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7"/>
  </p:notesMasterIdLst>
  <p:sldIdLst>
    <p:sldId id="390" r:id="rId2"/>
    <p:sldId id="391" r:id="rId3"/>
    <p:sldId id="332" r:id="rId4"/>
    <p:sldId id="333" r:id="rId5"/>
    <p:sldId id="336" r:id="rId6"/>
    <p:sldId id="334" r:id="rId7"/>
    <p:sldId id="335" r:id="rId8"/>
    <p:sldId id="337" r:id="rId9"/>
    <p:sldId id="407" r:id="rId10"/>
    <p:sldId id="408" r:id="rId11"/>
    <p:sldId id="406" r:id="rId12"/>
    <p:sldId id="338" r:id="rId13"/>
    <p:sldId id="339" r:id="rId14"/>
    <p:sldId id="340" r:id="rId15"/>
    <p:sldId id="341" r:id="rId16"/>
    <p:sldId id="342" r:id="rId17"/>
    <p:sldId id="343" r:id="rId18"/>
    <p:sldId id="344" r:id="rId19"/>
    <p:sldId id="345" r:id="rId20"/>
    <p:sldId id="346" r:id="rId21"/>
    <p:sldId id="347" r:id="rId22"/>
    <p:sldId id="348" r:id="rId23"/>
    <p:sldId id="286"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83" r:id="rId59"/>
    <p:sldId id="322" r:id="rId60"/>
    <p:sldId id="385" r:id="rId61"/>
    <p:sldId id="386" r:id="rId62"/>
    <p:sldId id="387" r:id="rId63"/>
    <p:sldId id="388" r:id="rId64"/>
    <p:sldId id="404" r:id="rId65"/>
    <p:sldId id="327" r:id="rId66"/>
  </p:sldIdLst>
  <p:sldSz cx="12192000" cy="6858000"/>
  <p:notesSz cx="6858000" cy="9144000"/>
  <p:embeddedFontLst>
    <p:embeddedFont>
      <p:font typeface="Khmer Kep" charset="0"/>
      <p:regular r:id="rId68"/>
    </p:embeddedFont>
    <p:embeddedFont>
      <p:font typeface="Calibri" pitchFamily="34" charset="0"/>
      <p:regular r:id="rId69"/>
      <p:bold r:id="rId70"/>
      <p:italic r:id="rId71"/>
      <p:boldItalic r:id="rId72"/>
    </p:embeddedFont>
    <p:embeddedFont>
      <p:font typeface="Noto Sans Symbols" charset="0"/>
      <p:regular r:id="rId73"/>
    </p:embeddedFont>
    <p:embeddedFont>
      <p:font typeface="Khmer OS Muol Light" pitchFamily="2" charset="0"/>
      <p:regular r:id="rId74"/>
    </p:embeddedFont>
    <p:embeddedFont>
      <p:font typeface="Khmer OS Siemreap" pitchFamily="2" charset="0"/>
      <p:regular r:id="rId75"/>
    </p:embeddedFont>
    <p:embeddedFont>
      <p:font typeface="Khmer Mool1" pitchFamily="2" charset="0"/>
      <p:regular r:id="rId76"/>
    </p:embeddedFont>
    <p:embeddedFont>
      <p:font typeface="Century Gothic" pitchFamily="34" charset="0"/>
      <p:regular r:id="rId77"/>
      <p:bold r:id="rId78"/>
      <p:italic r:id="rId79"/>
      <p:boldItalic r:id="rId80"/>
    </p:embeddedFont>
    <p:embeddedFont>
      <p:font typeface="AKbalthom KhmerLer" charset="0"/>
      <p:regular r:id="rId81"/>
    </p:embeddedFont>
    <p:embeddedFont>
      <p:font typeface="Times" pitchFamily="18"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3" roundtripDataSignature="AMtx7mgH4sssLt4GatHLa5zW+fx/DnjA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snapToObjects="1">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font" Target="fonts/font17.fntdata"/><Relationship Id="rId15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7.fntdata"/><Relationship Id="rId79" Type="http://schemas.openxmlformats.org/officeDocument/2006/relationships/font" Target="fonts/font12.fntdata"/><Relationship Id="rId15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5.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font" Target="fonts/font18.fntdata"/><Relationship Id="rId15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15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15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07916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Clr>
                <a:schemeClr val="dk1"/>
              </a:buClr>
              <a:buSzPts val="2000"/>
              <a:buFont typeface="Century Gothic"/>
              <a:buChar char="o"/>
            </a:pPr>
            <a:r>
              <a:rPr lang="en-US" sz="1200">
                <a:solidFill>
                  <a:schemeClr val="dk1"/>
                </a:solidFill>
                <a:latin typeface="Arial"/>
                <a:ea typeface="Arial"/>
                <a:cs typeface="Arial"/>
                <a:sym typeface="Arial"/>
              </a:rPr>
              <a:t>We are 21st Century Abolitionists. </a:t>
            </a:r>
            <a:endParaRPr sz="1200">
              <a:latin typeface="Arial"/>
              <a:ea typeface="Arial"/>
              <a:cs typeface="Arial"/>
              <a:sym typeface="Arial"/>
            </a:endParaRPr>
          </a:p>
          <a:p>
            <a:pPr marL="342900" lvl="0" indent="-342900" algn="just" rtl="0">
              <a:lnSpc>
                <a:spcPct val="150000"/>
              </a:lnSpc>
              <a:spcBef>
                <a:spcPts val="0"/>
              </a:spcBef>
              <a:spcAft>
                <a:spcPts val="0"/>
              </a:spcAft>
              <a:buClr>
                <a:schemeClr val="dk1"/>
              </a:buClr>
              <a:buSzPts val="2000"/>
              <a:buFont typeface="Century Gothic"/>
              <a:buChar char="o"/>
            </a:pPr>
            <a:r>
              <a:rPr lang="en-US" sz="1200">
                <a:solidFill>
                  <a:schemeClr val="dk1"/>
                </a:solidFill>
                <a:latin typeface="Arial"/>
                <a:ea typeface="Arial"/>
                <a:cs typeface="Arial"/>
                <a:sym typeface="Arial"/>
              </a:rPr>
              <a:t>Our mission is to </a:t>
            </a:r>
            <a:r>
              <a:rPr lang="en-US" sz="1200" b="1">
                <a:solidFill>
                  <a:schemeClr val="dk1"/>
                </a:solidFill>
                <a:latin typeface="Arial"/>
                <a:ea typeface="Arial"/>
                <a:cs typeface="Arial"/>
                <a:sym typeface="Arial"/>
              </a:rPr>
              <a:t>Abolish Slavery, Everywhere Forever. </a:t>
            </a:r>
            <a:endParaRPr/>
          </a:p>
          <a:p>
            <a:pPr marL="342900" lvl="0" indent="-342900" algn="just" rtl="0">
              <a:lnSpc>
                <a:spcPct val="150000"/>
              </a:lnSpc>
              <a:spcBef>
                <a:spcPts val="0"/>
              </a:spcBef>
              <a:spcAft>
                <a:spcPts val="0"/>
              </a:spcAft>
              <a:buClr>
                <a:schemeClr val="dk1"/>
              </a:buClr>
              <a:buSzPts val="2000"/>
              <a:buFont typeface="Century Gothic"/>
              <a:buChar char="o"/>
            </a:pPr>
            <a:r>
              <a:rPr lang="en-US" sz="1200">
                <a:solidFill>
                  <a:schemeClr val="dk1"/>
                </a:solidFill>
                <a:latin typeface="Arial"/>
                <a:ea typeface="Arial"/>
                <a:cs typeface="Arial"/>
                <a:sym typeface="Arial"/>
              </a:rPr>
              <a:t>Founded in 2008 by Christine and Nick Caine, we now have 17 offices located across 13 countries. </a:t>
            </a:r>
            <a:endParaRPr sz="1200">
              <a:solidFill>
                <a:schemeClr val="dk1"/>
              </a:solidFill>
              <a:latin typeface="Arial"/>
              <a:ea typeface="Arial"/>
              <a:cs typeface="Arial"/>
              <a:sym typeface="Arial"/>
            </a:endParaRPr>
          </a:p>
          <a:p>
            <a:pPr marL="342900" lvl="0" indent="-342900" algn="just" rtl="0">
              <a:lnSpc>
                <a:spcPct val="150000"/>
              </a:lnSpc>
              <a:spcBef>
                <a:spcPts val="0"/>
              </a:spcBef>
              <a:spcAft>
                <a:spcPts val="0"/>
              </a:spcAft>
              <a:buClr>
                <a:schemeClr val="dk1"/>
              </a:buClr>
              <a:buSzPts val="2000"/>
              <a:buFont typeface="Century Gothic"/>
              <a:buChar char="o"/>
            </a:pPr>
            <a:r>
              <a:rPr lang="en-US" sz="1200">
                <a:solidFill>
                  <a:schemeClr val="dk1"/>
                </a:solidFill>
                <a:latin typeface="Arial"/>
                <a:ea typeface="Arial"/>
                <a:cs typeface="Arial"/>
                <a:sym typeface="Arial"/>
              </a:rPr>
              <a:t>We are fueled by radical hope that </a:t>
            </a:r>
            <a:r>
              <a:rPr lang="en-US" sz="1200" b="1">
                <a:solidFill>
                  <a:schemeClr val="dk1"/>
                </a:solidFill>
                <a:latin typeface="Arial"/>
                <a:ea typeface="Arial"/>
                <a:cs typeface="Arial"/>
                <a:sym typeface="Arial"/>
              </a:rPr>
              <a:t>human beings everywhere will be rescued from bondage and completely restored</a:t>
            </a:r>
            <a:r>
              <a:rPr lang="en-US" sz="1200">
                <a:solidFill>
                  <a:schemeClr val="dk1"/>
                </a:solidFill>
                <a:latin typeface="Arial"/>
                <a:ea typeface="Arial"/>
                <a:cs typeface="Arial"/>
                <a:sym typeface="Arial"/>
              </a:rPr>
              <a:t>. </a:t>
            </a:r>
            <a:endParaRPr/>
          </a:p>
          <a:p>
            <a:pPr marL="0" lvl="0" indent="0" algn="l" rtl="0">
              <a:lnSpc>
                <a:spcPct val="100000"/>
              </a:lnSpc>
              <a:spcBef>
                <a:spcPts val="0"/>
              </a:spcBef>
              <a:spcAft>
                <a:spcPts val="0"/>
              </a:spcAft>
              <a:buSzPts val="1400"/>
              <a:buNone/>
            </a:pPr>
            <a:endParaRPr/>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8148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km-KH" dirty="0"/>
              <a:t>១</a:t>
            </a:r>
            <a:r>
              <a:rPr lang="en-US" dirty="0"/>
              <a:t>* </a:t>
            </a:r>
            <a:r>
              <a:rPr lang="km-KH" dirty="0"/>
              <a:t>ជួបកុមារ ស្វែងយល់អារម្មណ៍កុមារ ជួយដល់កុមារ ផ្តល់អំណោយ ២</a:t>
            </a:r>
            <a:r>
              <a:rPr lang="en-US" dirty="0"/>
              <a:t>*</a:t>
            </a:r>
            <a:r>
              <a:rPr lang="km-KH" dirty="0"/>
              <a:t> មើលថែទាំកុមារ យកចិត្តទុកដាក់ដោយផ្ទាល់ខ្លួនដល់កុមារ ជួយកុមារដោះស្រាយបញ្ហា អោយអំណោយដល់កុមារ លេងជាមួយកុមារក្នុងសកម្មភាពដែលពួកគេចូលចិត្ត នាំកុមារដើរលេង ឬធ្វើដំណើរកំសាន្ត ៣</a:t>
            </a:r>
            <a:r>
              <a:rPr lang="en-US" dirty="0"/>
              <a:t>* </a:t>
            </a:r>
            <a:r>
              <a:rPr lang="km-KH" dirty="0"/>
              <a:t>និយាយពាក្យគ្រោធគ្រាត និយាយរឿងកំប្លែងបែបអាសអាភាសឱ្យកុមារស្តាប់ និយាយជាមួយកុមារអំពីការរួមភេទ បង្ហាញរូបភាពអាសអាភាសដល់កុមារ ការប៉ះពាល់កុមារបែបធម្មតា ឱបកុមារ ថើបថ្ពាល់ ៤</a:t>
            </a:r>
            <a:r>
              <a:rPr lang="en-US" dirty="0"/>
              <a:t>*</a:t>
            </a:r>
            <a:r>
              <a:rPr lang="km-KH" dirty="0"/>
              <a:t>ព្យាយាមប៉ះពាល់ដោយចៃដន្យ ជួយម៉ាស្សាឱ្យកុមារ កំណត់ព្រំដែនជាមួយកុមារ បកស្រាយបទដ្ឋានសីលធម៌មិនត្រឹមត្រូវ ៥</a:t>
            </a:r>
            <a:r>
              <a:rPr lang="en-US" dirty="0"/>
              <a:t>*</a:t>
            </a:r>
            <a:r>
              <a:rPr lang="km-KH" dirty="0"/>
              <a:t>ផ្តល់រង្វាន់ដល់កុមារដើម្បីឱ្យចូលរួមសកម្មភាពរួមភេទ គំរាមកំហែងកុមារថា គេនឹងបាត់បង់ទំនាក់ទំនងពិសេស គំរាមកំហែងកុមារថារនឹងមានផលវិបាកនៅពេលកុមារប្រាប់អ្នកដទៃ គំរាមកុមារថាកុមារខ្លួនឯងដែលត្រូវគួបន្ទោស</a:t>
            </a:r>
          </a:p>
        </p:txBody>
      </p:sp>
      <p:sp>
        <p:nvSpPr>
          <p:cNvPr id="178" name="Google Shape;1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9683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920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Courier New"/>
              <a:buChar char="o"/>
            </a:pPr>
            <a:r>
              <a:rPr lang="en-US" dirty="0"/>
              <a:t>A safe and child-friendly environment where a child is able to speak to a trained forensic interviewer about trauma that a child has experienced, and receive support through collaborative efforts from a multidisciplinary team.</a:t>
            </a:r>
            <a:endParaRPr dirty="0"/>
          </a:p>
          <a:p>
            <a:pPr marL="457200" lvl="0" indent="-228600" algn="l" rtl="0">
              <a:lnSpc>
                <a:spcPct val="100000"/>
              </a:lnSpc>
              <a:spcBef>
                <a:spcPts val="0"/>
              </a:spcBef>
              <a:spcAft>
                <a:spcPts val="0"/>
              </a:spcAft>
              <a:buSzPts val="1400"/>
              <a:buFont typeface="Courier New"/>
              <a:buChar char="o"/>
            </a:pPr>
            <a:r>
              <a:rPr lang="en-US" dirty="0"/>
              <a:t>Interviews should be conducted in a private, comfortable and non-threating space that is free from distractions and both physically and </a:t>
            </a:r>
            <a:r>
              <a:rPr lang="en-US" dirty="0" err="1"/>
              <a:t>psycholgical</a:t>
            </a:r>
            <a:r>
              <a:rPr lang="en-US" dirty="0"/>
              <a:t> safe for children and bon-offending family members.</a:t>
            </a:r>
            <a:endParaRPr dirty="0"/>
          </a:p>
          <a:p>
            <a:pPr marL="457200" lvl="0" indent="-228600" algn="l" rtl="0">
              <a:lnSpc>
                <a:spcPct val="100000"/>
              </a:lnSpc>
              <a:spcBef>
                <a:spcPts val="0"/>
              </a:spcBef>
              <a:spcAft>
                <a:spcPts val="0"/>
              </a:spcAft>
              <a:buSzPts val="1400"/>
              <a:buFont typeface="Courier New"/>
              <a:buChar char="o"/>
            </a:pPr>
            <a:r>
              <a:rPr lang="en-US" dirty="0"/>
              <a:t>If there </a:t>
            </a:r>
            <a:r>
              <a:rPr lang="en-US" dirty="0" err="1"/>
              <a:t>isno</a:t>
            </a:r>
            <a:r>
              <a:rPr lang="en-US" dirty="0"/>
              <a:t> child-friendly space available within the police station, request the use of another </a:t>
            </a:r>
            <a:r>
              <a:rPr lang="en-US" dirty="0" err="1"/>
              <a:t>stakeholdrs</a:t>
            </a:r>
            <a:r>
              <a:rPr lang="en-US" dirty="0"/>
              <a:t>’ child-friendly </a:t>
            </a:r>
            <a:r>
              <a:rPr lang="en-US" dirty="0" err="1"/>
              <a:t>sapce</a:t>
            </a:r>
            <a:r>
              <a:rPr lang="en-US" dirty="0"/>
              <a:t> ( such as a social worker’s space or an NGO) or take the child to a space which offers privacy and is bot </a:t>
            </a:r>
            <a:r>
              <a:rPr lang="en-US" dirty="0" err="1"/>
              <a:t>intimindating</a:t>
            </a:r>
            <a:r>
              <a:rPr lang="en-US" dirty="0"/>
              <a:t>. </a:t>
            </a:r>
            <a:endParaRPr dirty="0"/>
          </a:p>
          <a:p>
            <a:pPr marL="457200" lvl="0" indent="-228600" algn="l" rtl="0">
              <a:lnSpc>
                <a:spcPct val="100000"/>
              </a:lnSpc>
              <a:spcBef>
                <a:spcPts val="0"/>
              </a:spcBef>
              <a:spcAft>
                <a:spcPts val="0"/>
              </a:spcAft>
              <a:buSzPts val="1400"/>
              <a:buFont typeface="Courier New"/>
              <a:buChar char="o"/>
            </a:pPr>
            <a:r>
              <a:rPr lang="en-US" dirty="0"/>
              <a:t>Toys and games are helpful </a:t>
            </a:r>
            <a:r>
              <a:rPr lang="en-US" dirty="0" err="1"/>
              <a:t>tokeep</a:t>
            </a:r>
            <a:r>
              <a:rPr lang="en-US" dirty="0"/>
              <a:t> </a:t>
            </a:r>
            <a:r>
              <a:rPr lang="en-US" dirty="0" err="1"/>
              <a:t>chilren</a:t>
            </a:r>
            <a:r>
              <a:rPr lang="en-US" dirty="0"/>
              <a:t> occupied while they are waiting, but should be </a:t>
            </a:r>
            <a:r>
              <a:rPr lang="en-US" dirty="0" err="1"/>
              <a:t>pt</a:t>
            </a:r>
            <a:r>
              <a:rPr lang="en-US" dirty="0"/>
              <a:t> away during the </a:t>
            </a:r>
            <a:r>
              <a:rPr lang="en-US" dirty="0" err="1"/>
              <a:t>interivew</a:t>
            </a:r>
            <a:r>
              <a:rPr lang="en-US" dirty="0"/>
              <a:t> to avoid </a:t>
            </a:r>
            <a:r>
              <a:rPr lang="en-US" dirty="0" err="1"/>
              <a:t>dstraction</a:t>
            </a:r>
            <a:r>
              <a:rPr lang="en-US" dirty="0"/>
              <a:t>. </a:t>
            </a:r>
            <a:endParaRPr dirty="0"/>
          </a:p>
          <a:p>
            <a:pPr marL="457200" lvl="0" indent="-228600" algn="l" rtl="0">
              <a:lnSpc>
                <a:spcPct val="100000"/>
              </a:lnSpc>
              <a:spcBef>
                <a:spcPts val="0"/>
              </a:spcBef>
              <a:spcAft>
                <a:spcPts val="0"/>
              </a:spcAft>
              <a:buSzPts val="1400"/>
              <a:buFont typeface="Courier New"/>
              <a:buChar char="o"/>
            </a:pPr>
            <a:r>
              <a:rPr lang="en-US" dirty="0"/>
              <a:t>The seat should be comfortable and </a:t>
            </a:r>
            <a:r>
              <a:rPr lang="en-US" dirty="0" err="1"/>
              <a:t>facingtoward</a:t>
            </a:r>
            <a:r>
              <a:rPr lang="en-US" dirty="0"/>
              <a:t> each other at about an angle of 120 degrees.</a:t>
            </a:r>
            <a:endParaRPr dirty="0"/>
          </a:p>
          <a:p>
            <a:pPr marL="457200" lvl="0" indent="-228600" algn="l" rtl="0">
              <a:lnSpc>
                <a:spcPct val="100000"/>
              </a:lnSpc>
              <a:spcBef>
                <a:spcPts val="0"/>
              </a:spcBef>
              <a:spcAft>
                <a:spcPts val="0"/>
              </a:spcAft>
              <a:buSzPts val="1400"/>
              <a:buFont typeface="Courier New"/>
              <a:buChar char="o"/>
            </a:pPr>
            <a:r>
              <a:rPr lang="en-US" dirty="0"/>
              <a:t>Having the seats facing directly towards each other 180 degree can be too confronting and intense for children, while having them side by side in not </a:t>
            </a:r>
            <a:r>
              <a:rPr lang="en-US" dirty="0" err="1"/>
              <a:t>condusive</a:t>
            </a:r>
            <a:r>
              <a:rPr lang="en-US" dirty="0"/>
              <a:t> to </a:t>
            </a:r>
            <a:r>
              <a:rPr lang="en-US" dirty="0" err="1"/>
              <a:t>conersation</a:t>
            </a:r>
            <a:r>
              <a:rPr lang="en-US" dirty="0"/>
              <a:t>. </a:t>
            </a:r>
            <a:endParaRPr dirty="0"/>
          </a:p>
          <a:p>
            <a:pPr marL="457200" lvl="0" indent="-139700" algn="l" rtl="0">
              <a:lnSpc>
                <a:spcPct val="100000"/>
              </a:lnSpc>
              <a:spcBef>
                <a:spcPts val="0"/>
              </a:spcBef>
              <a:spcAft>
                <a:spcPts val="0"/>
              </a:spcAft>
              <a:buSzPts val="1400"/>
              <a:buFont typeface="Courier New"/>
              <a:buNone/>
            </a:pP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17" name="Google Shape;2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1" indent="-228600" algn="l" rtl="0">
              <a:lnSpc>
                <a:spcPct val="100000"/>
              </a:lnSpc>
              <a:spcBef>
                <a:spcPts val="0"/>
              </a:spcBef>
              <a:spcAft>
                <a:spcPts val="0"/>
              </a:spcAft>
              <a:buSzPts val="1400"/>
              <a:buFont typeface="Courier New"/>
              <a:buChar char="o"/>
            </a:pPr>
            <a:r>
              <a:rPr lang="en-US" sz="2400"/>
              <a:t>The interiviewers shall prepare himself/herself not only physically but emotionally for the interview such as restraining emotional response fronm the child’s disclosure.</a:t>
            </a:r>
            <a:endParaRPr/>
          </a:p>
          <a:p>
            <a:pPr marL="914400" lvl="1" indent="-139700" algn="l" rtl="0">
              <a:lnSpc>
                <a:spcPct val="100000"/>
              </a:lnSpc>
              <a:spcBef>
                <a:spcPts val="0"/>
              </a:spcBef>
              <a:spcAft>
                <a:spcPts val="0"/>
              </a:spcAft>
              <a:buSzPts val="1400"/>
              <a:buFont typeface="Courier New"/>
              <a:buNone/>
            </a:pPr>
            <a:endParaRPr sz="2400"/>
          </a:p>
          <a:p>
            <a:pPr marL="914400" lvl="1" indent="-228600" algn="l" rtl="0">
              <a:lnSpc>
                <a:spcPct val="100000"/>
              </a:lnSpc>
              <a:spcBef>
                <a:spcPts val="0"/>
              </a:spcBef>
              <a:spcAft>
                <a:spcPts val="0"/>
              </a:spcAft>
              <a:buSzPts val="1400"/>
              <a:buFont typeface="Courier New"/>
              <a:buChar char="o"/>
            </a:pPr>
            <a:r>
              <a:rPr lang="en-US" sz="2400"/>
              <a:t>The policer officers are advised to turn off the ceel phones, do not wear uniform, or carry gun or handcuffs; do not wear a dress with a low neckline ( for female professinals); do not ear eye-catching, or expensive jewelery; etc. </a:t>
            </a:r>
            <a:endParaRPr/>
          </a:p>
          <a:p>
            <a:pPr marL="914400" lvl="1" indent="-139700" algn="l" rtl="0">
              <a:lnSpc>
                <a:spcPct val="100000"/>
              </a:lnSpc>
              <a:spcBef>
                <a:spcPts val="0"/>
              </a:spcBef>
              <a:spcAft>
                <a:spcPts val="0"/>
              </a:spcAft>
              <a:buSzPts val="1400"/>
              <a:buFont typeface="Courier New"/>
              <a:buNone/>
            </a:pPr>
            <a:endParaRPr sz="2400"/>
          </a:p>
          <a:p>
            <a:pPr marL="914400" lvl="1" indent="-228600" algn="l" rtl="0">
              <a:lnSpc>
                <a:spcPct val="100000"/>
              </a:lnSpc>
              <a:spcBef>
                <a:spcPts val="0"/>
              </a:spcBef>
              <a:spcAft>
                <a:spcPts val="0"/>
              </a:spcAft>
              <a:buSzPts val="1400"/>
              <a:buFont typeface="Courier New"/>
              <a:buChar char="o"/>
            </a:pPr>
            <a:r>
              <a:rPr lang="en-US" sz="2400"/>
              <a:t>The interviewers shall keep an open mind and address any biases he/she has toward the child.</a:t>
            </a:r>
            <a:endParaRPr/>
          </a:p>
          <a:p>
            <a:pPr marL="457200" marR="0" lvl="0" indent="-228600" algn="l" rtl="0">
              <a:lnSpc>
                <a:spcPct val="100000"/>
              </a:lnSpc>
              <a:spcBef>
                <a:spcPts val="0"/>
              </a:spcBef>
              <a:spcAft>
                <a:spcPts val="0"/>
              </a:spcAft>
              <a:buClr>
                <a:srgbClr val="000000"/>
              </a:buClr>
              <a:buSzPts val="1400"/>
              <a:buFont typeface="Arial"/>
              <a:buNone/>
            </a:pPr>
            <a:r>
              <a:rPr lang="en-US"/>
              <a:t>informal dress as opposed to a suit or other business attire. Even if it's not a uniform, formal dress can change the atmosphere of the interview.</a:t>
            </a:r>
            <a:endParaRPr/>
          </a:p>
        </p:txBody>
      </p:sp>
      <p:sp>
        <p:nvSpPr>
          <p:cNvPr id="239" name="Google Shape;23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2" name="Google Shape;25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 name="Google Shape;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8294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Noto Sans Symbols"/>
              <a:buChar char="❖"/>
            </a:pPr>
            <a:r>
              <a:rPr lang="en-US" sz="2800">
                <a:solidFill>
                  <a:schemeClr val="dk1"/>
                </a:solidFill>
                <a:latin typeface="Arial"/>
                <a:ea typeface="Arial"/>
                <a:cs typeface="Arial"/>
                <a:sym typeface="Arial"/>
              </a:rPr>
              <a:t>Interviewers may want to include some of the following rules</a:t>
            </a:r>
            <a:endParaRPr sz="2800">
              <a:solidFill>
                <a:schemeClr val="dk1"/>
              </a:solidFill>
              <a:highlight>
                <a:srgbClr val="000000"/>
              </a:highlight>
              <a:latin typeface="Arial"/>
              <a:ea typeface="Arial"/>
              <a:cs typeface="Arial"/>
              <a:sym typeface="Arial"/>
            </a:endParaRPr>
          </a:p>
          <a:p>
            <a:pPr marL="914400" lvl="1" indent="-228600" algn="l" rtl="0">
              <a:lnSpc>
                <a:spcPct val="100000"/>
              </a:lnSpc>
              <a:spcBef>
                <a:spcPts val="0"/>
              </a:spcBef>
              <a:spcAft>
                <a:spcPts val="0"/>
              </a:spcAft>
              <a:buSzPts val="1400"/>
              <a:buFont typeface="Noto Sans Symbols"/>
              <a:buChar char="❑"/>
            </a:pPr>
            <a:r>
              <a:rPr lang="en-US" sz="2400">
                <a:latin typeface="Arial"/>
                <a:ea typeface="Arial"/>
                <a:cs typeface="Arial"/>
                <a:sym typeface="Arial"/>
              </a:rPr>
              <a:t>I wasn’t there so I don’t know what happened. The more you can tell me the more I will understand what happened.</a:t>
            </a:r>
            <a:endParaRPr/>
          </a:p>
          <a:p>
            <a:pPr marL="914400" lvl="1" indent="-139700" algn="l" rtl="0">
              <a:lnSpc>
                <a:spcPct val="100000"/>
              </a:lnSpc>
              <a:spcBef>
                <a:spcPts val="0"/>
              </a:spcBef>
              <a:spcAft>
                <a:spcPts val="0"/>
              </a:spcAft>
              <a:buSzPts val="1400"/>
              <a:buFont typeface="Noto Sans Symbols"/>
              <a:buNone/>
            </a:pPr>
            <a:endParaRPr sz="2400">
              <a:latin typeface="Arial"/>
              <a:ea typeface="Arial"/>
              <a:cs typeface="Arial"/>
              <a:sym typeface="Arial"/>
            </a:endParaRPr>
          </a:p>
          <a:p>
            <a:pPr marL="914400" lvl="1" indent="-228600" algn="l" rtl="0">
              <a:lnSpc>
                <a:spcPct val="100000"/>
              </a:lnSpc>
              <a:spcBef>
                <a:spcPts val="0"/>
              </a:spcBef>
              <a:spcAft>
                <a:spcPts val="0"/>
              </a:spcAft>
              <a:buSzPts val="1400"/>
              <a:buFont typeface="Noto Sans Symbols"/>
              <a:buChar char="❑"/>
            </a:pPr>
            <a:r>
              <a:rPr lang="en-US" sz="2400">
                <a:latin typeface="Arial"/>
                <a:ea typeface="Arial"/>
                <a:cs typeface="Arial"/>
                <a:sym typeface="Arial"/>
              </a:rPr>
              <a:t>If I misuderstand something you say, please tell me because I want to get it rights.</a:t>
            </a:r>
            <a:endParaRPr/>
          </a:p>
          <a:p>
            <a:pPr marL="914400" lvl="1" indent="-139700" algn="l" rtl="0">
              <a:lnSpc>
                <a:spcPct val="100000"/>
              </a:lnSpc>
              <a:spcBef>
                <a:spcPts val="0"/>
              </a:spcBef>
              <a:spcAft>
                <a:spcPts val="0"/>
              </a:spcAft>
              <a:buSzPts val="1400"/>
              <a:buFont typeface="Noto Sans Symbols"/>
              <a:buNone/>
            </a:pPr>
            <a:endParaRPr sz="2400">
              <a:latin typeface="Arial"/>
              <a:ea typeface="Arial"/>
              <a:cs typeface="Arial"/>
              <a:sym typeface="Arial"/>
            </a:endParaRPr>
          </a:p>
          <a:p>
            <a:pPr marL="914400" lvl="1" indent="-228600" algn="l" rtl="0">
              <a:lnSpc>
                <a:spcPct val="100000"/>
              </a:lnSpc>
              <a:spcBef>
                <a:spcPts val="0"/>
              </a:spcBef>
              <a:spcAft>
                <a:spcPts val="0"/>
              </a:spcAft>
              <a:buSzPts val="1400"/>
              <a:buFont typeface="Noto Sans Symbols"/>
              <a:buChar char="❑"/>
            </a:pPr>
            <a:r>
              <a:rPr lang="en-US" sz="2400">
                <a:latin typeface="Arial"/>
                <a:ea typeface="Arial"/>
                <a:cs typeface="Arial"/>
                <a:sym typeface="Arial"/>
              </a:rPr>
              <a:t>If you don’t understand something I say, please tell me  and I will try it again. </a:t>
            </a:r>
            <a:endParaRPr/>
          </a:p>
          <a:p>
            <a:pPr marL="914400" lvl="1" indent="-139700" algn="l" rtl="0">
              <a:lnSpc>
                <a:spcPct val="100000"/>
              </a:lnSpc>
              <a:spcBef>
                <a:spcPts val="0"/>
              </a:spcBef>
              <a:spcAft>
                <a:spcPts val="0"/>
              </a:spcAft>
              <a:buSzPts val="1400"/>
              <a:buFont typeface="Noto Sans Symbols"/>
              <a:buNone/>
            </a:pPr>
            <a:endParaRPr sz="2400">
              <a:latin typeface="Arial"/>
              <a:ea typeface="Arial"/>
              <a:cs typeface="Arial"/>
              <a:sym typeface="Arial"/>
            </a:endParaRPr>
          </a:p>
          <a:p>
            <a:pPr marL="914400" lvl="1" indent="-228600" algn="l" rtl="0">
              <a:lnSpc>
                <a:spcPct val="100000"/>
              </a:lnSpc>
              <a:spcBef>
                <a:spcPts val="0"/>
              </a:spcBef>
              <a:spcAft>
                <a:spcPts val="0"/>
              </a:spcAft>
              <a:buSzPts val="1400"/>
              <a:buFont typeface="Noto Sans Symbols"/>
              <a:buChar char="❑"/>
            </a:pPr>
            <a:r>
              <a:rPr lang="en-US" sz="2400">
                <a:latin typeface="Arial"/>
                <a:ea typeface="Arial"/>
                <a:cs typeface="Arial"/>
                <a:sym typeface="Arial"/>
              </a:rPr>
              <a:t>If you feel uncomfortable at anytime, please </a:t>
            </a:r>
            <a:r>
              <a:rPr lang="en-US" sz="2400">
                <a:solidFill>
                  <a:schemeClr val="lt1"/>
                </a:solidFill>
                <a:latin typeface="Arial"/>
                <a:ea typeface="Arial"/>
                <a:cs typeface="Arial"/>
                <a:sym typeface="Arial"/>
              </a:rPr>
              <a:t>tell</a:t>
            </a:r>
            <a:r>
              <a:rPr lang="en-US" sz="2400">
                <a:latin typeface="Arial"/>
                <a:ea typeface="Arial"/>
                <a:cs typeface="Arial"/>
                <a:sym typeface="Arial"/>
              </a:rPr>
              <a:t> me or show me the stop sign.</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84" name="Google Shape;28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1" indent="-228600" algn="l" rtl="0">
              <a:lnSpc>
                <a:spcPct val="100000"/>
              </a:lnSpc>
              <a:spcBef>
                <a:spcPts val="0"/>
              </a:spcBef>
              <a:spcAft>
                <a:spcPts val="0"/>
              </a:spcAft>
              <a:buSzPts val="1400"/>
              <a:buFont typeface="Arial"/>
              <a:buChar char="•"/>
            </a:pPr>
            <a:r>
              <a:rPr lang="en-US" sz="2400" dirty="0">
                <a:solidFill>
                  <a:schemeClr val="dk1"/>
                </a:solidFill>
                <a:latin typeface="Times"/>
                <a:ea typeface="Times"/>
                <a:cs typeface="Times"/>
                <a:sym typeface="Times"/>
              </a:rPr>
              <a:t>The child brings limited resources to the interview (attention span, narrative ability, etc.)</a:t>
            </a:r>
            <a:endParaRPr dirty="0"/>
          </a:p>
          <a:p>
            <a:pPr marL="914400" lvl="1" indent="-228600" algn="l" rtl="0">
              <a:lnSpc>
                <a:spcPct val="100000"/>
              </a:lnSpc>
              <a:spcBef>
                <a:spcPts val="0"/>
              </a:spcBef>
              <a:spcAft>
                <a:spcPts val="0"/>
              </a:spcAft>
              <a:buSzPts val="1400"/>
              <a:buFont typeface="Arial"/>
              <a:buChar char="•"/>
            </a:pPr>
            <a:r>
              <a:rPr lang="en-US" sz="2400" dirty="0">
                <a:solidFill>
                  <a:schemeClr val="dk1"/>
                </a:solidFill>
                <a:latin typeface="Times"/>
                <a:ea typeface="Times"/>
                <a:cs typeface="Times"/>
                <a:sym typeface="Times"/>
              </a:rPr>
              <a:t>The limited resources should be focused on the most important aspects of the interview</a:t>
            </a:r>
            <a:endParaRPr dirty="0"/>
          </a:p>
        </p:txBody>
      </p:sp>
      <p:sp>
        <p:nvSpPr>
          <p:cNvPr id="324" name="Google Shape;32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a:latin typeface="Times"/>
                <a:ea typeface="Times"/>
                <a:cs typeface="Times"/>
                <a:sym typeface="Times"/>
              </a:rPr>
              <a:t>Importance of Methodology – reliability of truth</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38" name="Google Shape;13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solidFill>
                  <a:schemeClr val="dk1"/>
                </a:solidFill>
                <a:latin typeface="Times"/>
                <a:ea typeface="Times"/>
                <a:cs typeface="Times"/>
                <a:sym typeface="Times"/>
              </a:rPr>
              <a:t>The interviewer shall try to prompt the child for more information and modeling what is going to happen in the interview. Studies show that encouraging children to give detailed responses early in the interview enhance their informative responses to open-ended prompts in the large stage. As an example, if the child’s favorite class is history, ask “ Can you tell me more about your history class’’.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2" name="Google Shape;33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1" indent="-228600" algn="l" rtl="0">
              <a:lnSpc>
                <a:spcPct val="100000"/>
              </a:lnSpc>
              <a:spcBef>
                <a:spcPts val="0"/>
              </a:spcBef>
              <a:spcAft>
                <a:spcPts val="0"/>
              </a:spcAft>
              <a:buSzPts val="1400"/>
              <a:buFont typeface="Courier New"/>
              <a:buChar char="o"/>
            </a:pPr>
            <a:r>
              <a:rPr lang="en-US" sz="2400"/>
              <a:t>With increasing experiences on the field, the interivewer may make subconsciously conclusions about the cases, which can effect the results of the iterviews as well as how the interivewer reacts to the case. </a:t>
            </a:r>
            <a:endParaRPr/>
          </a:p>
          <a:p>
            <a:pPr marL="571500" lvl="1" indent="0" algn="l" rtl="0">
              <a:lnSpc>
                <a:spcPct val="100000"/>
              </a:lnSpc>
              <a:spcBef>
                <a:spcPts val="0"/>
              </a:spcBef>
              <a:spcAft>
                <a:spcPts val="0"/>
              </a:spcAft>
              <a:buSzPts val="1400"/>
              <a:buNone/>
            </a:pPr>
            <a:endParaRPr sz="2400"/>
          </a:p>
          <a:p>
            <a:pPr marL="914400" lvl="1" indent="-228600" algn="l" rtl="0">
              <a:lnSpc>
                <a:spcPct val="100000"/>
              </a:lnSpc>
              <a:spcBef>
                <a:spcPts val="0"/>
              </a:spcBef>
              <a:spcAft>
                <a:spcPts val="0"/>
              </a:spcAft>
              <a:buSzPts val="1400"/>
              <a:buFont typeface="Courier New"/>
              <a:buChar char="o"/>
            </a:pPr>
            <a:r>
              <a:rPr lang="en-US" sz="2400"/>
              <a:t>If the information provided by the child does not fit with what the iterivewer has, crosscheck and verify the information before concluding that the child is lying. </a:t>
            </a:r>
            <a:endParaRPr/>
          </a:p>
          <a:p>
            <a:pPr marL="571500" lvl="1" indent="0" algn="l" rtl="0">
              <a:lnSpc>
                <a:spcPct val="100000"/>
              </a:lnSpc>
              <a:spcBef>
                <a:spcPts val="0"/>
              </a:spcBef>
              <a:spcAft>
                <a:spcPts val="0"/>
              </a:spcAft>
              <a:buSzPts val="1400"/>
              <a:buNone/>
            </a:pPr>
            <a:endParaRPr sz="2400"/>
          </a:p>
          <a:p>
            <a:pPr marL="914400" lvl="1" indent="-228600" algn="l" rtl="0">
              <a:lnSpc>
                <a:spcPct val="100000"/>
              </a:lnSpc>
              <a:spcBef>
                <a:spcPts val="0"/>
              </a:spcBef>
              <a:spcAft>
                <a:spcPts val="0"/>
              </a:spcAft>
              <a:buSzPts val="1400"/>
              <a:buFont typeface="Courier New"/>
              <a:buChar char="o"/>
            </a:pPr>
            <a:r>
              <a:rPr lang="en-US" sz="2400"/>
              <a:t>The interviewer shall prepare potential questions to be asked before the interview.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68" name="Google Shape;36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6" name="Google Shape;14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engaging in these "don'ts" can compromise the interview so it is not useable in court.</a:t>
            </a:r>
            <a:endParaRPr/>
          </a:p>
        </p:txBody>
      </p:sp>
      <p:sp>
        <p:nvSpPr>
          <p:cNvPr id="463" name="Google Shape;463;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164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29" name="Google Shape;12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64</a:t>
            </a:fld>
            <a:endParaRPr/>
          </a:p>
        </p:txBody>
      </p:sp>
    </p:spTree>
    <p:extLst>
      <p:ext uri="{BB962C8B-B14F-4D97-AF65-F5344CB8AC3E}">
        <p14:creationId xmlns:p14="http://schemas.microsoft.com/office/powerpoint/2010/main" val="9917146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7d50358e7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7d50358e7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g7d50358e76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900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g7d50bfe287_0_19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g7d50bfe287_0_201"/>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7d50bfe287_0_201"/>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8" name="Google Shape;18;g7d50bfe287_0_201"/>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g7d50bfe287_0_201"/>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g7d50bfe287_0_201"/>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g7d50bfe287_0_201"/>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g7d50bfe287_0_160"/>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24" name="Google Shape;24;g7d50bfe287_0_160"/>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25" name="Google Shape;25;g7d50bfe287_0_16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
        <p:cNvGrpSpPr/>
        <p:nvPr/>
      </p:nvGrpSpPr>
      <p:grpSpPr>
        <a:xfrm>
          <a:off x="0" y="0"/>
          <a:ext cx="0" cy="0"/>
          <a:chOff x="0" y="0"/>
          <a:chExt cx="0" cy="0"/>
        </a:xfrm>
      </p:grpSpPr>
      <p:sp>
        <p:nvSpPr>
          <p:cNvPr id="27" name="Google Shape;27;g7d50bfe287_0_192"/>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28" name="Google Shape;28;g7d50bfe287_0_19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
        <p:cNvGrpSpPr/>
        <p:nvPr/>
      </p:nvGrpSpPr>
      <p:grpSpPr>
        <a:xfrm>
          <a:off x="0" y="0"/>
          <a:ext cx="0" cy="0"/>
          <a:chOff x="0" y="0"/>
          <a:chExt cx="0" cy="0"/>
        </a:xfrm>
      </p:grpSpPr>
      <p:sp>
        <p:nvSpPr>
          <p:cNvPr id="30" name="Google Shape;30;g7d50bfe287_0_195"/>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31" name="Google Shape;31;g7d50bfe287_0_195"/>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32" name="Google Shape;32;g7d50bfe287_0_19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7d50bfe287_0_15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d50bfe287_0_15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d50bfe287_0_15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7" name="Google Shape;341;p47" descr="pasted-image.pdf">
            <a:extLst>
              <a:ext uri="{FF2B5EF4-FFF2-40B4-BE49-F238E27FC236}">
                <a16:creationId xmlns:a16="http://schemas.microsoft.com/office/drawing/2014/main" xmlns="" id="{9F8998BB-161E-E743-8394-55E0F6B1950A}"/>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pic>
        <p:nvPicPr>
          <p:cNvPr id="37" name="Google Shape;37;p1"/>
          <p:cNvPicPr preferRelativeResize="0"/>
          <p:nvPr/>
        </p:nvPicPr>
        <p:blipFill rotWithShape="1">
          <a:blip r:embed="rId4">
            <a:alphaModFix/>
          </a:blip>
          <a:srcRect/>
          <a:stretch/>
        </p:blipFill>
        <p:spPr>
          <a:xfrm>
            <a:off x="2365085" y="1897675"/>
            <a:ext cx="8326090" cy="2572450"/>
          </a:xfrm>
          <a:prstGeom prst="rect">
            <a:avLst/>
          </a:prstGeom>
          <a:noFill/>
          <a:ln>
            <a:noFill/>
          </a:ln>
        </p:spPr>
      </p:pic>
      <p:sp>
        <p:nvSpPr>
          <p:cNvPr id="38" name="Google Shape;38;p1"/>
          <p:cNvSpPr txBox="1">
            <a:spLocks noGrp="1"/>
          </p:cNvSpPr>
          <p:nvPr>
            <p:ph type="ctrTitle" idx="4294967295"/>
          </p:nvPr>
        </p:nvSpPr>
        <p:spPr>
          <a:xfrm>
            <a:off x="2187615" y="209771"/>
            <a:ext cx="8066560" cy="1319349"/>
          </a:xfrm>
          <a:prstGeom prst="rect">
            <a:avLst/>
          </a:prstGeom>
          <a:solidFill>
            <a:schemeClr val="accent1"/>
          </a:solidFill>
          <a:ln>
            <a:noFill/>
          </a:ln>
        </p:spPr>
        <p:txBody>
          <a:bodyPr spcFirstLastPara="1" wrap="square" lIns="91425" tIns="45700" rIns="91425" bIns="45700" anchor="b" anchorCtr="0">
            <a:noAutofit/>
          </a:bodyPr>
          <a:lstStyle/>
          <a:p>
            <a:pPr lvl="0" algn="ctr">
              <a:buSzPts val="7300"/>
            </a:pPr>
            <a:r>
              <a:rPr lang="en-US" sz="4800" b="1" i="0" u="none" strike="noStrike" cap="none" dirty="0">
                <a:solidFill>
                  <a:schemeClr val="tx1"/>
                </a:solidFill>
                <a:latin typeface="Arial"/>
                <a:ea typeface="Arial"/>
                <a:cs typeface="Arial"/>
                <a:sym typeface="Arial"/>
              </a:rPr>
              <a:t/>
            </a:r>
            <a:br>
              <a:rPr lang="en-US" sz="4800" b="1" i="0" u="none" strike="noStrike" cap="none" dirty="0">
                <a:solidFill>
                  <a:schemeClr val="tx1"/>
                </a:solidFill>
                <a:latin typeface="Arial"/>
                <a:ea typeface="Arial"/>
                <a:cs typeface="Arial"/>
                <a:sym typeface="Arial"/>
              </a:rPr>
            </a:br>
            <a:r>
              <a:rPr lang="km-KH" sz="5400" dirty="0">
                <a:solidFill>
                  <a:schemeClr val="tx1"/>
                </a:solidFill>
                <a:latin typeface="Khmer Mool1" panose="02000506000000020004" pitchFamily="2" charset="0"/>
                <a:cs typeface="Khmer Mool1" panose="02000506000000020004" pitchFamily="2" charset="0"/>
              </a:rPr>
              <a:t>អង្គការមូលនិធិ អេ២១ </a:t>
            </a:r>
            <a:r>
              <a:rPr lang="km-KH" sz="5400" dirty="0">
                <a:solidFill>
                  <a:schemeClr val="tx1"/>
                </a:solidFill>
                <a:latin typeface="Khmer Mool1" panose="02000506000000020004" pitchFamily="2" charset="0"/>
                <a:cs typeface="Khmer Mool1" panose="02000506000000020004" pitchFamily="2" charset="0"/>
                <a:sym typeface="Times"/>
              </a:rPr>
              <a:t>កម្ពុជា</a:t>
            </a:r>
            <a:endParaRPr sz="5400" dirty="0">
              <a:solidFill>
                <a:schemeClr val="tx1"/>
              </a:solidFill>
              <a:latin typeface="Khmer Mool1" panose="02000506000000020004" pitchFamily="2" charset="0"/>
              <a:cs typeface="Khmer Mool1" panose="02000506000000020004" pitchFamily="2" charset="0"/>
            </a:endParaRPr>
          </a:p>
        </p:txBody>
      </p:sp>
      <p:pic>
        <p:nvPicPr>
          <p:cNvPr id="39" name="Google Shape;39;p1" descr="https://lh3.googleusercontent.com/geTAqPZmS7qfQr9fio4t_HhwMue1mag5k9Dxt88erjOEJzsB02reKwqlkA2pmISCSYIH627rE3Ht8fu6GVsVAHHUFC0ZXtHFwHTd4cUiof3hSPcftYenJLFYUPCh_EfFGgZ9a5JxU_w"/>
          <p:cNvPicPr preferRelativeResize="0"/>
          <p:nvPr/>
        </p:nvPicPr>
        <p:blipFill rotWithShape="1">
          <a:blip r:embed="rId5">
            <a:alphaModFix/>
          </a:blip>
          <a:srcRect/>
          <a:stretch/>
        </p:blipFill>
        <p:spPr>
          <a:xfrm>
            <a:off x="4295478" y="1686275"/>
            <a:ext cx="3332474" cy="2995250"/>
          </a:xfrm>
          <a:prstGeom prst="rect">
            <a:avLst/>
          </a:prstGeom>
          <a:noFill/>
          <a:ln>
            <a:noFill/>
          </a:ln>
        </p:spPr>
      </p:pic>
      <p:sp>
        <p:nvSpPr>
          <p:cNvPr id="40" name="Google Shape;40;p1"/>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300"/>
              <a:buNone/>
            </a:pPr>
            <a:fld id="{00000000-1234-1234-1234-123412341234}" type="slidenum">
              <a:rPr lang="en-US">
                <a:solidFill>
                  <a:schemeClr val="dk2"/>
                </a:solidFill>
              </a:rPr>
              <a:t>1</a:t>
            </a:fld>
            <a:endParaRPr>
              <a:solidFill>
                <a:schemeClr val="dk2"/>
              </a:solidFill>
            </a:endParaRPr>
          </a:p>
        </p:txBody>
      </p:sp>
      <p:sp>
        <p:nvSpPr>
          <p:cNvPr id="6" name="Google Shape;38;p1">
            <a:extLst>
              <a:ext uri="{FF2B5EF4-FFF2-40B4-BE49-F238E27FC236}">
                <a16:creationId xmlns:a16="http://schemas.microsoft.com/office/drawing/2014/main" xmlns="" id="{93FB469B-FEFA-C747-BDBE-90B5EF0EF2FB}"/>
              </a:ext>
            </a:extLst>
          </p:cNvPr>
          <p:cNvSpPr txBox="1">
            <a:spLocks/>
          </p:cNvSpPr>
          <p:nvPr/>
        </p:nvSpPr>
        <p:spPr>
          <a:xfrm>
            <a:off x="2096515" y="4225330"/>
            <a:ext cx="7730400" cy="180530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gn="ctr">
              <a:buSzPts val="7300"/>
            </a:pPr>
            <a:r>
              <a:rPr lang="km-KH" b="1" dirty="0">
                <a:solidFill>
                  <a:srgbClr val="7030A0"/>
                </a:solidFill>
              </a:rPr>
              <a:t/>
            </a:r>
            <a:br>
              <a:rPr lang="km-KH" b="1" dirty="0">
                <a:solidFill>
                  <a:srgbClr val="7030A0"/>
                </a:solidFill>
              </a:rPr>
            </a:br>
            <a:r>
              <a:rPr lang="km-KH" sz="2000" b="1" dirty="0">
                <a:solidFill>
                  <a:schemeClr val="accent4">
                    <a:lumMod val="50000"/>
                  </a:schemeClr>
                </a:solidFill>
                <a:latin typeface="AKbalthom KhmerLer" panose="02000500000000000000" pitchFamily="2" charset="77"/>
                <a:cs typeface="AKbalthom KhmerLer" panose="02000500000000000000" pitchFamily="2" charset="77"/>
              </a:rPr>
              <a:t>បង្ហាញដោយៈ លោក ប៉ុក​ ទ្រី ប្រធានមជ្ឈមណ្ឌលតស៊ូមតិសម្រាប់កុមារ</a:t>
            </a:r>
          </a:p>
          <a:p>
            <a:pPr algn="ctr">
              <a:buSzPts val="7300"/>
            </a:pPr>
            <a:endParaRPr lang="km-KH" sz="2000" b="1" dirty="0">
              <a:solidFill>
                <a:schemeClr val="accent4">
                  <a:lumMod val="50000"/>
                </a:schemeClr>
              </a:solidFill>
              <a:latin typeface="AKbalthom KhmerLer" panose="02000500000000000000" pitchFamily="2" charset="77"/>
              <a:cs typeface="AKbalthom KhmerLer" panose="02000500000000000000" pitchFamily="2" charset="77"/>
            </a:endParaRPr>
          </a:p>
          <a:p>
            <a:pPr algn="ctr">
              <a:buSzPts val="7300"/>
            </a:pPr>
            <a:r>
              <a:rPr lang="km-KH" sz="2000" b="1" dirty="0">
                <a:solidFill>
                  <a:schemeClr val="accent4">
                    <a:lumMod val="50000"/>
                  </a:schemeClr>
                </a:solidFill>
                <a:latin typeface="AKbalthom KhmerLer" panose="02000500000000000000" pitchFamily="2" charset="77"/>
                <a:cs typeface="AKbalthom KhmerLer" panose="02000500000000000000" pitchFamily="2" charset="77"/>
              </a:rPr>
              <a:t>០១២ ៦៧៨ ៧៩៩</a:t>
            </a:r>
            <a:endParaRPr lang="km-KH" sz="4000" dirty="0">
              <a:solidFill>
                <a:schemeClr val="accent4">
                  <a:lumMod val="50000"/>
                </a:schemeClr>
              </a:solidFill>
              <a:latin typeface="AKbalthom KhmerLer" panose="02000500000000000000" pitchFamily="2" charset="77"/>
              <a:cs typeface="AKbalthom KhmerLer" panose="02000500000000000000" pitchFamily="2" charset="77"/>
            </a:endParaRPr>
          </a:p>
        </p:txBody>
      </p:sp>
    </p:spTree>
    <p:extLst>
      <p:ext uri="{BB962C8B-B14F-4D97-AF65-F5344CB8AC3E}">
        <p14:creationId xmlns:p14="http://schemas.microsoft.com/office/powerpoint/2010/main" val="39636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7"/>
          <p:cNvSpPr txBox="1">
            <a:spLocks noGrp="1"/>
          </p:cNvSpPr>
          <p:nvPr>
            <p:ph type="body" idx="1"/>
          </p:nvPr>
        </p:nvSpPr>
        <p:spPr>
          <a:xfrm>
            <a:off x="653978" y="1152882"/>
            <a:ext cx="11006210" cy="4917336"/>
          </a:xfrm>
          <a:prstGeom prst="rect">
            <a:avLst/>
          </a:prstGeom>
          <a:noFill/>
          <a:ln>
            <a:noFill/>
          </a:ln>
        </p:spPr>
        <p:txBody>
          <a:bodyPr spcFirstLastPara="1" wrap="square" lIns="91425" tIns="45700" rIns="91425" bIns="45700" anchor="t" anchorCtr="0">
            <a:noAutofit/>
          </a:bodyPr>
          <a:lstStyle/>
          <a:p>
            <a:pPr marL="114300" indent="0">
              <a:lnSpc>
                <a:spcPct val="150000"/>
              </a:lnSpc>
              <a:buNone/>
            </a:pPr>
            <a:r>
              <a:rPr lang="km-KH" sz="3200" b="1" dirty="0">
                <a:solidFill>
                  <a:srgbClr val="000000"/>
                </a:solidFill>
                <a:latin typeface="Khmer OS Siemreap" pitchFamily="2" charset="0"/>
                <a:cs typeface="Khmer OS Siemreap" pitchFamily="2" charset="0"/>
              </a:rPr>
              <a:t>ដំណាក់កាលនៃការលួងលោម៖</a:t>
            </a:r>
          </a:p>
          <a:p>
            <a:pPr lvl="0">
              <a:lnSpc>
                <a:spcPct val="150000"/>
              </a:lnSpc>
              <a:buAutoNum type="arabicParenR"/>
            </a:pPr>
            <a:r>
              <a:rPr lang="km-KH" dirty="0">
                <a:solidFill>
                  <a:srgbClr val="000000"/>
                </a:solidFill>
                <a:latin typeface="Khmer OS Siemreap" pitchFamily="2" charset="0"/>
                <a:cs typeface="Khmer OS Siemreap" pitchFamily="2" charset="0"/>
              </a:rPr>
              <a:t>បង្កើតទំនាក់ទំនងជាមួយក្រុមគោលដៅ</a:t>
            </a:r>
          </a:p>
          <a:p>
            <a:pPr marL="571500" lvl="0" indent="-457200">
              <a:lnSpc>
                <a:spcPct val="150000"/>
              </a:lnSpc>
              <a:buAutoNum type="arabicParenR"/>
            </a:pPr>
            <a:r>
              <a:rPr lang="km-KH" dirty="0">
                <a:solidFill>
                  <a:srgbClr val="000000"/>
                </a:solidFill>
                <a:latin typeface="Khmer OS Siemreap" pitchFamily="2" charset="0"/>
                <a:cs typeface="Khmer OS Siemreap" pitchFamily="2" charset="0"/>
              </a:rPr>
              <a:t>បង្កើតទំនាក់ទំនងពិសេសជាមួយកុមារ និងបំបែក</a:t>
            </a:r>
          </a:p>
          <a:p>
            <a:pPr marL="571500" lvl="0" indent="-457200">
              <a:lnSpc>
                <a:spcPct val="150000"/>
              </a:lnSpc>
              <a:buAutoNum type="arabicParenR"/>
            </a:pPr>
            <a:r>
              <a:rPr lang="km-KH" dirty="0">
                <a:solidFill>
                  <a:srgbClr val="000000"/>
                </a:solidFill>
                <a:latin typeface="Khmer OS Siemreap" pitchFamily="2" charset="0"/>
                <a:cs typeface="Khmer OS Siemreap" pitchFamily="2" charset="0"/>
              </a:rPr>
              <a:t>បន្សាំកុមារទៅនឹងសកម្មភាពផ្លូវភេទ</a:t>
            </a:r>
          </a:p>
          <a:p>
            <a:pPr marL="571500" lvl="0" indent="-457200">
              <a:lnSpc>
                <a:spcPct val="150000"/>
              </a:lnSpc>
              <a:buAutoNum type="arabicParenR"/>
            </a:pPr>
            <a:r>
              <a:rPr lang="km-KH" dirty="0">
                <a:solidFill>
                  <a:srgbClr val="000000"/>
                </a:solidFill>
                <a:latin typeface="Khmer OS Siemreap" pitchFamily="2" charset="0"/>
                <a:cs typeface="Khmer OS Siemreap" pitchFamily="2" charset="0"/>
              </a:rPr>
              <a:t>ណែនាំពីការរួមភេទបន្តិចម្តងៗទៅកុមារ</a:t>
            </a:r>
          </a:p>
          <a:p>
            <a:pPr marL="571500" lvl="0" indent="-457200">
              <a:lnSpc>
                <a:spcPct val="150000"/>
              </a:lnSpc>
              <a:buAutoNum type="arabicParenR"/>
            </a:pPr>
            <a:r>
              <a:rPr lang="km-KH" dirty="0">
                <a:solidFill>
                  <a:srgbClr val="000000"/>
                </a:solidFill>
                <a:latin typeface="Khmer OS Siemreap" pitchFamily="2" charset="0"/>
                <a:cs typeface="Khmer OS Siemreap" pitchFamily="2" charset="0"/>
              </a:rPr>
              <a:t>ធ្វើឱ្យជនរងគ្រោះនៅស្ងៀមមិនប្រាប់អ្នកដទៃពីការរំលោភបំពាន</a:t>
            </a:r>
          </a:p>
        </p:txBody>
      </p:sp>
      <p:sp>
        <p:nvSpPr>
          <p:cNvPr id="182" name="Google Shape;182;p27"/>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10</a:t>
            </a:fld>
            <a:endParaRPr/>
          </a:p>
        </p:txBody>
      </p:sp>
      <p:sp>
        <p:nvSpPr>
          <p:cNvPr id="184" name="Google Shape;184;p27"/>
          <p:cNvSpPr txBox="1"/>
          <p:nvPr/>
        </p:nvSpPr>
        <p:spPr>
          <a:xfrm>
            <a:off x="329" y="0"/>
            <a:ext cx="12191671" cy="1015622"/>
          </a:xfrm>
          <a:prstGeom prst="rect">
            <a:avLst/>
          </a:prstGeom>
          <a:solidFill>
            <a:srgbClr val="FF571F"/>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800"/>
              <a:buFont typeface="Arial"/>
              <a:buNone/>
            </a:pPr>
            <a:r>
              <a:rPr lang="km-KH" sz="4000" b="1" i="0" u="none" strike="noStrike" cap="none" dirty="0">
                <a:solidFill>
                  <a:schemeClr val="dk1"/>
                </a:solidFill>
                <a:latin typeface="Khmer OS Muol Light" pitchFamily="2" charset="0"/>
                <a:ea typeface="Times"/>
                <a:cs typeface="Khmer OS Muol Light" pitchFamily="2" charset="0"/>
                <a:sym typeface="Times"/>
              </a:rPr>
              <a:t>ស្វែងយល់ពីការរំលោភបំពានលើកុមារ</a:t>
            </a:r>
            <a:endParaRPr sz="4000" b="0" i="0" u="none" strike="noStrike" cap="none" dirty="0">
              <a:solidFill>
                <a:srgbClr val="000000"/>
              </a:solidFill>
              <a:latin typeface="Khmer OS Muol Light" pitchFamily="2" charset="0"/>
              <a:cs typeface="Khmer OS Muol Light" pitchFamily="2" charset="0"/>
              <a:sym typeface="Arial"/>
            </a:endParaRPr>
          </a:p>
        </p:txBody>
      </p:sp>
    </p:spTree>
    <p:extLst>
      <p:ext uri="{BB962C8B-B14F-4D97-AF65-F5344CB8AC3E}">
        <p14:creationId xmlns:p14="http://schemas.microsoft.com/office/powerpoint/2010/main" val="2321803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barn(inVertical)">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1">
                                            <p:txEl>
                                              <p:pRg st="0" end="0"/>
                                            </p:txEl>
                                          </p:spTgt>
                                        </p:tgtEl>
                                        <p:attrNameLst>
                                          <p:attrName>style.visibility</p:attrName>
                                        </p:attrNameLst>
                                      </p:cBhvr>
                                      <p:to>
                                        <p:strVal val="visible"/>
                                      </p:to>
                                    </p:set>
                                    <p:animEffect transition="in" filter="dissolve">
                                      <p:cBhvr>
                                        <p:cTn id="12" dur="500"/>
                                        <p:tgtEl>
                                          <p:spTgt spid="1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1">
                                            <p:txEl>
                                              <p:pRg st="1" end="1"/>
                                            </p:txEl>
                                          </p:spTgt>
                                        </p:tgtEl>
                                        <p:attrNameLst>
                                          <p:attrName>style.visibility</p:attrName>
                                        </p:attrNameLst>
                                      </p:cBhvr>
                                      <p:to>
                                        <p:strVal val="visible"/>
                                      </p:to>
                                    </p:set>
                                    <p:anim calcmode="lin" valueType="num">
                                      <p:cBhvr additive="base">
                                        <p:cTn id="17" dur="500" fill="hold"/>
                                        <p:tgtEl>
                                          <p:spTgt spid="18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1">
                                            <p:txEl>
                                              <p:pRg st="2" end="2"/>
                                            </p:txEl>
                                          </p:spTgt>
                                        </p:tgtEl>
                                        <p:attrNameLst>
                                          <p:attrName>style.visibility</p:attrName>
                                        </p:attrNameLst>
                                      </p:cBhvr>
                                      <p:to>
                                        <p:strVal val="visible"/>
                                      </p:to>
                                    </p:set>
                                    <p:anim calcmode="lin" valueType="num">
                                      <p:cBhvr additive="base">
                                        <p:cTn id="23" dur="500" fill="hold"/>
                                        <p:tgtEl>
                                          <p:spTgt spid="18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1">
                                            <p:txEl>
                                              <p:pRg st="3" end="3"/>
                                            </p:txEl>
                                          </p:spTgt>
                                        </p:tgtEl>
                                        <p:attrNameLst>
                                          <p:attrName>style.visibility</p:attrName>
                                        </p:attrNameLst>
                                      </p:cBhvr>
                                      <p:to>
                                        <p:strVal val="visible"/>
                                      </p:to>
                                    </p:set>
                                    <p:anim calcmode="lin" valueType="num">
                                      <p:cBhvr additive="base">
                                        <p:cTn id="29" dur="500" fill="hold"/>
                                        <p:tgtEl>
                                          <p:spTgt spid="18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1">
                                            <p:txEl>
                                              <p:pRg st="4" end="4"/>
                                            </p:txEl>
                                          </p:spTgt>
                                        </p:tgtEl>
                                        <p:attrNameLst>
                                          <p:attrName>style.visibility</p:attrName>
                                        </p:attrNameLst>
                                      </p:cBhvr>
                                      <p:to>
                                        <p:strVal val="visible"/>
                                      </p:to>
                                    </p:set>
                                    <p:anim calcmode="lin" valueType="num">
                                      <p:cBhvr additive="base">
                                        <p:cTn id="35" dur="500" fill="hold"/>
                                        <p:tgtEl>
                                          <p:spTgt spid="18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1">
                                            <p:txEl>
                                              <p:pRg st="5" end="5"/>
                                            </p:txEl>
                                          </p:spTgt>
                                        </p:tgtEl>
                                        <p:attrNameLst>
                                          <p:attrName>style.visibility</p:attrName>
                                        </p:attrNameLst>
                                      </p:cBhvr>
                                      <p:to>
                                        <p:strVal val="visible"/>
                                      </p:to>
                                    </p:set>
                                    <p:anim calcmode="lin" valueType="num">
                                      <p:cBhvr additive="base">
                                        <p:cTn id="41" dur="500" fill="hold"/>
                                        <p:tgtEl>
                                          <p:spTgt spid="181">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7"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181" name="Google Shape;181;p27"/>
          <p:cNvSpPr txBox="1">
            <a:spLocks noGrp="1"/>
          </p:cNvSpPr>
          <p:nvPr>
            <p:ph type="body" idx="1"/>
          </p:nvPr>
        </p:nvSpPr>
        <p:spPr>
          <a:xfrm>
            <a:off x="728665" y="2185280"/>
            <a:ext cx="10637134" cy="4066305"/>
          </a:xfrm>
          <a:prstGeom prst="rect">
            <a:avLst/>
          </a:prstGeom>
          <a:noFill/>
          <a:ln>
            <a:noFill/>
          </a:ln>
        </p:spPr>
        <p:txBody>
          <a:bodyPr spcFirstLastPara="1" wrap="square" lIns="91425" tIns="45700" rIns="91425" bIns="45700" anchor="t" anchorCtr="0">
            <a:noAutofit/>
          </a:bodyPr>
          <a:lstStyle/>
          <a:p>
            <a:pPr>
              <a:lnSpc>
                <a:spcPct val="150000"/>
              </a:lnSpc>
              <a:buFont typeface="Noto Sans Symbols"/>
              <a:buChar char="▪"/>
            </a:pPr>
            <a:r>
              <a:rPr lang="km-KH" sz="1800" dirty="0">
                <a:solidFill>
                  <a:schemeClr val="tx1"/>
                </a:solidFill>
                <a:latin typeface="Khmer OS Siemreap" pitchFamily="2" charset="0"/>
                <a:cs typeface="Khmer OS Siemreap" pitchFamily="2" charset="0"/>
                <a:sym typeface="Times"/>
              </a:rPr>
              <a:t>ថ្ងៃ ខែ​ ឆ្នាំ កំណើត </a:t>
            </a:r>
          </a:p>
          <a:p>
            <a:pPr>
              <a:lnSpc>
                <a:spcPct val="150000"/>
              </a:lnSpc>
              <a:buFont typeface="Noto Sans Symbols"/>
              <a:buChar char="▪"/>
            </a:pPr>
            <a:r>
              <a:rPr lang="km-KH" sz="1800" dirty="0">
                <a:solidFill>
                  <a:schemeClr val="tx1"/>
                </a:solidFill>
                <a:latin typeface="Khmer OS Siemreap" pitchFamily="2" charset="0"/>
                <a:cs typeface="Khmer OS Siemreap" pitchFamily="2" charset="0"/>
              </a:rPr>
              <a:t>ស្ថានភាពនៃ</a:t>
            </a:r>
            <a:r>
              <a:rPr lang="km-KH" sz="1800" dirty="0">
                <a:solidFill>
                  <a:srgbClr val="FF0000"/>
                </a:solidFill>
                <a:latin typeface="Khmer OS Siemreap" pitchFamily="2" charset="0"/>
                <a:cs typeface="Khmer OS Siemreap" pitchFamily="2" charset="0"/>
              </a:rPr>
              <a:t>ការលូតលាស់ </a:t>
            </a:r>
            <a:r>
              <a:rPr lang="km-KH" sz="1800" dirty="0">
                <a:solidFill>
                  <a:schemeClr val="tx1"/>
                </a:solidFill>
                <a:latin typeface="Khmer OS Siemreap" pitchFamily="2" charset="0"/>
                <a:cs typeface="Khmer OS Siemreap" pitchFamily="2" charset="0"/>
              </a:rPr>
              <a:t>ឬបញ្ហាមួយចំនួនដូចជា </a:t>
            </a:r>
            <a:r>
              <a:rPr lang="km-KH" sz="1800" dirty="0">
                <a:solidFill>
                  <a:srgbClr val="FF0000"/>
                </a:solidFill>
                <a:latin typeface="Khmer OS Siemreap" pitchFamily="2" charset="0"/>
                <a:cs typeface="Khmer OS Siemreap" pitchFamily="2" charset="0"/>
              </a:rPr>
              <a:t>ការលំបាកក្នុងការរៀនសូត្រ ការលំបាកផ្នែកភាសា ខ្សោយគំហើញ ការស្តាប់ គិតលេខ​ អក្ខរកម្ម អាកប្បកិរិយាមិនល្អ </a:t>
            </a:r>
            <a:r>
              <a:rPr lang="km-KH" sz="1800" dirty="0">
                <a:solidFill>
                  <a:schemeClr val="tx1"/>
                </a:solidFill>
                <a:latin typeface="Khmer OS Siemreap" pitchFamily="2" charset="0"/>
                <a:cs typeface="Khmer OS Siemreap" pitchFamily="2" charset="0"/>
              </a:rPr>
              <a:t>។ល។</a:t>
            </a:r>
            <a:endParaRPr sz="1800" dirty="0">
              <a:solidFill>
                <a:schemeClr val="tx1"/>
              </a:solidFill>
              <a:latin typeface="Khmer OS Siemreap" pitchFamily="2" charset="0"/>
              <a:cs typeface="Khmer OS Siemreap" pitchFamily="2" charset="0"/>
            </a:endParaRPr>
          </a:p>
          <a:p>
            <a:pPr>
              <a:lnSpc>
                <a:spcPct val="150000"/>
              </a:lnSpc>
              <a:buFont typeface="Noto Sans Symbols"/>
              <a:buChar char="▪"/>
            </a:pPr>
            <a:r>
              <a:rPr lang="km-KH" sz="1800" dirty="0">
                <a:solidFill>
                  <a:schemeClr val="tx1"/>
                </a:solidFill>
                <a:latin typeface="Khmer OS Siemreap" pitchFamily="2" charset="0"/>
                <a:ea typeface="Times"/>
                <a:cs typeface="Khmer OS Siemreap" pitchFamily="2" charset="0"/>
                <a:sym typeface="Times"/>
              </a:rPr>
              <a:t>តើកុមារបាននិយាយប្រាប់នរណាម្នាក់ពី</a:t>
            </a:r>
            <a:r>
              <a:rPr lang="km-KH" sz="1800" dirty="0">
                <a:solidFill>
                  <a:srgbClr val="FF0000"/>
                </a:solidFill>
                <a:latin typeface="Khmer OS Siemreap" pitchFamily="2" charset="0"/>
                <a:ea typeface="Times"/>
                <a:cs typeface="Khmer OS Siemreap" pitchFamily="2" charset="0"/>
                <a:sym typeface="Times"/>
              </a:rPr>
              <a:t>របៀបដែលពួកគេគិត ឬអំពីអ្វីអារម្មណ៍របស់ពួកគេ</a:t>
            </a:r>
            <a:r>
              <a:rPr lang="km-KH" sz="1800" dirty="0">
                <a:solidFill>
                  <a:schemeClr val="tx1"/>
                </a:solidFill>
                <a:latin typeface="Khmer OS Siemreap" pitchFamily="2" charset="0"/>
                <a:ea typeface="Times"/>
                <a:cs typeface="Khmer OS Siemreap" pitchFamily="2" charset="0"/>
                <a:sym typeface="Times"/>
              </a:rPr>
              <a:t>ចំពោះអ្វីដែលបានកើតឡើងដែរឬទេ?</a:t>
            </a:r>
            <a:endParaRPr sz="1800" dirty="0">
              <a:solidFill>
                <a:schemeClr val="tx1"/>
              </a:solidFill>
              <a:latin typeface="Khmer OS Siemreap" pitchFamily="2" charset="0"/>
              <a:ea typeface="Times"/>
              <a:cs typeface="Khmer OS Siemreap" pitchFamily="2" charset="0"/>
              <a:sym typeface="Times"/>
            </a:endParaRPr>
          </a:p>
          <a:p>
            <a:pPr>
              <a:lnSpc>
                <a:spcPct val="150000"/>
              </a:lnSpc>
              <a:buFont typeface="Noto Sans Symbols"/>
              <a:buChar char="▪"/>
            </a:pPr>
            <a:r>
              <a:rPr lang="km-KH" sz="1800" dirty="0">
                <a:solidFill>
                  <a:srgbClr val="FF0000"/>
                </a:solidFill>
                <a:latin typeface="Khmer OS Siemreap" pitchFamily="2" charset="0"/>
                <a:cs typeface="Khmer OS Siemreap" pitchFamily="2" charset="0"/>
                <a:sym typeface="Times"/>
              </a:rPr>
              <a:t>បញ្ហាអាកប្បកិរិយាពីមុនៗ </a:t>
            </a:r>
            <a:r>
              <a:rPr lang="km-KH" sz="1800" dirty="0">
                <a:solidFill>
                  <a:schemeClr val="tx1"/>
                </a:solidFill>
                <a:latin typeface="Khmer OS Siemreap" pitchFamily="2" charset="0"/>
                <a:cs typeface="Khmer OS Siemreap" pitchFamily="2" charset="0"/>
                <a:sym typeface="Times"/>
              </a:rPr>
              <a:t>(ឧទាហរណ៍​ អាកប្បកិរិយាបែបឈ្លានពាន អាកប្បកិរិយាទាក់ទងនឹងផ្លូវភេទ ការផ្លាស់ប្តូរអាកប្បកិរិយាភ្លាមៗ)</a:t>
            </a:r>
            <a:endParaRPr sz="1800" dirty="0">
              <a:solidFill>
                <a:schemeClr val="tx1"/>
              </a:solidFill>
              <a:latin typeface="Khmer OS Siemreap" pitchFamily="2" charset="0"/>
              <a:cs typeface="Khmer OS Siemreap" pitchFamily="2" charset="0"/>
            </a:endParaRPr>
          </a:p>
          <a:p>
            <a:pPr>
              <a:lnSpc>
                <a:spcPct val="150000"/>
              </a:lnSpc>
              <a:buFont typeface="Noto Sans Symbols"/>
              <a:buChar char="▪"/>
            </a:pPr>
            <a:r>
              <a:rPr lang="km-KH" sz="1800" dirty="0">
                <a:solidFill>
                  <a:schemeClr val="tx1"/>
                </a:solidFill>
                <a:latin typeface="Khmer OS Siemreap" pitchFamily="2" charset="0"/>
                <a:cs typeface="Khmer OS Siemreap" pitchFamily="2" charset="0"/>
              </a:rPr>
              <a:t>តើ</a:t>
            </a:r>
            <a:r>
              <a:rPr lang="km-KH" sz="1800" dirty="0">
                <a:solidFill>
                  <a:srgbClr val="FF0000"/>
                </a:solidFill>
                <a:latin typeface="Khmer OS Siemreap" pitchFamily="2" charset="0"/>
                <a:cs typeface="Khmer OS Siemreap" pitchFamily="2" charset="0"/>
              </a:rPr>
              <a:t>កុមារជាអ្នកផ្តើមឬអ្នកដ៏ទៃ</a:t>
            </a:r>
            <a:r>
              <a:rPr lang="km-KH" sz="1800" dirty="0">
                <a:solidFill>
                  <a:schemeClr val="tx1"/>
                </a:solidFill>
                <a:latin typeface="Khmer OS Siemreap" pitchFamily="2" charset="0"/>
                <a:cs typeface="Khmer OS Siemreap" pitchFamily="2" charset="0"/>
              </a:rPr>
              <a:t>? តើពួកគេ</a:t>
            </a:r>
            <a:r>
              <a:rPr lang="km-KH" sz="1800" dirty="0">
                <a:solidFill>
                  <a:srgbClr val="FF0000"/>
                </a:solidFill>
                <a:latin typeface="Khmer OS Siemreap" pitchFamily="2" charset="0"/>
                <a:cs typeface="Khmer OS Siemreap" pitchFamily="2" charset="0"/>
              </a:rPr>
              <a:t>ទាក់ទងអ្នកដ៏ទៃដោយរបៀបណា </a:t>
            </a:r>
            <a:r>
              <a:rPr lang="km-KH" sz="1800" dirty="0">
                <a:solidFill>
                  <a:schemeClr val="tx1"/>
                </a:solidFill>
                <a:latin typeface="Khmer OS Siemreap" pitchFamily="2" charset="0"/>
                <a:cs typeface="Khmer OS Siemreap" pitchFamily="2" charset="0"/>
              </a:rPr>
              <a:t>ជាពិសេសមនុស្សប្លែក</a:t>
            </a:r>
            <a:r>
              <a:rPr lang="en-US" sz="1800" dirty="0">
                <a:solidFill>
                  <a:schemeClr val="tx1"/>
                </a:solidFill>
                <a:latin typeface="Khmer OS Siemreap" pitchFamily="2" charset="0"/>
                <a:cs typeface="Khmer OS Siemreap" pitchFamily="2" charset="0"/>
              </a:rPr>
              <a:t>?</a:t>
            </a:r>
            <a:endParaRPr sz="1800" dirty="0">
              <a:solidFill>
                <a:schemeClr val="tx1"/>
              </a:solidFill>
              <a:latin typeface="Khmer OS Siemreap" pitchFamily="2" charset="0"/>
              <a:cs typeface="Khmer OS Siemreap" pitchFamily="2" charset="0"/>
            </a:endParaRPr>
          </a:p>
        </p:txBody>
      </p:sp>
      <p:sp>
        <p:nvSpPr>
          <p:cNvPr id="182" name="Google Shape;182;p27"/>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11</a:t>
            </a:fld>
            <a:endParaRPr/>
          </a:p>
        </p:txBody>
      </p:sp>
      <p:sp>
        <p:nvSpPr>
          <p:cNvPr id="183" name="Google Shape;183;p27"/>
          <p:cNvSpPr/>
          <p:nvPr/>
        </p:nvSpPr>
        <p:spPr>
          <a:xfrm>
            <a:off x="921662" y="1360715"/>
            <a:ext cx="4916731" cy="523180"/>
          </a:xfrm>
          <a:prstGeom prst="rect">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3600"/>
              <a:buFont typeface="Arial"/>
              <a:buNone/>
            </a:pPr>
            <a:r>
              <a:rPr lang="km-KH" sz="2800" b="1" dirty="0">
                <a:solidFill>
                  <a:schemeClr val="dk1"/>
                </a:solidFill>
                <a:latin typeface="Khmer OS Muol Light" pitchFamily="2" charset="0"/>
                <a:ea typeface="Times"/>
                <a:cs typeface="Khmer OS Muol Light" pitchFamily="2" charset="0"/>
                <a:sym typeface="Times"/>
              </a:rPr>
              <a:t>ការប្រមូលព័ត៌មាន</a:t>
            </a:r>
            <a:r>
              <a:rPr lang="en-US" sz="2800" b="1" i="0" u="none" strike="noStrike" cap="none" dirty="0">
                <a:solidFill>
                  <a:schemeClr val="dk1"/>
                </a:solidFill>
                <a:latin typeface="Khmer OS Muol Light" pitchFamily="2" charset="0"/>
                <a:ea typeface="Times"/>
                <a:cs typeface="Khmer OS Muol Light" pitchFamily="2" charset="0"/>
                <a:sym typeface="Times"/>
              </a:rPr>
              <a:t> </a:t>
            </a:r>
            <a:endParaRPr sz="2800" b="0" i="0" u="none" strike="noStrike" cap="none" dirty="0">
              <a:solidFill>
                <a:srgbClr val="000000"/>
              </a:solidFill>
              <a:latin typeface="Khmer OS Muol Light" pitchFamily="2" charset="0"/>
              <a:cs typeface="Khmer OS Muol Light" pitchFamily="2" charset="0"/>
              <a:sym typeface="Arial"/>
            </a:endParaRPr>
          </a:p>
        </p:txBody>
      </p:sp>
      <p:sp>
        <p:nvSpPr>
          <p:cNvPr id="184" name="Google Shape;184;p27"/>
          <p:cNvSpPr txBox="1"/>
          <p:nvPr/>
        </p:nvSpPr>
        <p:spPr>
          <a:xfrm>
            <a:off x="-1" y="69491"/>
            <a:ext cx="12191671" cy="1015622"/>
          </a:xfrm>
          <a:prstGeom prst="rect">
            <a:avLst/>
          </a:prstGeom>
          <a:solidFill>
            <a:srgbClr val="FF571F"/>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800"/>
              <a:buFont typeface="Arial"/>
              <a:buNone/>
            </a:pPr>
            <a:r>
              <a:rPr lang="km-KH" sz="4000" b="1" i="0" u="none" strike="noStrike" cap="none" dirty="0">
                <a:solidFill>
                  <a:schemeClr val="dk1"/>
                </a:solidFill>
                <a:latin typeface="Khmer OS Muol Light" pitchFamily="2" charset="0"/>
                <a:ea typeface="Times"/>
                <a:cs typeface="Khmer OS Muol Light" pitchFamily="2" charset="0"/>
                <a:sym typeface="Times"/>
              </a:rPr>
              <a:t>ការរៀបចំការសម្ភាសន៍</a:t>
            </a:r>
            <a:endParaRPr sz="4000" b="0" i="0" u="none" strike="noStrike" cap="none" dirty="0">
              <a:solidFill>
                <a:srgbClr val="000000"/>
              </a:solidFill>
              <a:latin typeface="Khmer OS Muol Light" pitchFamily="2" charset="0"/>
              <a:cs typeface="Khmer OS Muol Light" pitchFamily="2" charset="0"/>
              <a:sym typeface="Arial"/>
            </a:endParaRPr>
          </a:p>
        </p:txBody>
      </p:sp>
    </p:spTree>
    <p:extLst>
      <p:ext uri="{BB962C8B-B14F-4D97-AF65-F5344CB8AC3E}">
        <p14:creationId xmlns:p14="http://schemas.microsoft.com/office/powerpoint/2010/main" val="1252069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 calcmode="lin" valueType="num">
                                      <p:cBhvr additive="base">
                                        <p:cTn id="7" dur="500" fill="hold"/>
                                        <p:tgtEl>
                                          <p:spTgt spid="1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81">
                                            <p:txEl>
                                              <p:pRg st="1" end="1"/>
                                            </p:txEl>
                                          </p:spTgt>
                                        </p:tgtEl>
                                        <p:attrNameLst>
                                          <p:attrName>style.visibility</p:attrName>
                                        </p:attrNameLst>
                                      </p:cBhvr>
                                      <p:to>
                                        <p:strVal val="visible"/>
                                      </p:to>
                                    </p:set>
                                    <p:animEffect transition="in" filter="dissolve">
                                      <p:cBhvr>
                                        <p:cTn id="13" dur="500"/>
                                        <p:tgtEl>
                                          <p:spTgt spid="18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1">
                                            <p:txEl>
                                              <p:pRg st="2" end="2"/>
                                            </p:txEl>
                                          </p:spTgt>
                                        </p:tgtEl>
                                        <p:attrNameLst>
                                          <p:attrName>style.visibility</p:attrName>
                                        </p:attrNameLst>
                                      </p:cBhvr>
                                      <p:to>
                                        <p:strVal val="visible"/>
                                      </p:to>
                                    </p:set>
                                    <p:anim calcmode="lin" valueType="num">
                                      <p:cBhvr additive="base">
                                        <p:cTn id="18" dur="500" fill="hold"/>
                                        <p:tgtEl>
                                          <p:spTgt spid="18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1">
                                            <p:txEl>
                                              <p:pRg st="3" end="3"/>
                                            </p:txEl>
                                          </p:spTgt>
                                        </p:tgtEl>
                                        <p:attrNameLst>
                                          <p:attrName>style.visibility</p:attrName>
                                        </p:attrNameLst>
                                      </p:cBhvr>
                                      <p:to>
                                        <p:strVal val="visible"/>
                                      </p:to>
                                    </p:set>
                                    <p:anim calcmode="lin" valueType="num">
                                      <p:cBhvr additive="base">
                                        <p:cTn id="24" dur="500" fill="hold"/>
                                        <p:tgtEl>
                                          <p:spTgt spid="18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1">
                                            <p:txEl>
                                              <p:pRg st="4" end="4"/>
                                            </p:txEl>
                                          </p:spTgt>
                                        </p:tgtEl>
                                        <p:attrNameLst>
                                          <p:attrName>style.visibility</p:attrName>
                                        </p:attrNameLst>
                                      </p:cBhvr>
                                      <p:to>
                                        <p:strVal val="visible"/>
                                      </p:to>
                                    </p:set>
                                    <p:anim calcmode="lin" valueType="num">
                                      <p:cBhvr additive="base">
                                        <p:cTn id="30" dur="500" fill="hold"/>
                                        <p:tgtEl>
                                          <p:spTgt spid="18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8"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190" name="Google Shape;190;p28"/>
          <p:cNvSpPr txBox="1">
            <a:spLocks noGrp="1"/>
          </p:cNvSpPr>
          <p:nvPr>
            <p:ph type="body" idx="1"/>
          </p:nvPr>
        </p:nvSpPr>
        <p:spPr>
          <a:xfrm>
            <a:off x="1880797" y="677642"/>
            <a:ext cx="9357140" cy="4967151"/>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1000"/>
              </a:spcBef>
              <a:spcAft>
                <a:spcPts val="0"/>
              </a:spcAft>
              <a:buSzPts val="1800"/>
              <a:buNone/>
            </a:pPr>
            <a:r>
              <a:rPr lang="km-KH" sz="2800" b="1" dirty="0">
                <a:solidFill>
                  <a:schemeClr val="accent1">
                    <a:lumMod val="75000"/>
                  </a:schemeClr>
                </a:solidFill>
                <a:latin typeface="Khmer OS Muol Light" pitchFamily="2" charset="0"/>
                <a:ea typeface="Times"/>
                <a:cs typeface="Khmer OS Muol Light" pitchFamily="2" charset="0"/>
                <a:sym typeface="Times"/>
              </a:rPr>
              <a:t>ព័ត៌មានសំខាន់ៗអំពីកុមារ</a:t>
            </a:r>
            <a:endParaRPr sz="2800" b="1" dirty="0">
              <a:solidFill>
                <a:schemeClr val="accent1">
                  <a:lumMod val="75000"/>
                </a:schemeClr>
              </a:solidFill>
              <a:latin typeface="Khmer OS Muol Light" pitchFamily="2" charset="0"/>
              <a:ea typeface="Times"/>
              <a:cs typeface="Khmer OS Muol Light" pitchFamily="2" charset="0"/>
              <a:sym typeface="Times"/>
            </a:endParaRPr>
          </a:p>
          <a:p>
            <a:pPr marL="1371600" lvl="2" indent="-342900" algn="l" rtl="0">
              <a:lnSpc>
                <a:spcPct val="150000"/>
              </a:lnSpc>
              <a:spcBef>
                <a:spcPts val="1000"/>
              </a:spcBef>
              <a:spcAft>
                <a:spcPts val="0"/>
              </a:spcAft>
              <a:buSzPts val="1800"/>
              <a:buFont typeface="Noto Sans Symbols"/>
              <a:buChar char="▪"/>
            </a:pPr>
            <a:r>
              <a:rPr lang="km-KH" sz="2400" dirty="0">
                <a:solidFill>
                  <a:schemeClr val="dk1"/>
                </a:solidFill>
                <a:latin typeface="Khmer OS Siemreap" pitchFamily="2" charset="0"/>
                <a:cs typeface="Khmer OS Siemreap" pitchFamily="2" charset="0"/>
                <a:sym typeface="Times"/>
              </a:rPr>
              <a:t>ស្ថានភាពរស់នៅក្នុងពេល</a:t>
            </a:r>
            <a:r>
              <a:rPr lang="km-KH" sz="2400" dirty="0">
                <a:solidFill>
                  <a:srgbClr val="FF0000"/>
                </a:solidFill>
                <a:latin typeface="Khmer OS Siemreap" pitchFamily="2" charset="0"/>
                <a:cs typeface="Khmer OS Siemreap" pitchFamily="2" charset="0"/>
                <a:sym typeface="Times"/>
              </a:rPr>
              <a:t>បច្ចុប្បន្ន និងអតីតកាល</a:t>
            </a:r>
            <a:endParaRPr sz="2400" dirty="0">
              <a:solidFill>
                <a:srgbClr val="FF0000"/>
              </a:solidFill>
              <a:latin typeface="Khmer OS Siemreap" pitchFamily="2" charset="0"/>
              <a:cs typeface="Khmer OS Siemreap" pitchFamily="2" charset="0"/>
            </a:endParaRPr>
          </a:p>
          <a:p>
            <a:pPr marL="1371600" lvl="2" indent="-342900" algn="l" rtl="0">
              <a:lnSpc>
                <a:spcPct val="150000"/>
              </a:lnSpc>
              <a:spcBef>
                <a:spcPts val="1000"/>
              </a:spcBef>
              <a:spcAft>
                <a:spcPts val="0"/>
              </a:spcAft>
              <a:buSzPts val="1800"/>
              <a:buFont typeface="Noto Sans Symbols"/>
              <a:buChar char="▪"/>
            </a:pPr>
            <a:r>
              <a:rPr lang="km-KH" sz="2400" dirty="0">
                <a:solidFill>
                  <a:srgbClr val="FF0000"/>
                </a:solidFill>
                <a:latin typeface="Khmer OS Siemreap" pitchFamily="2" charset="0"/>
                <a:cs typeface="Khmer OS Siemreap" pitchFamily="2" charset="0"/>
                <a:sym typeface="Times"/>
              </a:rPr>
              <a:t>ប្រវតិ្តនៃអំពើហិង្សា ឬការរំលោភបំពាន </a:t>
            </a:r>
            <a:r>
              <a:rPr lang="km-KH" sz="2400" dirty="0">
                <a:solidFill>
                  <a:schemeClr val="dk1"/>
                </a:solidFill>
                <a:latin typeface="Khmer OS Siemreap" pitchFamily="2" charset="0"/>
                <a:cs typeface="Khmer OS Siemreap" pitchFamily="2" charset="0"/>
                <a:sym typeface="Times"/>
              </a:rPr>
              <a:t>ដំណើរការផ្លាស់ប្តូររបស់កុមារ មនុស្សពេញវ័យច្រើនក្នុងផ្ទះ និងដែនកំណត់ផ្លូវភេទ</a:t>
            </a:r>
            <a:endParaRPr sz="2400" dirty="0">
              <a:latin typeface="Khmer OS Siemreap" pitchFamily="2" charset="0"/>
              <a:cs typeface="Khmer OS Siemreap" pitchFamily="2" charset="0"/>
            </a:endParaRPr>
          </a:p>
          <a:p>
            <a:pPr marL="1371600" lvl="2" indent="-342900" algn="l" rtl="0">
              <a:lnSpc>
                <a:spcPct val="150000"/>
              </a:lnSpc>
              <a:spcBef>
                <a:spcPts val="1000"/>
              </a:spcBef>
              <a:spcAft>
                <a:spcPts val="0"/>
              </a:spcAft>
              <a:buSzPts val="1800"/>
              <a:buFont typeface="Noto Sans Symbols"/>
              <a:buChar char="▪"/>
            </a:pPr>
            <a:r>
              <a:rPr lang="km-KH" sz="2400" dirty="0">
                <a:solidFill>
                  <a:schemeClr val="dk1"/>
                </a:solidFill>
                <a:latin typeface="Khmer OS Siemreap" pitchFamily="2" charset="0"/>
                <a:cs typeface="Khmer OS Siemreap" pitchFamily="2" charset="0"/>
                <a:sym typeface="Times"/>
              </a:rPr>
              <a:t>វត្តមានរបស់គេនៅឯ</a:t>
            </a:r>
            <a:r>
              <a:rPr lang="km-KH" sz="2400" dirty="0">
                <a:solidFill>
                  <a:srgbClr val="FF0000"/>
                </a:solidFill>
                <a:latin typeface="Khmer OS Siemreap" pitchFamily="2" charset="0"/>
                <a:cs typeface="Khmer OS Siemreap" pitchFamily="2" charset="0"/>
                <a:sym typeface="Times"/>
              </a:rPr>
              <a:t>សាលារៀន</a:t>
            </a:r>
            <a:endParaRPr lang="km-KH" sz="2400" dirty="0">
              <a:solidFill>
                <a:srgbClr val="FF0000"/>
              </a:solidFill>
              <a:latin typeface="Khmer OS Siemreap" pitchFamily="2" charset="0"/>
              <a:cs typeface="Khmer OS Siemreap" pitchFamily="2" charset="0"/>
            </a:endParaRPr>
          </a:p>
          <a:p>
            <a:pPr marL="1371600" lvl="2" indent="-342900" algn="l" rtl="0">
              <a:lnSpc>
                <a:spcPct val="150000"/>
              </a:lnSpc>
              <a:spcBef>
                <a:spcPts val="1000"/>
              </a:spcBef>
              <a:spcAft>
                <a:spcPts val="0"/>
              </a:spcAft>
              <a:buSzPts val="1800"/>
              <a:buFont typeface="Noto Sans Symbols"/>
              <a:buChar char="▪"/>
            </a:pPr>
            <a:r>
              <a:rPr lang="km-KH" sz="2400" dirty="0">
                <a:solidFill>
                  <a:schemeClr val="dk1"/>
                </a:solidFill>
                <a:latin typeface="Khmer OS Siemreap" pitchFamily="2" charset="0"/>
                <a:cs typeface="Khmer OS Siemreap" pitchFamily="2" charset="0"/>
                <a:sym typeface="Times"/>
              </a:rPr>
              <a:t>តើកុមារមាន</a:t>
            </a:r>
            <a:r>
              <a:rPr lang="km-KH" sz="2400" dirty="0">
                <a:solidFill>
                  <a:srgbClr val="FF0000"/>
                </a:solidFill>
                <a:latin typeface="Khmer OS Siemreap" pitchFamily="2" charset="0"/>
                <a:cs typeface="Khmer OS Siemreap" pitchFamily="2" charset="0"/>
                <a:sym typeface="Times"/>
              </a:rPr>
              <a:t>មិត្តភកិ្តជិតស្និត</a:t>
            </a:r>
            <a:r>
              <a:rPr lang="km-KH" sz="2400" dirty="0">
                <a:solidFill>
                  <a:schemeClr val="dk1"/>
                </a:solidFill>
                <a:latin typeface="Khmer OS Siemreap" pitchFamily="2" charset="0"/>
                <a:cs typeface="Khmer OS Siemreap" pitchFamily="2" charset="0"/>
                <a:sym typeface="Times"/>
              </a:rPr>
              <a:t>ដែរឬទេ?តើពួកគេជិតស្និតគ្នាប៉ុនណា?</a:t>
            </a:r>
            <a:endParaRPr sz="2400" dirty="0">
              <a:latin typeface="Khmer OS Siemreap" pitchFamily="2" charset="0"/>
              <a:cs typeface="Khmer OS Siemreap" pitchFamily="2" charset="0"/>
            </a:endParaRPr>
          </a:p>
          <a:p>
            <a:pPr marL="1371600" lvl="2" indent="-342900" algn="l" rtl="0">
              <a:lnSpc>
                <a:spcPct val="150000"/>
              </a:lnSpc>
              <a:spcBef>
                <a:spcPts val="1000"/>
              </a:spcBef>
              <a:spcAft>
                <a:spcPts val="0"/>
              </a:spcAft>
              <a:buSzPts val="1800"/>
              <a:buFont typeface="Noto Sans Symbols"/>
              <a:buChar char="▪"/>
            </a:pPr>
            <a:r>
              <a:rPr lang="km-KH" sz="2400" dirty="0">
                <a:solidFill>
                  <a:srgbClr val="FF0000"/>
                </a:solidFill>
                <a:latin typeface="Khmer OS Siemreap" pitchFamily="2" charset="0"/>
                <a:ea typeface="Times"/>
                <a:cs typeface="Khmer OS Siemreap" pitchFamily="2" charset="0"/>
                <a:sym typeface="Times"/>
              </a:rPr>
              <a:t>ឧប្បត្តិហេតុ </a:t>
            </a:r>
            <a:r>
              <a:rPr lang="km-KH" sz="2400" dirty="0">
                <a:solidFill>
                  <a:schemeClr val="dk1"/>
                </a:solidFill>
                <a:latin typeface="Khmer OS Siemreap" pitchFamily="2" charset="0"/>
                <a:ea typeface="Times"/>
                <a:cs typeface="Khmer OS Siemreap" pitchFamily="2" charset="0"/>
                <a:sym typeface="Times"/>
              </a:rPr>
              <a:t>ឬគ្រោះថ្នាក់ ឬការរំលោភបំពានពី</a:t>
            </a:r>
            <a:r>
              <a:rPr lang="km-KH" sz="2400" dirty="0">
                <a:solidFill>
                  <a:srgbClr val="FF0000"/>
                </a:solidFill>
                <a:latin typeface="Khmer OS Siemreap" pitchFamily="2" charset="0"/>
                <a:ea typeface="Times"/>
                <a:cs typeface="Khmer OS Siemreap" pitchFamily="2" charset="0"/>
                <a:sym typeface="Times"/>
              </a:rPr>
              <a:t>អតីតកាល</a:t>
            </a:r>
            <a:endParaRPr sz="2400" dirty="0">
              <a:solidFill>
                <a:srgbClr val="FF0000"/>
              </a:solidFill>
              <a:latin typeface="Khmer OS Siemreap" pitchFamily="2" charset="0"/>
              <a:ea typeface="Times"/>
              <a:cs typeface="Khmer OS Siemreap" pitchFamily="2" charset="0"/>
              <a:sym typeface="Times"/>
            </a:endParaRPr>
          </a:p>
        </p:txBody>
      </p:sp>
      <p:sp>
        <p:nvSpPr>
          <p:cNvPr id="191" name="Google Shape;191;p28"/>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12</a:t>
            </a:fld>
            <a:endParaRPr/>
          </a:p>
        </p:txBody>
      </p:sp>
      <p:pic>
        <p:nvPicPr>
          <p:cNvPr id="192" name="Google Shape;192;p28" descr="Family with boy"/>
          <p:cNvPicPr preferRelativeResize="0"/>
          <p:nvPr/>
        </p:nvPicPr>
        <p:blipFill rotWithShape="1">
          <a:blip r:embed="rId4">
            <a:alphaModFix/>
          </a:blip>
          <a:srcRect/>
          <a:stretch/>
        </p:blipFill>
        <p:spPr>
          <a:xfrm>
            <a:off x="208756" y="2859576"/>
            <a:ext cx="3631324" cy="3631324"/>
          </a:xfrm>
          <a:prstGeom prst="rect">
            <a:avLst/>
          </a:prstGeom>
          <a:noFill/>
          <a:ln>
            <a:noFill/>
          </a:ln>
        </p:spPr>
      </p:pic>
    </p:spTree>
    <p:extLst>
      <p:ext uri="{BB962C8B-B14F-4D97-AF65-F5344CB8AC3E}">
        <p14:creationId xmlns:p14="http://schemas.microsoft.com/office/powerpoint/2010/main" val="2474985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90">
                                            <p:txEl>
                                              <p:pRg st="2" end="2"/>
                                            </p:txEl>
                                          </p:spTgt>
                                        </p:tgtEl>
                                        <p:attrNameLst>
                                          <p:attrName>style.visibility</p:attrName>
                                        </p:attrNameLst>
                                      </p:cBhvr>
                                      <p:to>
                                        <p:strVal val="visible"/>
                                      </p:to>
                                    </p:set>
                                    <p:animEffect transition="in" filter="blinds(horizontal)">
                                      <p:cBhvr>
                                        <p:cTn id="11" dur="500"/>
                                        <p:tgtEl>
                                          <p:spTgt spid="190">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90">
                                            <p:txEl>
                                              <p:pRg st="3" end="3"/>
                                            </p:txEl>
                                          </p:spTgt>
                                        </p:tgtEl>
                                        <p:attrNameLst>
                                          <p:attrName>style.visibility</p:attrName>
                                        </p:attrNameLst>
                                      </p:cBhvr>
                                      <p:to>
                                        <p:strVal val="visible"/>
                                      </p:to>
                                    </p:set>
                                    <p:animEffect transition="in" filter="dissolve">
                                      <p:cBhvr>
                                        <p:cTn id="16" dur="500"/>
                                        <p:tgtEl>
                                          <p:spTgt spid="19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0">
                                            <p:txEl>
                                              <p:pRg st="4" end="4"/>
                                            </p:txEl>
                                          </p:spTgt>
                                        </p:tgtEl>
                                        <p:attrNameLst>
                                          <p:attrName>style.visibility</p:attrName>
                                        </p:attrNameLst>
                                      </p:cBhvr>
                                      <p:to>
                                        <p:strVal val="visible"/>
                                      </p:to>
                                    </p:set>
                                    <p:anim calcmode="lin" valueType="num">
                                      <p:cBhvr additive="base">
                                        <p:cTn id="21" dur="500" fill="hold"/>
                                        <p:tgtEl>
                                          <p:spTgt spid="19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0">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0">
                                            <p:txEl>
                                              <p:pRg st="5" end="5"/>
                                            </p:txEl>
                                          </p:spTgt>
                                        </p:tgtEl>
                                        <p:attrNameLst>
                                          <p:attrName>style.visibility</p:attrName>
                                        </p:attrNameLst>
                                      </p:cBhvr>
                                      <p:to>
                                        <p:strVal val="visible"/>
                                      </p:to>
                                    </p:set>
                                    <p:anim calcmode="lin" valueType="num">
                                      <p:cBhvr additive="base">
                                        <p:cTn id="25" dur="500" fill="hold"/>
                                        <p:tgtEl>
                                          <p:spTgt spid="19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9" descr="pasted-image.pdf"/>
          <p:cNvPicPr preferRelativeResize="0"/>
          <p:nvPr/>
        </p:nvPicPr>
        <p:blipFill rotWithShape="1">
          <a:blip r:embed="rId3">
            <a:alphaModFix/>
          </a:blip>
          <a:srcRect/>
          <a:stretch/>
        </p:blipFill>
        <p:spPr>
          <a:xfrm>
            <a:off x="0" y="1784554"/>
            <a:ext cx="12094464" cy="5073445"/>
          </a:xfrm>
          <a:prstGeom prst="rect">
            <a:avLst/>
          </a:prstGeom>
          <a:noFill/>
          <a:ln>
            <a:noFill/>
          </a:ln>
        </p:spPr>
      </p:pic>
      <p:sp>
        <p:nvSpPr>
          <p:cNvPr id="198" name="Google Shape;198;p29"/>
          <p:cNvSpPr txBox="1">
            <a:spLocks noGrp="1"/>
          </p:cNvSpPr>
          <p:nvPr>
            <p:ph type="body" idx="1"/>
          </p:nvPr>
        </p:nvSpPr>
        <p:spPr>
          <a:xfrm>
            <a:off x="833377" y="531476"/>
            <a:ext cx="11261087" cy="5795048"/>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1000"/>
              </a:spcBef>
              <a:spcAft>
                <a:spcPts val="0"/>
              </a:spcAft>
              <a:buSzPts val="1800"/>
              <a:buNone/>
            </a:pPr>
            <a:r>
              <a:rPr lang="km-KH" sz="2800" b="1" dirty="0">
                <a:solidFill>
                  <a:srgbClr val="00B050"/>
                </a:solidFill>
                <a:latin typeface="Khmer OS Muol Light" pitchFamily="2" charset="0"/>
                <a:ea typeface="Times"/>
                <a:cs typeface="Khmer OS Muol Light" pitchFamily="2" charset="0"/>
                <a:sym typeface="Times"/>
              </a:rPr>
              <a:t>ការបង្ហាញ ឬនិយាយចេញ</a:t>
            </a:r>
            <a:endParaRPr sz="2800" dirty="0">
              <a:solidFill>
                <a:srgbClr val="00B050"/>
              </a:solidFill>
              <a:latin typeface="Khmer OS Muol Light" pitchFamily="2" charset="0"/>
              <a:cs typeface="Khmer OS Muol Light" pitchFamily="2" charset="0"/>
            </a:endParaRPr>
          </a:p>
          <a:p>
            <a:pPr marL="914400" lvl="1" indent="-342900" algn="l" rtl="0">
              <a:lnSpc>
                <a:spcPct val="150000"/>
              </a:lnSpc>
              <a:spcBef>
                <a:spcPts val="1000"/>
              </a:spcBef>
              <a:spcAft>
                <a:spcPts val="0"/>
              </a:spcAft>
              <a:buSzPts val="1800"/>
              <a:buFont typeface="Noto Sans Symbols"/>
              <a:buChar char="▪"/>
            </a:pPr>
            <a:r>
              <a:rPr lang="km-KH" sz="2400" dirty="0">
                <a:solidFill>
                  <a:schemeClr val="dk1"/>
                </a:solidFill>
                <a:latin typeface="Khmer OS Siemreap" pitchFamily="2" charset="0"/>
                <a:ea typeface="Times"/>
                <a:cs typeface="Khmer OS Siemreap" pitchFamily="2" charset="0"/>
                <a:sym typeface="Times"/>
              </a:rPr>
              <a:t>តើកុមារបាននិយាយរឿងរបស់គាត់</a:t>
            </a:r>
            <a:r>
              <a:rPr lang="km-KH" sz="2400" dirty="0">
                <a:solidFill>
                  <a:srgbClr val="FF0000"/>
                </a:solidFill>
                <a:latin typeface="Khmer OS Siemreap" pitchFamily="2" charset="0"/>
                <a:ea typeface="Times"/>
                <a:cs typeface="Khmer OS Siemreap" pitchFamily="2" charset="0"/>
                <a:sym typeface="Times"/>
              </a:rPr>
              <a:t>ប្រាប់នរណាម្នាក់</a:t>
            </a:r>
            <a:r>
              <a:rPr lang="km-KH" sz="2400" dirty="0">
                <a:solidFill>
                  <a:schemeClr val="dk1"/>
                </a:solidFill>
                <a:latin typeface="Khmer OS Siemreap" pitchFamily="2" charset="0"/>
                <a:ea typeface="Times"/>
                <a:cs typeface="Khmer OS Siemreap" pitchFamily="2" charset="0"/>
                <a:sym typeface="Times"/>
              </a:rPr>
              <a:t>ហើយឬនៅ?</a:t>
            </a:r>
            <a:r>
              <a:rPr lang="en-US" sz="2400" dirty="0">
                <a:solidFill>
                  <a:schemeClr val="dk1"/>
                </a:solidFill>
                <a:latin typeface="Khmer OS Siemreap" pitchFamily="2" charset="0"/>
                <a:ea typeface="Times"/>
                <a:cs typeface="Khmer OS Siemreap" pitchFamily="2" charset="0"/>
                <a:sym typeface="Times"/>
              </a:rPr>
              <a:t> </a:t>
            </a:r>
            <a:endParaRPr sz="24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Noto Sans Symbols"/>
              <a:buChar char="▪"/>
            </a:pPr>
            <a:r>
              <a:rPr lang="km-KH" sz="2400" dirty="0">
                <a:solidFill>
                  <a:schemeClr val="dk1"/>
                </a:solidFill>
                <a:latin typeface="Khmer OS Siemreap" pitchFamily="2" charset="0"/>
                <a:cs typeface="Khmer OS Siemreap" pitchFamily="2" charset="0"/>
                <a:sym typeface="Times"/>
              </a:rPr>
              <a:t>តើវាជា</a:t>
            </a:r>
            <a:r>
              <a:rPr lang="km-KH" sz="2400" dirty="0">
                <a:solidFill>
                  <a:srgbClr val="FF0000"/>
                </a:solidFill>
                <a:latin typeface="Khmer OS Siemreap" pitchFamily="2" charset="0"/>
                <a:cs typeface="Khmer OS Siemreap" pitchFamily="2" charset="0"/>
                <a:sym typeface="Times"/>
              </a:rPr>
              <a:t>ចេតនា ឬការចៃដន្យ</a:t>
            </a:r>
            <a:r>
              <a:rPr lang="km-KH" sz="2400" dirty="0">
                <a:solidFill>
                  <a:schemeClr val="dk1"/>
                </a:solidFill>
                <a:latin typeface="Khmer OS Siemreap" pitchFamily="2" charset="0"/>
                <a:cs typeface="Khmer OS Siemreap" pitchFamily="2" charset="0"/>
                <a:sym typeface="Times"/>
              </a:rPr>
              <a:t>?</a:t>
            </a:r>
            <a:endParaRPr sz="24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Noto Sans Symbols"/>
              <a:buChar char="▪"/>
            </a:pPr>
            <a:r>
              <a:rPr lang="km-KH" sz="2400" dirty="0">
                <a:solidFill>
                  <a:schemeClr val="dk1"/>
                </a:solidFill>
                <a:latin typeface="Khmer OS Siemreap" pitchFamily="2" charset="0"/>
                <a:cs typeface="Khmer OS Siemreap" pitchFamily="2" charset="0"/>
                <a:sym typeface="Times"/>
              </a:rPr>
              <a:t>តើពួកគេបានប្រាប់</a:t>
            </a:r>
            <a:r>
              <a:rPr lang="km-KH" sz="2400" dirty="0">
                <a:solidFill>
                  <a:srgbClr val="FF0000"/>
                </a:solidFill>
                <a:latin typeface="Khmer OS Siemreap" pitchFamily="2" charset="0"/>
                <a:cs typeface="Khmer OS Siemreap" pitchFamily="2" charset="0"/>
                <a:sym typeface="Times"/>
              </a:rPr>
              <a:t>អ្នកណាខ្លះ​</a:t>
            </a:r>
            <a:r>
              <a:rPr lang="km-KH" sz="2400" dirty="0">
                <a:solidFill>
                  <a:schemeClr val="dk1"/>
                </a:solidFill>
                <a:latin typeface="Khmer OS Siemreap" pitchFamily="2" charset="0"/>
                <a:cs typeface="Khmer OS Siemreap" pitchFamily="2" charset="0"/>
                <a:sym typeface="Times"/>
              </a:rPr>
              <a:t>? តើនៅ</a:t>
            </a:r>
            <a:r>
              <a:rPr lang="km-KH" sz="2400" dirty="0">
                <a:solidFill>
                  <a:srgbClr val="FF0000"/>
                </a:solidFill>
                <a:latin typeface="Khmer OS Siemreap" pitchFamily="2" charset="0"/>
                <a:cs typeface="Khmer OS Siemreap" pitchFamily="2" charset="0"/>
                <a:sym typeface="Times"/>
              </a:rPr>
              <a:t>ពេលណា </a:t>
            </a:r>
            <a:r>
              <a:rPr lang="km-KH" sz="2400" dirty="0">
                <a:solidFill>
                  <a:schemeClr val="dk1"/>
                </a:solidFill>
                <a:latin typeface="Khmer OS Siemreap" pitchFamily="2" charset="0"/>
                <a:cs typeface="Khmer OS Siemreap" pitchFamily="2" charset="0"/>
                <a:sym typeface="Times"/>
              </a:rPr>
              <a:t>និងក្នុង</a:t>
            </a:r>
            <a:r>
              <a:rPr lang="km-KH" sz="2400" dirty="0">
                <a:solidFill>
                  <a:srgbClr val="FF0000"/>
                </a:solidFill>
                <a:latin typeface="Khmer OS Siemreap" pitchFamily="2" charset="0"/>
                <a:cs typeface="Khmer OS Siemreap" pitchFamily="2" charset="0"/>
                <a:sym typeface="Times"/>
              </a:rPr>
              <a:t>កាលៈទេសៈបែបណា</a:t>
            </a:r>
            <a:r>
              <a:rPr lang="km-KH" sz="2400" dirty="0">
                <a:solidFill>
                  <a:schemeClr val="dk1"/>
                </a:solidFill>
                <a:latin typeface="Khmer OS Siemreap" pitchFamily="2" charset="0"/>
                <a:cs typeface="Khmer OS Siemreap" pitchFamily="2" charset="0"/>
                <a:sym typeface="Times"/>
              </a:rPr>
              <a:t>?</a:t>
            </a:r>
            <a:endParaRPr sz="24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Noto Sans Symbols"/>
              <a:buChar char="▪"/>
            </a:pPr>
            <a:r>
              <a:rPr lang="km-KH" sz="2400" dirty="0">
                <a:solidFill>
                  <a:schemeClr val="dk1"/>
                </a:solidFill>
                <a:latin typeface="Khmer OS Siemreap" pitchFamily="2" charset="0"/>
                <a:cs typeface="Khmer OS Siemreap" pitchFamily="2" charset="0"/>
                <a:sym typeface="Times"/>
              </a:rPr>
              <a:t>តើ</a:t>
            </a:r>
            <a:r>
              <a:rPr lang="km-KH" sz="2400" dirty="0">
                <a:solidFill>
                  <a:srgbClr val="FF0000"/>
                </a:solidFill>
                <a:latin typeface="Khmer OS Siemreap" pitchFamily="2" charset="0"/>
                <a:cs typeface="Khmer OS Siemreap" pitchFamily="2" charset="0"/>
                <a:sym typeface="Times"/>
              </a:rPr>
              <a:t>បុគ្គលនោះបាននិយាយអ្វីខ្លះ</a:t>
            </a:r>
            <a:r>
              <a:rPr lang="km-KH" sz="2400" dirty="0">
                <a:solidFill>
                  <a:schemeClr val="dk1"/>
                </a:solidFill>
                <a:latin typeface="Khmer OS Siemreap" pitchFamily="2" charset="0"/>
                <a:cs typeface="Khmer OS Siemreap" pitchFamily="2" charset="0"/>
                <a:sym typeface="Times"/>
              </a:rPr>
              <a:t>ទៅកាន់ពួកគេ?</a:t>
            </a:r>
            <a:endParaRPr sz="24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Noto Sans Symbols"/>
              <a:buChar char="▪"/>
            </a:pPr>
            <a:r>
              <a:rPr lang="km-KH" sz="2400" dirty="0">
                <a:solidFill>
                  <a:schemeClr val="dk1"/>
                </a:solidFill>
                <a:latin typeface="Khmer OS Siemreap" pitchFamily="2" charset="0"/>
                <a:cs typeface="Khmer OS Siemreap" pitchFamily="2" charset="0"/>
                <a:sym typeface="Times"/>
              </a:rPr>
              <a:t>តើ</a:t>
            </a:r>
            <a:r>
              <a:rPr lang="km-KH" sz="2400" dirty="0">
                <a:solidFill>
                  <a:srgbClr val="FF0000"/>
                </a:solidFill>
                <a:latin typeface="Khmer OS Siemreap" pitchFamily="2" charset="0"/>
                <a:cs typeface="Khmer OS Siemreap" pitchFamily="2" charset="0"/>
                <a:sym typeface="Times"/>
              </a:rPr>
              <a:t>បុគ្គលនោះបានធ្វើអ្វីខ្លះ</a:t>
            </a:r>
            <a:r>
              <a:rPr lang="km-KH" sz="2400" dirty="0">
                <a:solidFill>
                  <a:schemeClr val="dk1"/>
                </a:solidFill>
                <a:latin typeface="Khmer OS Siemreap" pitchFamily="2" charset="0"/>
                <a:cs typeface="Khmer OS Siemreap" pitchFamily="2" charset="0"/>
                <a:sym typeface="Times"/>
              </a:rPr>
              <a:t>? តើ</a:t>
            </a:r>
            <a:r>
              <a:rPr lang="km-KH" sz="2400" dirty="0">
                <a:solidFill>
                  <a:srgbClr val="FF0000"/>
                </a:solidFill>
                <a:latin typeface="Khmer OS Siemreap" pitchFamily="2" charset="0"/>
                <a:cs typeface="Khmer OS Siemreap" pitchFamily="2" charset="0"/>
                <a:sym typeface="Times"/>
              </a:rPr>
              <a:t>បុគ្គលនោះមានប្រតិកម្មយ៉ាងណា</a:t>
            </a:r>
            <a:r>
              <a:rPr lang="km-KH" sz="2400" dirty="0">
                <a:solidFill>
                  <a:schemeClr val="dk1"/>
                </a:solidFill>
                <a:latin typeface="Khmer OS Siemreap" pitchFamily="2" charset="0"/>
                <a:cs typeface="Khmer OS Siemreap" pitchFamily="2" charset="0"/>
                <a:sym typeface="Times"/>
              </a:rPr>
              <a:t>?</a:t>
            </a:r>
            <a:endParaRPr sz="24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Noto Sans Symbols"/>
              <a:buChar char="▪"/>
            </a:pPr>
            <a:r>
              <a:rPr lang="km-KH" sz="2400" dirty="0">
                <a:solidFill>
                  <a:schemeClr val="dk1"/>
                </a:solidFill>
                <a:latin typeface="Khmer OS Siemreap" pitchFamily="2" charset="0"/>
                <a:ea typeface="Times"/>
                <a:cs typeface="Khmer OS Siemreap" pitchFamily="2" charset="0"/>
                <a:sym typeface="Times"/>
              </a:rPr>
              <a:t>តើកុមារដឹងថារឿងនេះ</a:t>
            </a:r>
            <a:r>
              <a:rPr lang="km-KH" sz="2400" dirty="0">
                <a:solidFill>
                  <a:srgbClr val="FF0000"/>
                </a:solidFill>
                <a:latin typeface="Khmer OS Siemreap" pitchFamily="2" charset="0"/>
                <a:ea typeface="Times"/>
                <a:cs typeface="Khmer OS Siemreap" pitchFamily="2" charset="0"/>
                <a:sym typeface="Times"/>
              </a:rPr>
              <a:t>ដឹងដល់ប៉ូលីសឬនៅ</a:t>
            </a:r>
            <a:r>
              <a:rPr lang="km-KH" sz="2400" dirty="0">
                <a:solidFill>
                  <a:schemeClr val="dk1"/>
                </a:solidFill>
                <a:latin typeface="Khmer OS Siemreap" pitchFamily="2" charset="0"/>
                <a:ea typeface="Times"/>
                <a:cs typeface="Khmer OS Siemreap" pitchFamily="2" charset="0"/>
                <a:sym typeface="Times"/>
              </a:rPr>
              <a:t>?</a:t>
            </a:r>
          </a:p>
          <a:p>
            <a:pPr marL="914400" lvl="1" indent="-342900" algn="l" rtl="0">
              <a:lnSpc>
                <a:spcPct val="150000"/>
              </a:lnSpc>
              <a:spcBef>
                <a:spcPts val="1000"/>
              </a:spcBef>
              <a:spcAft>
                <a:spcPts val="0"/>
              </a:spcAft>
              <a:buSzPts val="1800"/>
              <a:buFont typeface="Noto Sans Symbols"/>
              <a:buChar char="▪"/>
            </a:pPr>
            <a:r>
              <a:rPr lang="km-KH" sz="2400" dirty="0">
                <a:solidFill>
                  <a:schemeClr val="dk1"/>
                </a:solidFill>
                <a:latin typeface="Khmer OS Siemreap" pitchFamily="2" charset="0"/>
                <a:ea typeface="Times"/>
                <a:cs typeface="Khmer OS Siemreap" pitchFamily="2" charset="0"/>
                <a:sym typeface="Times"/>
              </a:rPr>
              <a:t>ប្រសិនបើកុមារមិនទាន់បាននិយាយចេញ </a:t>
            </a:r>
            <a:r>
              <a:rPr lang="km-KH" sz="2400" dirty="0">
                <a:solidFill>
                  <a:srgbClr val="FF0000"/>
                </a:solidFill>
                <a:latin typeface="Khmer OS Siemreap" pitchFamily="2" charset="0"/>
                <a:ea typeface="Times"/>
                <a:cs typeface="Khmer OS Siemreap" pitchFamily="2" charset="0"/>
                <a:sym typeface="Times"/>
              </a:rPr>
              <a:t>តើមានកាលៈទេសៈអ្វីខ្លះដែលបានធ្វើឱ្យមានការព្រួយបារម្ភ</a:t>
            </a:r>
            <a:r>
              <a:rPr lang="km-KH" sz="2400" dirty="0">
                <a:solidFill>
                  <a:schemeClr val="dk1"/>
                </a:solidFill>
                <a:latin typeface="Khmer OS Siemreap" pitchFamily="2" charset="0"/>
                <a:ea typeface="Times"/>
                <a:cs typeface="Khmer OS Siemreap" pitchFamily="2" charset="0"/>
                <a:sym typeface="Times"/>
              </a:rPr>
              <a:t>?</a:t>
            </a:r>
            <a:endParaRPr sz="2400" dirty="0">
              <a:solidFill>
                <a:schemeClr val="dk1"/>
              </a:solidFill>
              <a:latin typeface="Khmer OS Siemreap" pitchFamily="2" charset="0"/>
              <a:ea typeface="Times"/>
              <a:cs typeface="Khmer OS Siemreap" pitchFamily="2" charset="0"/>
              <a:sym typeface="Times"/>
            </a:endParaRPr>
          </a:p>
        </p:txBody>
      </p:sp>
      <p:sp>
        <p:nvSpPr>
          <p:cNvPr id="199" name="Google Shape;199;p29"/>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13</a:t>
            </a:fld>
            <a:endParaRPr/>
          </a:p>
        </p:txBody>
      </p:sp>
    </p:spTree>
    <p:extLst>
      <p:ext uri="{BB962C8B-B14F-4D97-AF65-F5344CB8AC3E}">
        <p14:creationId xmlns:p14="http://schemas.microsoft.com/office/powerpoint/2010/main" val="3299316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 calcmode="lin" valueType="num">
                                      <p:cBhvr additive="base">
                                        <p:cTn id="7" dur="500" fill="hold"/>
                                        <p:tgtEl>
                                          <p:spTgt spid="1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98">
                                            <p:txEl>
                                              <p:pRg st="1" end="1"/>
                                            </p:txEl>
                                          </p:spTgt>
                                        </p:tgtEl>
                                        <p:attrNameLst>
                                          <p:attrName>style.visibility</p:attrName>
                                        </p:attrNameLst>
                                      </p:cBhvr>
                                      <p:to>
                                        <p:strVal val="visible"/>
                                      </p:to>
                                    </p:set>
                                    <p:anim calcmode="lin" valueType="num">
                                      <p:cBhvr additive="base">
                                        <p:cTn id="11" dur="500" fill="hold"/>
                                        <p:tgtEl>
                                          <p:spTgt spid="19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8">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98">
                                            <p:txEl>
                                              <p:pRg st="2" end="2"/>
                                            </p:txEl>
                                          </p:spTgt>
                                        </p:tgtEl>
                                        <p:attrNameLst>
                                          <p:attrName>style.visibility</p:attrName>
                                        </p:attrNameLst>
                                      </p:cBhvr>
                                      <p:to>
                                        <p:strVal val="visible"/>
                                      </p:to>
                                    </p:set>
                                    <p:anim calcmode="lin" valueType="num">
                                      <p:cBhvr additive="base">
                                        <p:cTn id="15" dur="500" fill="hold"/>
                                        <p:tgtEl>
                                          <p:spTgt spid="19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8">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98">
                                            <p:txEl>
                                              <p:pRg st="3" end="3"/>
                                            </p:txEl>
                                          </p:spTgt>
                                        </p:tgtEl>
                                        <p:attrNameLst>
                                          <p:attrName>style.visibility</p:attrName>
                                        </p:attrNameLst>
                                      </p:cBhvr>
                                      <p:to>
                                        <p:strVal val="visible"/>
                                      </p:to>
                                    </p:set>
                                    <p:anim calcmode="lin" valueType="num">
                                      <p:cBhvr additive="base">
                                        <p:cTn id="19" dur="500" fill="hold"/>
                                        <p:tgtEl>
                                          <p:spTgt spid="19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8">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98">
                                            <p:txEl>
                                              <p:pRg st="4" end="4"/>
                                            </p:txEl>
                                          </p:spTgt>
                                        </p:tgtEl>
                                        <p:attrNameLst>
                                          <p:attrName>style.visibility</p:attrName>
                                        </p:attrNameLst>
                                      </p:cBhvr>
                                      <p:to>
                                        <p:strVal val="visible"/>
                                      </p:to>
                                    </p:set>
                                    <p:anim calcmode="lin" valueType="num">
                                      <p:cBhvr additive="base">
                                        <p:cTn id="23" dur="500" fill="hold"/>
                                        <p:tgtEl>
                                          <p:spTgt spid="19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8">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198">
                                            <p:txEl>
                                              <p:pRg st="5" end="5"/>
                                            </p:txEl>
                                          </p:spTgt>
                                        </p:tgtEl>
                                        <p:attrNameLst>
                                          <p:attrName>style.visibility</p:attrName>
                                        </p:attrNameLst>
                                      </p:cBhvr>
                                      <p:to>
                                        <p:strVal val="visible"/>
                                      </p:to>
                                    </p:set>
                                    <p:anim calcmode="lin" valueType="num">
                                      <p:cBhvr additive="base">
                                        <p:cTn id="27" dur="500" fill="hold"/>
                                        <p:tgtEl>
                                          <p:spTgt spid="198">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8">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98">
                                            <p:txEl>
                                              <p:pRg st="6" end="6"/>
                                            </p:txEl>
                                          </p:spTgt>
                                        </p:tgtEl>
                                        <p:attrNameLst>
                                          <p:attrName>style.visibility</p:attrName>
                                        </p:attrNameLst>
                                      </p:cBhvr>
                                      <p:to>
                                        <p:strVal val="visible"/>
                                      </p:to>
                                    </p:set>
                                    <p:anim calcmode="lin" valueType="num">
                                      <p:cBhvr additive="base">
                                        <p:cTn id="31" dur="500" fill="hold"/>
                                        <p:tgtEl>
                                          <p:spTgt spid="19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8">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98">
                                            <p:txEl>
                                              <p:pRg st="7" end="7"/>
                                            </p:txEl>
                                          </p:spTgt>
                                        </p:tgtEl>
                                        <p:attrNameLst>
                                          <p:attrName>style.visibility</p:attrName>
                                        </p:attrNameLst>
                                      </p:cBhvr>
                                      <p:to>
                                        <p:strVal val="visible"/>
                                      </p:to>
                                    </p:set>
                                    <p:anim calcmode="lin" valueType="num">
                                      <p:cBhvr additive="base">
                                        <p:cTn id="35" dur="500" fill="hold"/>
                                        <p:tgtEl>
                                          <p:spTgt spid="198">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98">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0" descr="pasted-image.pdf"/>
          <p:cNvPicPr preferRelativeResize="0"/>
          <p:nvPr/>
        </p:nvPicPr>
        <p:blipFill rotWithShape="1">
          <a:blip r:embed="rId3">
            <a:alphaModFix/>
          </a:blip>
          <a:srcRect/>
          <a:stretch/>
        </p:blipFill>
        <p:spPr>
          <a:xfrm>
            <a:off x="0" y="1696064"/>
            <a:ext cx="12094464" cy="5161935"/>
          </a:xfrm>
          <a:prstGeom prst="rect">
            <a:avLst/>
          </a:prstGeom>
          <a:noFill/>
          <a:ln>
            <a:noFill/>
          </a:ln>
        </p:spPr>
      </p:pic>
      <p:sp>
        <p:nvSpPr>
          <p:cNvPr id="205" name="Google Shape;205;p30"/>
          <p:cNvSpPr txBox="1">
            <a:spLocks noGrp="1"/>
          </p:cNvSpPr>
          <p:nvPr>
            <p:ph type="body" idx="1"/>
          </p:nvPr>
        </p:nvSpPr>
        <p:spPr>
          <a:xfrm>
            <a:off x="833379" y="1107270"/>
            <a:ext cx="10985868" cy="4962948"/>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1000"/>
              </a:spcBef>
              <a:spcAft>
                <a:spcPts val="0"/>
              </a:spcAft>
              <a:buSzPts val="1800"/>
              <a:buNone/>
            </a:pPr>
            <a:r>
              <a:rPr lang="en-US" sz="2800" b="1" dirty="0">
                <a:solidFill>
                  <a:schemeClr val="tx1"/>
                </a:solidFill>
                <a:latin typeface="Khmer OS Muol Light" pitchFamily="2" charset="0"/>
                <a:ea typeface="Times"/>
                <a:cs typeface="Khmer OS Muol Light" pitchFamily="2" charset="0"/>
                <a:sym typeface="Times"/>
              </a:rPr>
              <a:t> </a:t>
            </a:r>
            <a:r>
              <a:rPr lang="km-KH" sz="2800" b="1" dirty="0">
                <a:solidFill>
                  <a:schemeClr val="accent6">
                    <a:lumMod val="50000"/>
                  </a:schemeClr>
                </a:solidFill>
                <a:latin typeface="Khmer OS Muol Light" pitchFamily="2" charset="0"/>
                <a:ea typeface="Times"/>
                <a:cs typeface="Khmer OS Muol Light" pitchFamily="2" charset="0"/>
                <a:sym typeface="Times"/>
              </a:rPr>
              <a:t>ការប្រមូលព័ត៌មានអំពីជនល្មើស</a:t>
            </a:r>
            <a:endParaRPr sz="2800" b="1" dirty="0">
              <a:solidFill>
                <a:schemeClr val="accent6">
                  <a:lumMod val="50000"/>
                </a:schemeClr>
              </a:solidFill>
              <a:latin typeface="Khmer OS Muol Light" pitchFamily="2" charset="0"/>
              <a:ea typeface="Times"/>
              <a:cs typeface="Khmer OS Muol Light" pitchFamily="2" charset="0"/>
              <a:sym typeface="Times"/>
            </a:endParaRPr>
          </a:p>
          <a:p>
            <a:pPr lvl="1">
              <a:lnSpc>
                <a:spcPct val="200000"/>
              </a:lnSpc>
              <a:buFont typeface="Noto Sans Symbols"/>
              <a:buChar char="▪"/>
            </a:pPr>
            <a:r>
              <a:rPr lang="km-KH" sz="2400" dirty="0">
                <a:solidFill>
                  <a:schemeClr val="tx1"/>
                </a:solidFill>
                <a:latin typeface="Khmer OS Siemreap" pitchFamily="2" charset="0"/>
                <a:cs typeface="Khmer OS Siemreap" pitchFamily="2" charset="0"/>
                <a:sym typeface="Times"/>
              </a:rPr>
              <a:t>តើ</a:t>
            </a:r>
            <a:r>
              <a:rPr lang="km-KH" sz="2400" dirty="0">
                <a:solidFill>
                  <a:srgbClr val="FF0000"/>
                </a:solidFill>
                <a:latin typeface="Khmer OS Siemreap" pitchFamily="2" charset="0"/>
                <a:cs typeface="Khmer OS Siemreap" pitchFamily="2" charset="0"/>
                <a:sym typeface="Times"/>
              </a:rPr>
              <a:t>ជនល្មើសជានរណា</a:t>
            </a:r>
            <a:r>
              <a:rPr lang="km-KH" sz="2400" dirty="0">
                <a:solidFill>
                  <a:schemeClr val="tx1"/>
                </a:solidFill>
                <a:latin typeface="Khmer OS Siemreap" pitchFamily="2" charset="0"/>
                <a:cs typeface="Khmer OS Siemreap" pitchFamily="2" charset="0"/>
                <a:sym typeface="Times"/>
              </a:rPr>
              <a:t>? តើពួកគេ</a:t>
            </a:r>
            <a:r>
              <a:rPr lang="km-KH" sz="2400" dirty="0">
                <a:solidFill>
                  <a:srgbClr val="FF0000"/>
                </a:solidFill>
                <a:latin typeface="Khmer OS Siemreap" pitchFamily="2" charset="0"/>
                <a:cs typeface="Khmer OS Siemreap" pitchFamily="2" charset="0"/>
                <a:sym typeface="Times"/>
              </a:rPr>
              <a:t>មានទំនាក់ទំនងអ្វី</a:t>
            </a:r>
            <a:r>
              <a:rPr lang="km-KH" sz="2400" dirty="0">
                <a:solidFill>
                  <a:schemeClr val="tx1"/>
                </a:solidFill>
                <a:latin typeface="Khmer OS Siemreap" pitchFamily="2" charset="0"/>
                <a:cs typeface="Khmer OS Siemreap" pitchFamily="2" charset="0"/>
                <a:sym typeface="Times"/>
              </a:rPr>
              <a:t>ជាមួយកុមារ​ និងគ្រួសារកុមារ?</a:t>
            </a:r>
            <a:endParaRPr sz="2400" dirty="0">
              <a:solidFill>
                <a:schemeClr val="tx1"/>
              </a:solidFill>
              <a:latin typeface="Khmer OS Siemreap" pitchFamily="2" charset="0"/>
              <a:cs typeface="Khmer OS Siemreap" pitchFamily="2" charset="0"/>
            </a:endParaRPr>
          </a:p>
          <a:p>
            <a:pPr lvl="1">
              <a:lnSpc>
                <a:spcPct val="200000"/>
              </a:lnSpc>
              <a:buFont typeface="Noto Sans Symbols"/>
              <a:buChar char="▪"/>
            </a:pPr>
            <a:r>
              <a:rPr lang="km-KH" sz="2400" dirty="0">
                <a:solidFill>
                  <a:schemeClr val="tx1"/>
                </a:solidFill>
                <a:latin typeface="Khmer OS Siemreap" pitchFamily="2" charset="0"/>
                <a:cs typeface="Khmer OS Siemreap" pitchFamily="2" charset="0"/>
                <a:sym typeface="Times"/>
              </a:rPr>
              <a:t>តើជនជាប់ចោទបាន</a:t>
            </a:r>
            <a:r>
              <a:rPr lang="km-KH" sz="2400" dirty="0">
                <a:solidFill>
                  <a:srgbClr val="FF0000"/>
                </a:solidFill>
                <a:latin typeface="Khmer OS Siemreap" pitchFamily="2" charset="0"/>
                <a:cs typeface="Khmer OS Siemreap" pitchFamily="2" charset="0"/>
                <a:sym typeface="Times"/>
              </a:rPr>
              <a:t>ស្គាល់កុមារ</a:t>
            </a:r>
            <a:r>
              <a:rPr lang="km-KH" sz="2400" dirty="0">
                <a:solidFill>
                  <a:schemeClr val="tx1"/>
                </a:solidFill>
                <a:latin typeface="Khmer OS Siemreap" pitchFamily="2" charset="0"/>
                <a:cs typeface="Khmer OS Siemreap" pitchFamily="2" charset="0"/>
                <a:sym typeface="Times"/>
              </a:rPr>
              <a:t> និងក្រុមគ្រួសារ</a:t>
            </a:r>
            <a:r>
              <a:rPr lang="km-KH" sz="2400" dirty="0">
                <a:solidFill>
                  <a:srgbClr val="FF0000"/>
                </a:solidFill>
                <a:latin typeface="Khmer OS Siemreap" pitchFamily="2" charset="0"/>
                <a:cs typeface="Khmer OS Siemreap" pitchFamily="2" charset="0"/>
                <a:sym typeface="Times"/>
              </a:rPr>
              <a:t>រយៈពេលប៉ុន្មាន</a:t>
            </a:r>
            <a:r>
              <a:rPr lang="km-KH" sz="2400" dirty="0">
                <a:solidFill>
                  <a:schemeClr val="tx1"/>
                </a:solidFill>
                <a:latin typeface="Khmer OS Siemreap" pitchFamily="2" charset="0"/>
                <a:cs typeface="Khmer OS Siemreap" pitchFamily="2" charset="0"/>
                <a:sym typeface="Times"/>
              </a:rPr>
              <a:t>?</a:t>
            </a:r>
            <a:endParaRPr sz="2400" dirty="0">
              <a:solidFill>
                <a:schemeClr val="tx1"/>
              </a:solidFill>
              <a:latin typeface="Khmer OS Siemreap" pitchFamily="2" charset="0"/>
              <a:cs typeface="Khmer OS Siemreap" pitchFamily="2" charset="0"/>
            </a:endParaRPr>
          </a:p>
          <a:p>
            <a:pPr lvl="1">
              <a:lnSpc>
                <a:spcPct val="200000"/>
              </a:lnSpc>
              <a:buFont typeface="Noto Sans Symbols"/>
              <a:buChar char="▪"/>
            </a:pPr>
            <a:r>
              <a:rPr lang="km-KH" sz="2400" dirty="0">
                <a:solidFill>
                  <a:schemeClr val="tx1"/>
                </a:solidFill>
                <a:latin typeface="Khmer OS Siemreap" pitchFamily="2" charset="0"/>
                <a:cs typeface="Khmer OS Siemreap" pitchFamily="2" charset="0"/>
              </a:rPr>
              <a:t>តើក្រុមគ្រួសារមាន</a:t>
            </a:r>
            <a:r>
              <a:rPr lang="km-KH" sz="2400" dirty="0">
                <a:solidFill>
                  <a:srgbClr val="FF0000"/>
                </a:solidFill>
                <a:latin typeface="Khmer OS Siemreap" pitchFamily="2" charset="0"/>
                <a:cs typeface="Khmer OS Siemreap" pitchFamily="2" charset="0"/>
              </a:rPr>
              <a:t>ទស្សនៈដូចម្តេចចំពោះជនល្មើស</a:t>
            </a:r>
            <a:r>
              <a:rPr lang="km-KH" sz="2400" dirty="0">
                <a:solidFill>
                  <a:schemeClr val="tx1"/>
                </a:solidFill>
                <a:latin typeface="Khmer OS Siemreap" pitchFamily="2" charset="0"/>
                <a:cs typeface="Khmer OS Siemreap" pitchFamily="2" charset="0"/>
              </a:rPr>
              <a:t>មុន និងក្រោយពេលកើតហេតុ?</a:t>
            </a:r>
            <a:endParaRPr sz="2400" dirty="0">
              <a:solidFill>
                <a:schemeClr val="tx1"/>
              </a:solidFill>
              <a:latin typeface="Khmer OS Siemreap" pitchFamily="2" charset="0"/>
              <a:cs typeface="Khmer OS Siemreap" pitchFamily="2" charset="0"/>
            </a:endParaRPr>
          </a:p>
          <a:p>
            <a:pPr lvl="1">
              <a:lnSpc>
                <a:spcPct val="200000"/>
              </a:lnSpc>
              <a:buFont typeface="Noto Sans Symbols"/>
              <a:buChar char="▪"/>
            </a:pPr>
            <a:r>
              <a:rPr lang="km-KH" sz="2400" dirty="0">
                <a:solidFill>
                  <a:schemeClr val="tx1"/>
                </a:solidFill>
                <a:latin typeface="Khmer OS Siemreap" pitchFamily="2" charset="0"/>
                <a:ea typeface="Times"/>
                <a:cs typeface="Khmer OS Siemreap" pitchFamily="2" charset="0"/>
                <a:sym typeface="Times"/>
              </a:rPr>
              <a:t>តើជនល្មើសចូលទៅរកកុមារដោយ</a:t>
            </a:r>
            <a:r>
              <a:rPr lang="km-KH" sz="2400" dirty="0">
                <a:solidFill>
                  <a:srgbClr val="FF0000"/>
                </a:solidFill>
                <a:latin typeface="Khmer OS Siemreap" pitchFamily="2" charset="0"/>
                <a:ea typeface="Times"/>
                <a:cs typeface="Khmer OS Siemreap" pitchFamily="2" charset="0"/>
                <a:sym typeface="Times"/>
              </a:rPr>
              <a:t>របៀបណា</a:t>
            </a:r>
            <a:r>
              <a:rPr lang="km-KH" sz="2400" dirty="0">
                <a:solidFill>
                  <a:schemeClr val="tx1"/>
                </a:solidFill>
                <a:latin typeface="Khmer OS Siemreap" pitchFamily="2" charset="0"/>
                <a:ea typeface="Times"/>
                <a:cs typeface="Khmer OS Siemreap" pitchFamily="2" charset="0"/>
                <a:sym typeface="Times"/>
              </a:rPr>
              <a:t>?</a:t>
            </a:r>
          </a:p>
          <a:p>
            <a:pPr marL="1028700" lvl="2" indent="0" algn="l" rtl="0">
              <a:lnSpc>
                <a:spcPct val="100000"/>
              </a:lnSpc>
              <a:spcBef>
                <a:spcPts val="1000"/>
              </a:spcBef>
              <a:spcAft>
                <a:spcPts val="0"/>
              </a:spcAft>
              <a:buSzPts val="1800"/>
              <a:buNone/>
            </a:pPr>
            <a:endParaRPr dirty="0">
              <a:solidFill>
                <a:schemeClr val="tx1"/>
              </a:solidFill>
              <a:latin typeface="Khmer OS Siemreap" pitchFamily="2" charset="0"/>
              <a:cs typeface="Khmer OS Siemreap" pitchFamily="2" charset="0"/>
            </a:endParaRPr>
          </a:p>
        </p:txBody>
      </p:sp>
      <p:sp>
        <p:nvSpPr>
          <p:cNvPr id="206" name="Google Shape;206;p30"/>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14</a:t>
            </a:fld>
            <a:endParaRPr/>
          </a:p>
        </p:txBody>
      </p:sp>
    </p:spTree>
    <p:extLst>
      <p:ext uri="{BB962C8B-B14F-4D97-AF65-F5344CB8AC3E}">
        <p14:creationId xmlns:p14="http://schemas.microsoft.com/office/powerpoint/2010/main" val="12901085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base">
                                        <p:cTn id="7" dur="500" fill="hold"/>
                                        <p:tgtEl>
                                          <p:spTgt spid="20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05">
                                            <p:txEl>
                                              <p:pRg st="1" end="1"/>
                                            </p:txEl>
                                          </p:spTgt>
                                        </p:tgtEl>
                                        <p:attrNameLst>
                                          <p:attrName>style.visibility</p:attrName>
                                        </p:attrNameLst>
                                      </p:cBhvr>
                                      <p:to>
                                        <p:strVal val="visible"/>
                                      </p:to>
                                    </p:set>
                                    <p:anim calcmode="lin" valueType="num">
                                      <p:cBhvr additive="base">
                                        <p:cTn id="11" dur="500" fill="hold"/>
                                        <p:tgtEl>
                                          <p:spTgt spid="20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05">
                                            <p:txEl>
                                              <p:pRg st="2" end="2"/>
                                            </p:txEl>
                                          </p:spTgt>
                                        </p:tgtEl>
                                        <p:attrNameLst>
                                          <p:attrName>style.visibility</p:attrName>
                                        </p:attrNameLst>
                                      </p:cBhvr>
                                      <p:to>
                                        <p:strVal val="visible"/>
                                      </p:to>
                                    </p:set>
                                    <p:anim calcmode="lin" valueType="num">
                                      <p:cBhvr additive="base">
                                        <p:cTn id="15" dur="500" fill="hold"/>
                                        <p:tgtEl>
                                          <p:spTgt spid="20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0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205">
                                            <p:txEl>
                                              <p:pRg st="3" end="3"/>
                                            </p:txEl>
                                          </p:spTgt>
                                        </p:tgtEl>
                                        <p:attrNameLst>
                                          <p:attrName>style.visibility</p:attrName>
                                        </p:attrNameLst>
                                      </p:cBhvr>
                                      <p:to>
                                        <p:strVal val="visible"/>
                                      </p:to>
                                    </p:set>
                                    <p:anim calcmode="lin" valueType="num">
                                      <p:cBhvr additive="base">
                                        <p:cTn id="19" dur="500" fill="hold"/>
                                        <p:tgtEl>
                                          <p:spTgt spid="20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205">
                                            <p:txEl>
                                              <p:pRg st="4" end="4"/>
                                            </p:txEl>
                                          </p:spTgt>
                                        </p:tgtEl>
                                        <p:attrNameLst>
                                          <p:attrName>style.visibility</p:attrName>
                                        </p:attrNameLst>
                                      </p:cBhvr>
                                      <p:to>
                                        <p:strVal val="visible"/>
                                      </p:to>
                                    </p:set>
                                    <p:anim calcmode="lin" valueType="num">
                                      <p:cBhvr additive="base">
                                        <p:cTn id="23" dur="500" fill="hold"/>
                                        <p:tgtEl>
                                          <p:spTgt spid="20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0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1" descr="pasted-image.pdf"/>
          <p:cNvPicPr preferRelativeResize="0"/>
          <p:nvPr/>
        </p:nvPicPr>
        <p:blipFill rotWithShape="1">
          <a:blip r:embed="rId3">
            <a:alphaModFix/>
          </a:blip>
          <a:srcRect/>
          <a:stretch/>
        </p:blipFill>
        <p:spPr>
          <a:xfrm>
            <a:off x="0" y="2058980"/>
            <a:ext cx="12094464" cy="4663553"/>
          </a:xfrm>
          <a:prstGeom prst="rect">
            <a:avLst/>
          </a:prstGeom>
          <a:noFill/>
          <a:ln>
            <a:noFill/>
          </a:ln>
        </p:spPr>
      </p:pic>
      <p:sp>
        <p:nvSpPr>
          <p:cNvPr id="212" name="Google Shape;212;p31"/>
          <p:cNvSpPr txBox="1">
            <a:spLocks noGrp="1"/>
          </p:cNvSpPr>
          <p:nvPr>
            <p:ph type="body" idx="1"/>
          </p:nvPr>
        </p:nvSpPr>
        <p:spPr>
          <a:xfrm>
            <a:off x="405114" y="783196"/>
            <a:ext cx="11493661" cy="4663552"/>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1000"/>
              </a:spcBef>
              <a:spcAft>
                <a:spcPts val="0"/>
              </a:spcAft>
              <a:buSzPts val="1800"/>
              <a:buNone/>
            </a:pPr>
            <a:r>
              <a:rPr lang="en-US" sz="4000" b="1" dirty="0">
                <a:solidFill>
                  <a:srgbClr val="C00000"/>
                </a:solidFill>
                <a:latin typeface="Khmer OS Siemreap" pitchFamily="2" charset="0"/>
                <a:ea typeface="Times"/>
                <a:cs typeface="Khmer OS Siemreap" pitchFamily="2" charset="0"/>
                <a:sym typeface="Times"/>
              </a:rPr>
              <a:t> </a:t>
            </a:r>
            <a:r>
              <a:rPr lang="km-KH" sz="3200" b="1" dirty="0">
                <a:solidFill>
                  <a:srgbClr val="C00000"/>
                </a:solidFill>
                <a:latin typeface="Khmer OS Muol Light" pitchFamily="2" charset="0"/>
                <a:ea typeface="Times"/>
                <a:cs typeface="Khmer OS Muol Light" pitchFamily="2" charset="0"/>
                <a:sym typeface="Times"/>
              </a:rPr>
              <a:t>អំពីបទល្មើស</a:t>
            </a:r>
            <a:endParaRPr sz="3200" dirty="0">
              <a:solidFill>
                <a:srgbClr val="C00000"/>
              </a:solidFill>
              <a:latin typeface="Khmer OS Muol Light" pitchFamily="2" charset="0"/>
              <a:cs typeface="Khmer OS Muol Light" pitchFamily="2" charset="0"/>
            </a:endParaRPr>
          </a:p>
          <a:p>
            <a:pPr marL="914400" lvl="1" indent="-342900" algn="l" rtl="0">
              <a:lnSpc>
                <a:spcPct val="150000"/>
              </a:lnSpc>
              <a:spcBef>
                <a:spcPts val="1000"/>
              </a:spcBef>
              <a:spcAft>
                <a:spcPts val="0"/>
              </a:spcAft>
              <a:buSzPts val="1800"/>
              <a:buFont typeface="Noto Sans Symbols"/>
              <a:buChar char="▪"/>
            </a:pPr>
            <a:r>
              <a:rPr lang="km-KH" sz="2800" dirty="0">
                <a:solidFill>
                  <a:schemeClr val="dk1"/>
                </a:solidFill>
                <a:latin typeface="Khmer OS Siemreap" pitchFamily="2" charset="0"/>
                <a:cs typeface="Khmer OS Siemreap" pitchFamily="2" charset="0"/>
                <a:sym typeface="Times"/>
              </a:rPr>
              <a:t>តើ</a:t>
            </a:r>
            <a:r>
              <a:rPr lang="km-KH" sz="2800" dirty="0">
                <a:solidFill>
                  <a:srgbClr val="FF0000"/>
                </a:solidFill>
                <a:latin typeface="Khmer OS Siemreap" pitchFamily="2" charset="0"/>
                <a:cs typeface="Khmer OS Siemreap" pitchFamily="2" charset="0"/>
                <a:sym typeface="Times"/>
              </a:rPr>
              <a:t>បរិបទនៃបទល្មើស</a:t>
            </a:r>
            <a:r>
              <a:rPr lang="km-KH" sz="2800" dirty="0">
                <a:solidFill>
                  <a:schemeClr val="dk1"/>
                </a:solidFill>
                <a:latin typeface="Khmer OS Siemreap" pitchFamily="2" charset="0"/>
                <a:cs typeface="Khmer OS Siemreap" pitchFamily="2" charset="0"/>
                <a:sym typeface="Times"/>
              </a:rPr>
              <a:t>នោះជាអ្វី?</a:t>
            </a:r>
            <a:endParaRPr sz="28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Noto Sans Symbols"/>
              <a:buChar char="▪"/>
            </a:pPr>
            <a:r>
              <a:rPr lang="km-KH" sz="2800" dirty="0">
                <a:solidFill>
                  <a:schemeClr val="dk1"/>
                </a:solidFill>
                <a:latin typeface="Khmer OS Siemreap" pitchFamily="2" charset="0"/>
                <a:cs typeface="Khmer OS Siemreap" pitchFamily="2" charset="0"/>
                <a:sym typeface="Times"/>
              </a:rPr>
              <a:t>តើអ្នកអាចដឹងអ្វីខ្លះអំពីគំរូនៃបទល្មើសរបស់ពួកគេ ឧទាហរណ៍ </a:t>
            </a:r>
            <a:r>
              <a:rPr lang="km-KH" sz="2800" dirty="0">
                <a:solidFill>
                  <a:srgbClr val="FF0000"/>
                </a:solidFill>
                <a:latin typeface="Khmer OS Siemreap" pitchFamily="2" charset="0"/>
                <a:cs typeface="Khmer OS Siemreap" pitchFamily="2" charset="0"/>
                <a:sym typeface="Times"/>
              </a:rPr>
              <a:t>ការលួងលោម ការកំណត់គោលដៅ  ការលួងលោមអ្នកដទៃទៀត ដូចជាឪពុកម្តាយ</a:t>
            </a:r>
            <a:r>
              <a:rPr lang="km-KH" sz="2800" dirty="0">
                <a:solidFill>
                  <a:schemeClr val="dk1"/>
                </a:solidFill>
                <a:latin typeface="Khmer OS Siemreap" pitchFamily="2" charset="0"/>
                <a:cs typeface="Khmer OS Siemreap" pitchFamily="2" charset="0"/>
                <a:sym typeface="Times"/>
              </a:rPr>
              <a:t> ?</a:t>
            </a:r>
            <a:endParaRPr sz="28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Noto Sans Symbols"/>
              <a:buChar char="▪"/>
            </a:pPr>
            <a:r>
              <a:rPr lang="km-KH" sz="2800" dirty="0">
                <a:solidFill>
                  <a:schemeClr val="tx1"/>
                </a:solidFill>
                <a:latin typeface="Khmer OS Siemreap" pitchFamily="2" charset="0"/>
                <a:cs typeface="Khmer OS Siemreap" pitchFamily="2" charset="0"/>
              </a:rPr>
              <a:t>តើវាកើតឡើង</a:t>
            </a:r>
            <a:r>
              <a:rPr lang="km-KH" sz="2800" dirty="0">
                <a:solidFill>
                  <a:srgbClr val="FF0000"/>
                </a:solidFill>
                <a:latin typeface="Khmer OS Siemreap" pitchFamily="2" charset="0"/>
                <a:cs typeface="Khmer OS Siemreap" pitchFamily="2" charset="0"/>
              </a:rPr>
              <a:t>ញឹកញាប់ប៉ុណ្ណា</a:t>
            </a:r>
            <a:r>
              <a:rPr lang="km-KH" sz="2800" dirty="0">
                <a:solidFill>
                  <a:schemeClr val="tx1"/>
                </a:solidFill>
                <a:latin typeface="Khmer OS Siemreap" pitchFamily="2" charset="0"/>
                <a:cs typeface="Khmer OS Siemreap" pitchFamily="2" charset="0"/>
              </a:rPr>
              <a:t> និងកើតឡើងនៅពេលណា?</a:t>
            </a:r>
            <a:endParaRPr sz="2800" dirty="0">
              <a:solidFill>
                <a:schemeClr val="tx1"/>
              </a:solidFill>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Noto Sans Symbols"/>
              <a:buChar char="▪"/>
            </a:pPr>
            <a:r>
              <a:rPr lang="km-KH" sz="2800" dirty="0">
                <a:solidFill>
                  <a:schemeClr val="dk1"/>
                </a:solidFill>
                <a:latin typeface="Khmer OS Siemreap" pitchFamily="2" charset="0"/>
                <a:cs typeface="Khmer OS Siemreap" pitchFamily="2" charset="0"/>
                <a:sym typeface="Times"/>
              </a:rPr>
              <a:t>តើមាន</a:t>
            </a:r>
            <a:r>
              <a:rPr lang="km-KH" sz="2800" dirty="0">
                <a:solidFill>
                  <a:srgbClr val="FF0000"/>
                </a:solidFill>
                <a:latin typeface="Khmer OS Siemreap" pitchFamily="2" charset="0"/>
                <a:cs typeface="Khmer OS Siemreap" pitchFamily="2" charset="0"/>
                <a:sym typeface="Times"/>
              </a:rPr>
              <a:t>ជនរងគ្រោះផ្សេងទៀត</a:t>
            </a:r>
            <a:r>
              <a:rPr lang="km-KH" sz="2800" dirty="0">
                <a:solidFill>
                  <a:schemeClr val="dk1"/>
                </a:solidFill>
                <a:latin typeface="Khmer OS Siemreap" pitchFamily="2" charset="0"/>
                <a:cs typeface="Khmer OS Siemreap" pitchFamily="2" charset="0"/>
                <a:sym typeface="Times"/>
              </a:rPr>
              <a:t>ដែរឬទេ?</a:t>
            </a:r>
            <a:endParaRPr sz="2800" dirty="0">
              <a:latin typeface="Khmer OS Siemreap" pitchFamily="2" charset="0"/>
              <a:cs typeface="Khmer OS Siemreap" pitchFamily="2" charset="0"/>
            </a:endParaRPr>
          </a:p>
          <a:p>
            <a:pPr lvl="1">
              <a:lnSpc>
                <a:spcPct val="150000"/>
              </a:lnSpc>
              <a:buFont typeface="Noto Sans Symbols"/>
              <a:buChar char="▪"/>
            </a:pPr>
            <a:r>
              <a:rPr lang="km-KH" sz="2800" dirty="0">
                <a:solidFill>
                  <a:schemeClr val="dk1"/>
                </a:solidFill>
                <a:latin typeface="Khmer OS Siemreap" pitchFamily="2" charset="0"/>
                <a:ea typeface="Times"/>
                <a:cs typeface="Khmer OS Siemreap" pitchFamily="2" charset="0"/>
                <a:sym typeface="Times"/>
              </a:rPr>
              <a:t>តើមានផ្នែកមួយនៃ</a:t>
            </a:r>
            <a:r>
              <a:rPr lang="km-KH" sz="2800" dirty="0">
                <a:solidFill>
                  <a:srgbClr val="FF0000"/>
                </a:solidFill>
                <a:latin typeface="Khmer OS Siemreap" pitchFamily="2" charset="0"/>
                <a:ea typeface="Times"/>
                <a:cs typeface="Khmer OS Siemreap" pitchFamily="2" charset="0"/>
                <a:sym typeface="Times"/>
              </a:rPr>
              <a:t>គំរូឥរិយាបទផ្លូវភេទ</a:t>
            </a:r>
            <a:r>
              <a:rPr lang="km-KH" sz="2800" dirty="0">
                <a:solidFill>
                  <a:schemeClr val="dk1"/>
                </a:solidFill>
                <a:latin typeface="Khmer OS Siemreap" pitchFamily="2" charset="0"/>
                <a:ea typeface="Times"/>
                <a:cs typeface="Khmer OS Siemreap" pitchFamily="2" charset="0"/>
                <a:sym typeface="Times"/>
              </a:rPr>
              <a:t>កាន់តែខ្លាំងឡើងដែរឬទេ?</a:t>
            </a:r>
            <a:endParaRPr sz="2800" dirty="0">
              <a:latin typeface="Khmer OS Siemreap" pitchFamily="2" charset="0"/>
              <a:cs typeface="Khmer OS Siemreap" pitchFamily="2" charset="0"/>
            </a:endParaRPr>
          </a:p>
          <a:p>
            <a:pPr marL="571500" lvl="1" indent="0" algn="l" rtl="0">
              <a:lnSpc>
                <a:spcPct val="100000"/>
              </a:lnSpc>
              <a:spcBef>
                <a:spcPts val="1000"/>
              </a:spcBef>
              <a:spcAft>
                <a:spcPts val="0"/>
              </a:spcAft>
              <a:buSzPts val="1800"/>
              <a:buNone/>
            </a:pPr>
            <a:endParaRPr sz="2800" dirty="0">
              <a:latin typeface="Khmer OS Siemreap" pitchFamily="2" charset="0"/>
              <a:cs typeface="Khmer OS Siemreap" pitchFamily="2" charset="0"/>
              <a:sym typeface="Arial"/>
            </a:endParaRPr>
          </a:p>
        </p:txBody>
      </p:sp>
      <p:sp>
        <p:nvSpPr>
          <p:cNvPr id="213" name="Google Shape;213;p31"/>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15</a:t>
            </a:fld>
            <a:endParaRPr/>
          </a:p>
        </p:txBody>
      </p:sp>
    </p:spTree>
    <p:extLst>
      <p:ext uri="{BB962C8B-B14F-4D97-AF65-F5344CB8AC3E}">
        <p14:creationId xmlns:p14="http://schemas.microsoft.com/office/powerpoint/2010/main" val="4055446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anim calcmode="lin" valueType="num">
                                      <p:cBhvr additive="base">
                                        <p:cTn id="7" dur="500" fill="hold"/>
                                        <p:tgtEl>
                                          <p:spTgt spid="2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12">
                                            <p:txEl>
                                              <p:pRg st="1" end="1"/>
                                            </p:txEl>
                                          </p:spTgt>
                                        </p:tgtEl>
                                        <p:attrNameLst>
                                          <p:attrName>style.visibility</p:attrName>
                                        </p:attrNameLst>
                                      </p:cBhvr>
                                      <p:to>
                                        <p:strVal val="visible"/>
                                      </p:to>
                                    </p:set>
                                    <p:anim calcmode="lin" valueType="num">
                                      <p:cBhvr additive="base">
                                        <p:cTn id="11" dur="500" fill="hold"/>
                                        <p:tgtEl>
                                          <p:spTgt spid="21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12">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12">
                                            <p:txEl>
                                              <p:pRg st="2" end="2"/>
                                            </p:txEl>
                                          </p:spTgt>
                                        </p:tgtEl>
                                        <p:attrNameLst>
                                          <p:attrName>style.visibility</p:attrName>
                                        </p:attrNameLst>
                                      </p:cBhvr>
                                      <p:to>
                                        <p:strVal val="visible"/>
                                      </p:to>
                                    </p:set>
                                    <p:anim calcmode="lin" valueType="num">
                                      <p:cBhvr additive="base">
                                        <p:cTn id="15" dur="500" fill="hold"/>
                                        <p:tgtEl>
                                          <p:spTgt spid="21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12">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212">
                                            <p:txEl>
                                              <p:pRg st="3" end="3"/>
                                            </p:txEl>
                                          </p:spTgt>
                                        </p:tgtEl>
                                        <p:attrNameLst>
                                          <p:attrName>style.visibility</p:attrName>
                                        </p:attrNameLst>
                                      </p:cBhvr>
                                      <p:to>
                                        <p:strVal val="visible"/>
                                      </p:to>
                                    </p:set>
                                    <p:anim calcmode="lin" valueType="num">
                                      <p:cBhvr additive="base">
                                        <p:cTn id="19" dur="500" fill="hold"/>
                                        <p:tgtEl>
                                          <p:spTgt spid="21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2">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212">
                                            <p:txEl>
                                              <p:pRg st="4" end="4"/>
                                            </p:txEl>
                                          </p:spTgt>
                                        </p:tgtEl>
                                        <p:attrNameLst>
                                          <p:attrName>style.visibility</p:attrName>
                                        </p:attrNameLst>
                                      </p:cBhvr>
                                      <p:to>
                                        <p:strVal val="visible"/>
                                      </p:to>
                                    </p:set>
                                    <p:anim calcmode="lin" valueType="num">
                                      <p:cBhvr additive="base">
                                        <p:cTn id="23" dur="500" fill="hold"/>
                                        <p:tgtEl>
                                          <p:spTgt spid="21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12">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212">
                                            <p:txEl>
                                              <p:pRg st="5" end="5"/>
                                            </p:txEl>
                                          </p:spTgt>
                                        </p:tgtEl>
                                        <p:attrNameLst>
                                          <p:attrName>style.visibility</p:attrName>
                                        </p:attrNameLst>
                                      </p:cBhvr>
                                      <p:to>
                                        <p:strVal val="visible"/>
                                      </p:to>
                                    </p:set>
                                    <p:anim calcmode="lin" valueType="num">
                                      <p:cBhvr additive="base">
                                        <p:cTn id="27" dur="500" fill="hold"/>
                                        <p:tgtEl>
                                          <p:spTgt spid="212">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12">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11" name="Google Shape;341;p47" descr="pasted-image.pdf">
            <a:extLst>
              <a:ext uri="{FF2B5EF4-FFF2-40B4-BE49-F238E27FC236}">
                <a16:creationId xmlns:a16="http://schemas.microsoft.com/office/drawing/2014/main" xmlns="" id="{FC9870B8-F2BC-374C-85FE-594B1656CE80}"/>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219" name="Google Shape;219;p32"/>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16</a:t>
            </a:fld>
            <a:endParaRPr/>
          </a:p>
        </p:txBody>
      </p:sp>
      <p:sp>
        <p:nvSpPr>
          <p:cNvPr id="220" name="Google Shape;220;p32"/>
          <p:cNvSpPr/>
          <p:nvPr/>
        </p:nvSpPr>
        <p:spPr>
          <a:xfrm>
            <a:off x="0" y="1187607"/>
            <a:ext cx="7344697" cy="523180"/>
          </a:xfrm>
          <a:prstGeom prst="rect">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3200"/>
              <a:buFont typeface="Arial"/>
              <a:buNone/>
            </a:pPr>
            <a:r>
              <a:rPr lang="km-KH" sz="2800" b="1" dirty="0">
                <a:solidFill>
                  <a:schemeClr val="dk1"/>
                </a:solidFill>
                <a:latin typeface="Khmer OS Muol Light" pitchFamily="2" charset="0"/>
                <a:cs typeface="Khmer OS Muol Light" pitchFamily="2" charset="0"/>
                <a:sym typeface="Times"/>
              </a:rPr>
              <a:t>ការបងើ្កតបរិយាកាសបែបកុមារមេត្រី</a:t>
            </a:r>
            <a:endParaRPr sz="2800" b="0" i="0" u="none" strike="noStrike" cap="none" dirty="0">
              <a:solidFill>
                <a:srgbClr val="000000"/>
              </a:solidFill>
              <a:latin typeface="Khmer OS Muol Light" pitchFamily="2" charset="0"/>
              <a:cs typeface="Khmer OS Muol Light" pitchFamily="2" charset="0"/>
              <a:sym typeface="Arial"/>
            </a:endParaRPr>
          </a:p>
        </p:txBody>
      </p:sp>
      <p:sp>
        <p:nvSpPr>
          <p:cNvPr id="227" name="Google Shape;227;p32"/>
          <p:cNvSpPr txBox="1"/>
          <p:nvPr/>
        </p:nvSpPr>
        <p:spPr>
          <a:xfrm>
            <a:off x="0" y="8412"/>
            <a:ext cx="12191671" cy="1107955"/>
          </a:xfrm>
          <a:prstGeom prst="rect">
            <a:avLst/>
          </a:prstGeom>
          <a:solidFill>
            <a:srgbClr val="FF571F"/>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800"/>
              <a:buFont typeface="Arial"/>
              <a:buNone/>
            </a:pPr>
            <a:r>
              <a:rPr lang="km-KH" sz="4400" b="1" dirty="0">
                <a:solidFill>
                  <a:schemeClr val="dk1"/>
                </a:solidFill>
                <a:latin typeface="Khmer OS Muol Light" pitchFamily="2" charset="0"/>
                <a:ea typeface="Times"/>
                <a:cs typeface="Khmer OS Muol Light" pitchFamily="2" charset="0"/>
                <a:sym typeface="Times"/>
              </a:rPr>
              <a:t>ការរៀបចំសម្ភាសន៍</a:t>
            </a:r>
            <a:r>
              <a:rPr lang="en-US" sz="4400" b="1" i="0" u="none" strike="noStrike" cap="none" dirty="0">
                <a:solidFill>
                  <a:schemeClr val="dk1"/>
                </a:solidFill>
                <a:latin typeface="Khmer OS Muol Light" pitchFamily="2" charset="0"/>
                <a:ea typeface="Times"/>
                <a:cs typeface="Khmer OS Muol Light" pitchFamily="2" charset="0"/>
                <a:sym typeface="Times"/>
              </a:rPr>
              <a:t> </a:t>
            </a:r>
            <a:endParaRPr sz="4400" b="0" i="0" u="none" strike="noStrike" cap="none" dirty="0">
              <a:solidFill>
                <a:srgbClr val="000000"/>
              </a:solidFill>
              <a:latin typeface="Khmer OS Muol Light" pitchFamily="2" charset="0"/>
              <a:cs typeface="Khmer OS Muol Light" pitchFamily="2" charset="0"/>
              <a:sym typeface="Arial"/>
            </a:endParaRPr>
          </a:p>
        </p:txBody>
      </p:sp>
      <p:sp>
        <p:nvSpPr>
          <p:cNvPr id="12" name="Google Shape;212;p31">
            <a:extLst>
              <a:ext uri="{FF2B5EF4-FFF2-40B4-BE49-F238E27FC236}">
                <a16:creationId xmlns:a16="http://schemas.microsoft.com/office/drawing/2014/main" xmlns="" id="{EAFD6D8D-FE87-B84E-85C7-F5BF134C1D6D}"/>
              </a:ext>
            </a:extLst>
          </p:cNvPr>
          <p:cNvSpPr txBox="1">
            <a:spLocks noGrp="1"/>
          </p:cNvSpPr>
          <p:nvPr>
            <p:ph type="body" idx="1"/>
          </p:nvPr>
        </p:nvSpPr>
        <p:spPr>
          <a:xfrm>
            <a:off x="349004" y="1757087"/>
            <a:ext cx="11493661" cy="4663552"/>
          </a:xfrm>
          <a:prstGeom prst="rect">
            <a:avLst/>
          </a:prstGeom>
          <a:noFill/>
          <a:ln>
            <a:noFill/>
          </a:ln>
        </p:spPr>
        <p:txBody>
          <a:bodyPr spcFirstLastPara="1" wrap="square" lIns="91425" tIns="45700" rIns="91425" bIns="45700" anchor="t" anchorCtr="0">
            <a:noAutofit/>
          </a:bodyPr>
          <a:lstStyle/>
          <a:p>
            <a:pPr lvl="0" algn="l" rtl="0">
              <a:lnSpc>
                <a:spcPct val="100000"/>
              </a:lnSpc>
              <a:spcBef>
                <a:spcPts val="1000"/>
              </a:spcBef>
              <a:spcAft>
                <a:spcPts val="0"/>
              </a:spcAft>
              <a:buSzPts val="1800"/>
              <a:buFont typeface="Courier New" panose="02070309020205020404" pitchFamily="49" charset="0"/>
              <a:buChar char="o"/>
            </a:pPr>
            <a:r>
              <a:rPr lang="km-KH" sz="2000" b="1" dirty="0">
                <a:solidFill>
                  <a:schemeClr val="tx1"/>
                </a:solidFill>
                <a:latin typeface="Khmer OS Siemreap" pitchFamily="2" charset="0"/>
                <a:ea typeface="Times"/>
                <a:cs typeface="Khmer OS Siemreap" pitchFamily="2" charset="0"/>
                <a:sym typeface="Times"/>
              </a:rPr>
              <a:t>សុខុមាលភាពរបស់កុមារជាអាទិភាព</a:t>
            </a:r>
          </a:p>
          <a:p>
            <a:pPr lvl="0" algn="l" rtl="0">
              <a:lnSpc>
                <a:spcPct val="100000"/>
              </a:lnSpc>
              <a:spcBef>
                <a:spcPts val="1000"/>
              </a:spcBef>
              <a:spcAft>
                <a:spcPts val="0"/>
              </a:spcAft>
              <a:buSzPts val="1800"/>
              <a:buFont typeface="Courier New" panose="02070309020205020404" pitchFamily="49" charset="0"/>
              <a:buChar char="o"/>
            </a:pPr>
            <a:r>
              <a:rPr lang="km-KH" sz="2000" b="1" dirty="0">
                <a:solidFill>
                  <a:schemeClr val="tx1"/>
                </a:solidFill>
                <a:latin typeface="Khmer OS Siemreap" pitchFamily="2" charset="0"/>
                <a:cs typeface="Khmer OS Siemreap" pitchFamily="2" charset="0"/>
                <a:sym typeface="Times"/>
              </a:rPr>
              <a:t>បង្កើតបរិយាកាសល្អសម្រាប់កុមារ</a:t>
            </a:r>
          </a:p>
          <a:p>
            <a:pPr lvl="0" algn="l" rtl="0">
              <a:lnSpc>
                <a:spcPct val="100000"/>
              </a:lnSpc>
              <a:spcBef>
                <a:spcPts val="1000"/>
              </a:spcBef>
              <a:spcAft>
                <a:spcPts val="0"/>
              </a:spcAft>
              <a:buSzPts val="1800"/>
              <a:buFont typeface="Courier New" panose="02070309020205020404" pitchFamily="49" charset="0"/>
              <a:buChar char="o"/>
            </a:pPr>
            <a:r>
              <a:rPr lang="km-KH" sz="2000" b="1" dirty="0">
                <a:solidFill>
                  <a:schemeClr val="tx1"/>
                </a:solidFill>
                <a:latin typeface="Khmer OS Siemreap" pitchFamily="2" charset="0"/>
                <a:cs typeface="Khmer OS Siemreap" pitchFamily="2" charset="0"/>
                <a:sym typeface="Times"/>
              </a:rPr>
              <a:t>ឱ្យមានវត្តមានអ្នកគាំទ្រ</a:t>
            </a:r>
          </a:p>
          <a:p>
            <a:pPr lvl="0" algn="l" rtl="0">
              <a:lnSpc>
                <a:spcPct val="100000"/>
              </a:lnSpc>
              <a:spcBef>
                <a:spcPts val="1000"/>
              </a:spcBef>
              <a:spcAft>
                <a:spcPts val="0"/>
              </a:spcAft>
              <a:buSzPts val="1800"/>
              <a:buFont typeface="Courier New" panose="02070309020205020404" pitchFamily="49" charset="0"/>
              <a:buChar char="o"/>
            </a:pPr>
            <a:r>
              <a:rPr lang="km-KH" sz="2000" b="1" dirty="0">
                <a:solidFill>
                  <a:schemeClr val="tx1"/>
                </a:solidFill>
                <a:latin typeface="Khmer OS Siemreap" pitchFamily="2" charset="0"/>
                <a:cs typeface="Khmer OS Siemreap" pitchFamily="2" charset="0"/>
                <a:sym typeface="Times"/>
              </a:rPr>
              <a:t>ឱ្យមន្ត្រីសង្គមកិច្ចមានវត្តមានក្នុងបន្ទប់សម្ភាសន៍</a:t>
            </a:r>
          </a:p>
          <a:p>
            <a:pPr lvl="0" algn="l" rtl="0">
              <a:lnSpc>
                <a:spcPct val="100000"/>
              </a:lnSpc>
              <a:spcBef>
                <a:spcPts val="1000"/>
              </a:spcBef>
              <a:spcAft>
                <a:spcPts val="0"/>
              </a:spcAft>
              <a:buSzPts val="1800"/>
              <a:buFont typeface="Courier New" panose="02070309020205020404" pitchFamily="49" charset="0"/>
              <a:buChar char="o"/>
            </a:pPr>
            <a:r>
              <a:rPr lang="km-KH" sz="2000" b="1" dirty="0">
                <a:solidFill>
                  <a:schemeClr val="tx1"/>
                </a:solidFill>
                <a:latin typeface="Khmer OS Siemreap" pitchFamily="2" charset="0"/>
                <a:cs typeface="Khmer OS Siemreap" pitchFamily="2" charset="0"/>
                <a:sym typeface="Times"/>
              </a:rPr>
              <a:t>កាត់បន្ថយទំនាក់ទំនងជាមួយជនសង្ស័យដែលត្រូវបានចោទប្រកាន់</a:t>
            </a:r>
          </a:p>
          <a:p>
            <a:pPr lvl="0" algn="l" rtl="0">
              <a:lnSpc>
                <a:spcPct val="100000"/>
              </a:lnSpc>
              <a:spcBef>
                <a:spcPts val="1000"/>
              </a:spcBef>
              <a:spcAft>
                <a:spcPts val="0"/>
              </a:spcAft>
              <a:buSzPts val="1800"/>
              <a:buFont typeface="Courier New" panose="02070309020205020404" pitchFamily="49" charset="0"/>
              <a:buChar char="o"/>
            </a:pPr>
            <a:r>
              <a:rPr lang="km-KH" sz="2000" b="1" dirty="0">
                <a:solidFill>
                  <a:schemeClr val="tx1"/>
                </a:solidFill>
                <a:latin typeface="Khmer OS Siemreap" pitchFamily="2" charset="0"/>
                <a:cs typeface="Khmer OS Siemreap" pitchFamily="2" charset="0"/>
                <a:sym typeface="Times"/>
              </a:rPr>
              <a:t>ប្រែសម្រួលភាសាទៅតាមអាយុៈ និងកម្រិតអភិវឌ្ឍន៍របស់កុមារ</a:t>
            </a:r>
          </a:p>
          <a:p>
            <a:pPr lvl="0" algn="l" rtl="0">
              <a:lnSpc>
                <a:spcPct val="100000"/>
              </a:lnSpc>
              <a:spcBef>
                <a:spcPts val="1000"/>
              </a:spcBef>
              <a:spcAft>
                <a:spcPts val="0"/>
              </a:spcAft>
              <a:buSzPts val="1800"/>
              <a:buFont typeface="Courier New" panose="02070309020205020404" pitchFamily="49" charset="0"/>
              <a:buChar char="o"/>
            </a:pPr>
            <a:r>
              <a:rPr lang="km-KH" sz="2000" b="1" dirty="0">
                <a:solidFill>
                  <a:schemeClr val="tx1"/>
                </a:solidFill>
                <a:latin typeface="Khmer OS Siemreap" pitchFamily="2" charset="0"/>
                <a:cs typeface="Khmer OS Siemreap" pitchFamily="2" charset="0"/>
                <a:sym typeface="Times"/>
              </a:rPr>
              <a:t>ត្រូវធានានូវទំនុកចិត្ត និងមិនវិនិច្ឆ័យមុន</a:t>
            </a:r>
          </a:p>
          <a:p>
            <a:pPr lvl="0" algn="l" rtl="0">
              <a:lnSpc>
                <a:spcPct val="100000"/>
              </a:lnSpc>
              <a:spcBef>
                <a:spcPts val="1000"/>
              </a:spcBef>
              <a:spcAft>
                <a:spcPts val="0"/>
              </a:spcAft>
              <a:buSzPts val="1800"/>
              <a:buFont typeface="Courier New" panose="02070309020205020404" pitchFamily="49" charset="0"/>
              <a:buChar char="o"/>
            </a:pPr>
            <a:r>
              <a:rPr lang="km-KH" sz="2000" b="1" dirty="0">
                <a:solidFill>
                  <a:schemeClr val="tx1"/>
                </a:solidFill>
                <a:latin typeface="Khmer OS Siemreap" pitchFamily="2" charset="0"/>
                <a:cs typeface="Khmer OS Siemreap" pitchFamily="2" charset="0"/>
                <a:sym typeface="Times"/>
              </a:rPr>
              <a:t>ប្រើឧបករណ៍ជំនួយនៅក្នុងការសម្ភាសន៍</a:t>
            </a:r>
          </a:p>
          <a:p>
            <a:pPr lvl="0" algn="l" rtl="0">
              <a:lnSpc>
                <a:spcPct val="100000"/>
              </a:lnSpc>
              <a:spcBef>
                <a:spcPts val="1000"/>
              </a:spcBef>
              <a:spcAft>
                <a:spcPts val="0"/>
              </a:spcAft>
              <a:buSzPts val="1800"/>
              <a:buFont typeface="Courier New" panose="02070309020205020404" pitchFamily="49" charset="0"/>
              <a:buChar char="o"/>
            </a:pPr>
            <a:r>
              <a:rPr lang="km-KH" sz="2000" b="1" dirty="0">
                <a:solidFill>
                  <a:schemeClr val="tx1"/>
                </a:solidFill>
                <a:latin typeface="Khmer OS Siemreap" pitchFamily="2" charset="0"/>
                <a:cs typeface="Khmer OS Siemreap" pitchFamily="2" charset="0"/>
                <a:sym typeface="Times"/>
              </a:rPr>
              <a:t>យកចិត្តទុកដាក់ចំពោះតម្រូវការលើរាងកាយ និងអារម្មណ៍របស់កុមារ</a:t>
            </a:r>
          </a:p>
          <a:p>
            <a:pPr lvl="0" algn="l" rtl="0">
              <a:lnSpc>
                <a:spcPct val="100000"/>
              </a:lnSpc>
              <a:spcBef>
                <a:spcPts val="1000"/>
              </a:spcBef>
              <a:spcAft>
                <a:spcPts val="0"/>
              </a:spcAft>
              <a:buSzPts val="1800"/>
              <a:buFont typeface="Courier New" panose="02070309020205020404" pitchFamily="49" charset="0"/>
              <a:buChar char="o"/>
            </a:pPr>
            <a:r>
              <a:rPr lang="km-KH" sz="2000" b="1" dirty="0">
                <a:solidFill>
                  <a:schemeClr val="tx1"/>
                </a:solidFill>
                <a:latin typeface="Khmer OS Siemreap" pitchFamily="2" charset="0"/>
                <a:cs typeface="Khmer OS Siemreap" pitchFamily="2" charset="0"/>
                <a:sym typeface="Times"/>
              </a:rPr>
              <a:t>ការរក្សាទុករកសារទុក</a:t>
            </a:r>
          </a:p>
          <a:p>
            <a:pPr lvl="0" algn="l" rtl="0">
              <a:lnSpc>
                <a:spcPct val="100000"/>
              </a:lnSpc>
              <a:spcBef>
                <a:spcPts val="1000"/>
              </a:spcBef>
              <a:spcAft>
                <a:spcPts val="0"/>
              </a:spcAft>
              <a:buSzPts val="1800"/>
              <a:buFont typeface="Courier New" panose="02070309020205020404" pitchFamily="49" charset="0"/>
              <a:buChar char="o"/>
            </a:pPr>
            <a:r>
              <a:rPr lang="km-KH" sz="2000" b="1" dirty="0">
                <a:solidFill>
                  <a:schemeClr val="tx1"/>
                </a:solidFill>
                <a:latin typeface="Khmer OS Siemreap" pitchFamily="2" charset="0"/>
                <a:cs typeface="Khmer OS Siemreap" pitchFamily="2" charset="0"/>
                <a:sym typeface="Times"/>
              </a:rPr>
              <a:t>ស្នើរសុំឱ្យកុមារចូលរួមក្នុងការសម្រេចចិត្ត</a:t>
            </a:r>
          </a:p>
          <a:p>
            <a:pPr lvl="0" algn="l" rtl="0">
              <a:lnSpc>
                <a:spcPct val="100000"/>
              </a:lnSpc>
              <a:spcBef>
                <a:spcPts val="1000"/>
              </a:spcBef>
              <a:spcAft>
                <a:spcPts val="0"/>
              </a:spcAft>
              <a:buSzPts val="1800"/>
              <a:buFont typeface="Courier New" panose="02070309020205020404" pitchFamily="49" charset="0"/>
              <a:buChar char="o"/>
            </a:pPr>
            <a:endParaRPr lang="km-KH" sz="2000" b="1" dirty="0">
              <a:solidFill>
                <a:schemeClr val="tx1"/>
              </a:solidFill>
              <a:latin typeface="Khmer OS Siemreap" pitchFamily="2" charset="0"/>
              <a:cs typeface="Khmer OS Siemreap" pitchFamily="2" charset="0"/>
              <a:sym typeface="Times"/>
            </a:endParaRPr>
          </a:p>
          <a:p>
            <a:pPr lvl="0" algn="l" rtl="0">
              <a:lnSpc>
                <a:spcPct val="100000"/>
              </a:lnSpc>
              <a:spcBef>
                <a:spcPts val="1000"/>
              </a:spcBef>
              <a:spcAft>
                <a:spcPts val="0"/>
              </a:spcAft>
              <a:buSzPts val="1800"/>
              <a:buFont typeface="Courier New" panose="02070309020205020404" pitchFamily="49" charset="0"/>
              <a:buChar char="o"/>
            </a:pPr>
            <a:endParaRPr sz="2800" dirty="0">
              <a:solidFill>
                <a:schemeClr val="tx1"/>
              </a:solidFill>
              <a:latin typeface="Khmer OS Siemreap" pitchFamily="2" charset="0"/>
              <a:cs typeface="Khmer OS Siemreap" pitchFamily="2" charset="0"/>
              <a:sym typeface="Arial"/>
            </a:endParaRPr>
          </a:p>
        </p:txBody>
      </p:sp>
    </p:spTree>
    <p:extLst>
      <p:ext uri="{BB962C8B-B14F-4D97-AF65-F5344CB8AC3E}">
        <p14:creationId xmlns:p14="http://schemas.microsoft.com/office/powerpoint/2010/main" val="2479252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nodeType="clickEffect">
                                  <p:stCondLst>
                                    <p:cond delay="0"/>
                                  </p:stCondLst>
                                  <p:childTnLst>
                                    <p:set>
                                      <p:cBhvr>
                                        <p:cTn id="60" dur="1" fill="hold">
                                          <p:stCondLst>
                                            <p:cond delay="0"/>
                                          </p:stCondLst>
                                        </p:cTn>
                                        <p:tgtEl>
                                          <p:spTgt spid="12">
                                            <p:txEl>
                                              <p:pRg st="9" end="9"/>
                                            </p:txEl>
                                          </p:spTgt>
                                        </p:tgtEl>
                                        <p:attrNameLst>
                                          <p:attrName>style.visibility</p:attrName>
                                        </p:attrNameLst>
                                      </p:cBhvr>
                                      <p:to>
                                        <p:strVal val="visible"/>
                                      </p:to>
                                    </p:set>
                                    <p:anim calcmode="lin" valueType="num">
                                      <p:cBhvr additive="base">
                                        <p:cTn id="61" dur="500" fill="hold"/>
                                        <p:tgtEl>
                                          <p:spTgt spid="1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2">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nodeType="clickEffect">
                                  <p:stCondLst>
                                    <p:cond delay="0"/>
                                  </p:stCondLst>
                                  <p:childTnLst>
                                    <p:set>
                                      <p:cBhvr>
                                        <p:cTn id="66" dur="1" fill="hold">
                                          <p:stCondLst>
                                            <p:cond delay="0"/>
                                          </p:stCondLst>
                                        </p:cTn>
                                        <p:tgtEl>
                                          <p:spTgt spid="12">
                                            <p:txEl>
                                              <p:pRg st="10" end="10"/>
                                            </p:txEl>
                                          </p:spTgt>
                                        </p:tgtEl>
                                        <p:attrNameLst>
                                          <p:attrName>style.visibility</p:attrName>
                                        </p:attrNameLst>
                                      </p:cBhvr>
                                      <p:to>
                                        <p:strVal val="visible"/>
                                      </p:to>
                                    </p:set>
                                    <p:anim calcmode="lin" valueType="num">
                                      <p:cBhvr additive="base">
                                        <p:cTn id="67" dur="500" fill="hold"/>
                                        <p:tgtEl>
                                          <p:spTgt spid="12">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2">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6" name="Google Shape;341;p47" descr="pasted-image.pdf">
            <a:extLst>
              <a:ext uri="{FF2B5EF4-FFF2-40B4-BE49-F238E27FC236}">
                <a16:creationId xmlns:a16="http://schemas.microsoft.com/office/drawing/2014/main" xmlns="" id="{229BA50B-FCC8-2C4B-9691-5D6AB6D5BC88}"/>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232" name="Google Shape;232;p33"/>
          <p:cNvSpPr txBox="1">
            <a:spLocks noGrp="1"/>
          </p:cNvSpPr>
          <p:nvPr>
            <p:ph type="body" idx="1"/>
          </p:nvPr>
        </p:nvSpPr>
        <p:spPr>
          <a:xfrm>
            <a:off x="4439287" y="714115"/>
            <a:ext cx="7719234" cy="5084801"/>
          </a:xfrm>
          <a:prstGeom prst="rect">
            <a:avLst/>
          </a:prstGeom>
          <a:noFill/>
          <a:ln>
            <a:noFill/>
          </a:ln>
        </p:spPr>
        <p:txBody>
          <a:bodyPr spcFirstLastPara="1" wrap="square" lIns="91425" tIns="45700" rIns="91425" bIns="45700" anchor="t" anchorCtr="0">
            <a:noAutofit/>
          </a:bodyPr>
          <a:lstStyle/>
          <a:p>
            <a:pPr algn="just">
              <a:lnSpc>
                <a:spcPct val="150000"/>
              </a:lnSpc>
              <a:buFont typeface="Arial"/>
              <a:buChar char="•"/>
            </a:pPr>
            <a:r>
              <a:rPr lang="km-KH" sz="2000" dirty="0">
                <a:solidFill>
                  <a:schemeClr val="dk1"/>
                </a:solidFill>
                <a:latin typeface="Khmer OS Siemreap" pitchFamily="2" charset="0"/>
                <a:ea typeface="Times"/>
                <a:cs typeface="Khmer OS Siemreap" pitchFamily="2" charset="0"/>
                <a:sym typeface="Times"/>
              </a:rPr>
              <a:t>គួររៀបចំបន្ទប់</a:t>
            </a:r>
            <a:r>
              <a:rPr lang="km-KH" sz="2000" dirty="0">
                <a:solidFill>
                  <a:srgbClr val="FF0000"/>
                </a:solidFill>
                <a:latin typeface="Khmer OS Siemreap" pitchFamily="2" charset="0"/>
                <a:ea typeface="Times"/>
                <a:cs typeface="Khmer OS Siemreap" pitchFamily="2" charset="0"/>
                <a:sym typeface="Times"/>
              </a:rPr>
              <a:t>ដាច់ដោយឡែក </a:t>
            </a:r>
            <a:r>
              <a:rPr lang="km-KH" sz="2000" dirty="0">
                <a:solidFill>
                  <a:schemeClr val="dk1"/>
                </a:solidFill>
                <a:latin typeface="Khmer OS Siemreap" pitchFamily="2" charset="0"/>
                <a:ea typeface="Times"/>
                <a:cs typeface="Khmer OS Siemreap" pitchFamily="2" charset="0"/>
                <a:sym typeface="Times"/>
              </a:rPr>
              <a:t>មាន</a:t>
            </a:r>
            <a:r>
              <a:rPr lang="km-KH" sz="2000" dirty="0">
                <a:solidFill>
                  <a:srgbClr val="FF0000"/>
                </a:solidFill>
                <a:latin typeface="Khmer OS Siemreap" pitchFamily="2" charset="0"/>
                <a:ea typeface="Times"/>
                <a:cs typeface="Khmer OS Siemreap" pitchFamily="2" charset="0"/>
                <a:sym typeface="Times"/>
              </a:rPr>
              <a:t>ផាសុខភាព </a:t>
            </a:r>
          </a:p>
          <a:p>
            <a:pPr marL="114300" indent="0" algn="just">
              <a:lnSpc>
                <a:spcPct val="150000"/>
              </a:lnSpc>
              <a:buNone/>
            </a:pPr>
            <a:r>
              <a:rPr lang="km-KH" sz="2000" dirty="0">
                <a:solidFill>
                  <a:srgbClr val="FF0000"/>
                </a:solidFill>
                <a:latin typeface="Khmer OS Siemreap" pitchFamily="2" charset="0"/>
                <a:ea typeface="Times"/>
                <a:cs typeface="Khmer OS Siemreap" pitchFamily="2" charset="0"/>
                <a:sym typeface="Times"/>
              </a:rPr>
              <a:t>      </a:t>
            </a:r>
            <a:r>
              <a:rPr lang="km-KH" sz="2000" dirty="0">
                <a:solidFill>
                  <a:schemeClr val="dk1"/>
                </a:solidFill>
                <a:latin typeface="Khmer OS Siemreap" pitchFamily="2" charset="0"/>
                <a:ea typeface="Times"/>
                <a:cs typeface="Khmer OS Siemreap" pitchFamily="2" charset="0"/>
                <a:sym typeface="Times"/>
              </a:rPr>
              <a:t>និងកន្លែងគ្មានការគំរោមគំហែង</a:t>
            </a:r>
            <a:endParaRPr lang="km-KH" sz="2000" dirty="0">
              <a:solidFill>
                <a:srgbClr val="000000"/>
              </a:solidFill>
              <a:latin typeface="Khmer OS Siemreap" pitchFamily="2" charset="0"/>
              <a:cs typeface="Khmer OS Siemreap" pitchFamily="2" charset="0"/>
            </a:endParaRPr>
          </a:p>
          <a:p>
            <a:pPr algn="just">
              <a:lnSpc>
                <a:spcPct val="150000"/>
              </a:lnSpc>
              <a:buFont typeface="Arial"/>
              <a:buChar char="•"/>
            </a:pPr>
            <a:r>
              <a:rPr lang="km-KH" sz="2000" dirty="0">
                <a:solidFill>
                  <a:schemeClr val="dk1"/>
                </a:solidFill>
                <a:latin typeface="Khmer OS Siemreap" pitchFamily="2" charset="0"/>
                <a:ea typeface="Times"/>
                <a:cs typeface="Khmer OS Siemreap" pitchFamily="2" charset="0"/>
                <a:sym typeface="Times"/>
              </a:rPr>
              <a:t>រៀបចំ</a:t>
            </a:r>
            <a:r>
              <a:rPr lang="km-KH" sz="2000" dirty="0">
                <a:solidFill>
                  <a:srgbClr val="FF0000"/>
                </a:solidFill>
                <a:latin typeface="Khmer OS Siemreap" pitchFamily="2" charset="0"/>
                <a:ea typeface="Times"/>
                <a:cs typeface="Khmer OS Siemreap" pitchFamily="2" charset="0"/>
                <a:sym typeface="Times"/>
              </a:rPr>
              <a:t>កន្លែងអង្គុយ</a:t>
            </a:r>
            <a:r>
              <a:rPr lang="km-KH" sz="2000" dirty="0">
                <a:solidFill>
                  <a:schemeClr val="dk1"/>
                </a:solidFill>
                <a:latin typeface="Khmer OS Siemreap" pitchFamily="2" charset="0"/>
                <a:ea typeface="Times"/>
                <a:cs typeface="Khmer OS Siemreap" pitchFamily="2" charset="0"/>
                <a:sym typeface="Times"/>
              </a:rPr>
              <a:t>ឱ្យបានសមស្រប </a:t>
            </a:r>
            <a:endParaRPr lang="km-KH" sz="2000" dirty="0">
              <a:solidFill>
                <a:srgbClr val="000000"/>
              </a:solidFill>
              <a:latin typeface="Khmer OS Siemreap" pitchFamily="2" charset="0"/>
              <a:cs typeface="Khmer OS Siemreap" pitchFamily="2" charset="0"/>
            </a:endParaRPr>
          </a:p>
          <a:p>
            <a:pPr algn="just">
              <a:lnSpc>
                <a:spcPct val="150000"/>
              </a:lnSpc>
              <a:buFont typeface="Arial"/>
              <a:buChar char="•"/>
            </a:pPr>
            <a:r>
              <a:rPr lang="km-KH" sz="2000" dirty="0">
                <a:solidFill>
                  <a:schemeClr val="dk1"/>
                </a:solidFill>
                <a:latin typeface="Khmer OS Siemreap" pitchFamily="2" charset="0"/>
                <a:ea typeface="Times"/>
                <a:cs typeface="Khmer OS Siemreap" pitchFamily="2" charset="0"/>
                <a:sym typeface="Times"/>
              </a:rPr>
              <a:t>រៀបចំ</a:t>
            </a:r>
            <a:r>
              <a:rPr lang="km-KH" sz="2000" dirty="0">
                <a:solidFill>
                  <a:srgbClr val="FF0000"/>
                </a:solidFill>
                <a:latin typeface="Khmer OS Siemreap" pitchFamily="2" charset="0"/>
                <a:ea typeface="Times"/>
                <a:cs typeface="Khmer OS Siemreap" pitchFamily="2" charset="0"/>
                <a:sym typeface="Times"/>
              </a:rPr>
              <a:t>សម្ភារៈលេងមួយចំនួន</a:t>
            </a:r>
            <a:r>
              <a:rPr lang="km-KH" sz="2000" dirty="0">
                <a:solidFill>
                  <a:schemeClr val="dk1"/>
                </a:solidFill>
                <a:latin typeface="Khmer OS Siemreap" pitchFamily="2" charset="0"/>
                <a:ea typeface="Times"/>
                <a:cs typeface="Khmer OS Siemreap" pitchFamily="2" charset="0"/>
                <a:sym typeface="Times"/>
              </a:rPr>
              <a:t>ដែលកុមារចូលចិត្ត</a:t>
            </a:r>
          </a:p>
          <a:p>
            <a:pPr marL="457200" lvl="0" indent="-342900" algn="just" rtl="0">
              <a:lnSpc>
                <a:spcPct val="15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ការអង្គុយខ្វែង ឬទល់មុខ គ្នាអាចអនុញ្ញាតឱ្យអ្នកសម្ភាសន៍យល់អំពី</a:t>
            </a:r>
            <a:r>
              <a:rPr lang="km-KH" sz="2000" dirty="0">
                <a:solidFill>
                  <a:srgbClr val="FF0000"/>
                </a:solidFill>
                <a:latin typeface="Khmer OS Siemreap" pitchFamily="2" charset="0"/>
                <a:ea typeface="Times"/>
                <a:cs typeface="Khmer OS Siemreap" pitchFamily="2" charset="0"/>
                <a:sym typeface="Times"/>
              </a:rPr>
              <a:t>ភាសាកាយវិការរបស់កុមារ</a:t>
            </a:r>
            <a:r>
              <a:rPr lang="km-KH" sz="2000" dirty="0">
                <a:solidFill>
                  <a:schemeClr val="dk1"/>
                </a:solidFill>
                <a:latin typeface="Khmer OS Siemreap" pitchFamily="2" charset="0"/>
                <a:ea typeface="Times"/>
                <a:cs typeface="Khmer OS Siemreap" pitchFamily="2" charset="0"/>
                <a:sym typeface="Times"/>
              </a:rPr>
              <a:t>ហើយកុមារក៏អាចយល់ពីភាសាកាយវិការរបស់អ្នកសម្ភាសន៍ផងដែរ</a:t>
            </a:r>
            <a:endParaRPr sz="2000" dirty="0">
              <a:latin typeface="Khmer OS Siemreap" pitchFamily="2" charset="0"/>
              <a:cs typeface="Khmer OS Siemreap" pitchFamily="2" charset="0"/>
            </a:endParaRPr>
          </a:p>
          <a:p>
            <a:pPr algn="just">
              <a:lnSpc>
                <a:spcPct val="150000"/>
              </a:lnSpc>
              <a:buFont typeface="Arial"/>
              <a:buChar char="•"/>
            </a:pPr>
            <a:r>
              <a:rPr lang="km-KH" sz="2000" dirty="0">
                <a:solidFill>
                  <a:schemeClr val="dk1"/>
                </a:solidFill>
                <a:latin typeface="Khmer OS Siemreap" pitchFamily="2" charset="0"/>
                <a:cs typeface="Khmer OS Siemreap" pitchFamily="2" charset="0"/>
                <a:sym typeface="Times"/>
              </a:rPr>
              <a:t>មិនគួរមាន</a:t>
            </a:r>
            <a:r>
              <a:rPr lang="km-KH" sz="2000" dirty="0">
                <a:solidFill>
                  <a:srgbClr val="FF0000"/>
                </a:solidFill>
                <a:latin typeface="Khmer OS Siemreap" pitchFamily="2" charset="0"/>
                <a:cs typeface="Khmer OS Siemreap" pitchFamily="2" charset="0"/>
                <a:sym typeface="Times"/>
              </a:rPr>
              <a:t>អ្វីផ្សេងនៅលើតុចន្លោះរវាង </a:t>
            </a:r>
            <a:r>
              <a:rPr lang="km-KH" sz="2000" dirty="0">
                <a:solidFill>
                  <a:schemeClr val="dk1"/>
                </a:solidFill>
                <a:latin typeface="Khmer OS Siemreap" pitchFamily="2" charset="0"/>
                <a:cs typeface="Khmer OS Siemreap" pitchFamily="2" charset="0"/>
                <a:sym typeface="Times"/>
              </a:rPr>
              <a:t>អ្នកសម្ភាសន៍ និងកុមារ ទេ </a:t>
            </a:r>
          </a:p>
          <a:p>
            <a:pPr algn="just">
              <a:lnSpc>
                <a:spcPct val="150000"/>
              </a:lnSpc>
              <a:buFont typeface="Arial"/>
              <a:buChar char="•"/>
            </a:pPr>
            <a:r>
              <a:rPr lang="km-KH" sz="2000" dirty="0">
                <a:solidFill>
                  <a:schemeClr val="dk1"/>
                </a:solidFill>
                <a:latin typeface="Khmer OS Siemreap" pitchFamily="2" charset="0"/>
                <a:cs typeface="Khmer OS Siemreap" pitchFamily="2" charset="0"/>
                <a:sym typeface="Times"/>
              </a:rPr>
              <a:t>សូម</a:t>
            </a:r>
            <a:r>
              <a:rPr lang="km-KH" sz="2000" dirty="0">
                <a:solidFill>
                  <a:srgbClr val="FF0000"/>
                </a:solidFill>
                <a:latin typeface="Khmer OS Siemreap" pitchFamily="2" charset="0"/>
                <a:cs typeface="Khmer OS Siemreap" pitchFamily="2" charset="0"/>
                <a:sym typeface="Times"/>
              </a:rPr>
              <a:t>កុំយករបស់អ្វីចូលក្នុងបន្ទប់</a:t>
            </a:r>
            <a:r>
              <a:rPr lang="km-KH" sz="2000" dirty="0">
                <a:solidFill>
                  <a:schemeClr val="dk1"/>
                </a:solidFill>
                <a:latin typeface="Khmer OS Siemreap" pitchFamily="2" charset="0"/>
                <a:cs typeface="Khmer OS Siemreap" pitchFamily="2" charset="0"/>
                <a:sym typeface="Times"/>
              </a:rPr>
              <a:t>លើកលែងតែត្រូវការប្រើដើម្បីសម្ភាស</a:t>
            </a:r>
            <a:endParaRPr sz="2000" dirty="0">
              <a:latin typeface="Khmer OS Siemreap" pitchFamily="2" charset="0"/>
              <a:cs typeface="Khmer OS Siemreap" pitchFamily="2" charset="0"/>
            </a:endParaRPr>
          </a:p>
          <a:p>
            <a:pPr marL="457200" lvl="0" indent="-342900" algn="just" rtl="0">
              <a:lnSpc>
                <a:spcPct val="15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ឯក</a:t>
            </a:r>
            <a:r>
              <a:rPr lang="km-KH" sz="2000" dirty="0">
                <a:solidFill>
                  <a:srgbClr val="FF0000"/>
                </a:solidFill>
                <a:latin typeface="Khmer OS Siemreap" pitchFamily="2" charset="0"/>
                <a:cs typeface="Khmer OS Siemreap" pitchFamily="2" charset="0"/>
                <a:sym typeface="Times"/>
              </a:rPr>
              <a:t>សាច្រើនពេក </a:t>
            </a:r>
            <a:r>
              <a:rPr lang="km-KH" sz="2000" dirty="0">
                <a:solidFill>
                  <a:schemeClr val="dk1"/>
                </a:solidFill>
                <a:latin typeface="Khmer OS Siemreap" pitchFamily="2" charset="0"/>
                <a:cs typeface="Khmer OS Siemreap" pitchFamily="2" charset="0"/>
                <a:sym typeface="Times"/>
              </a:rPr>
              <a:t>គឺបង្ករការរំខានដល់កុមារ</a:t>
            </a:r>
            <a:endParaRPr sz="2000" dirty="0">
              <a:latin typeface="Khmer OS Siemreap" pitchFamily="2" charset="0"/>
              <a:cs typeface="Khmer OS Siemreap" pitchFamily="2" charset="0"/>
            </a:endParaRPr>
          </a:p>
          <a:p>
            <a:pPr marL="571500" lvl="1" indent="0" algn="l" rtl="0">
              <a:lnSpc>
                <a:spcPct val="150000"/>
              </a:lnSpc>
              <a:spcBef>
                <a:spcPts val="1000"/>
              </a:spcBef>
              <a:spcAft>
                <a:spcPts val="0"/>
              </a:spcAft>
              <a:buSzPts val="1800"/>
              <a:buNone/>
            </a:pPr>
            <a:endParaRPr sz="2000" dirty="0">
              <a:latin typeface="Khmer OS Siemreap" pitchFamily="2" charset="0"/>
              <a:cs typeface="Khmer OS Siemreap" pitchFamily="2" charset="0"/>
              <a:sym typeface="Arial"/>
            </a:endParaRPr>
          </a:p>
          <a:p>
            <a:pPr marL="571500" lvl="1" indent="0" algn="l" rtl="0">
              <a:lnSpc>
                <a:spcPct val="150000"/>
              </a:lnSpc>
              <a:spcBef>
                <a:spcPts val="1000"/>
              </a:spcBef>
              <a:spcAft>
                <a:spcPts val="0"/>
              </a:spcAft>
              <a:buSzPts val="1800"/>
              <a:buNone/>
            </a:pPr>
            <a:endParaRPr sz="2000" dirty="0">
              <a:latin typeface="Khmer OS Siemreap" pitchFamily="2" charset="0"/>
              <a:cs typeface="Khmer OS Siemreap" pitchFamily="2" charset="0"/>
              <a:sym typeface="Arial"/>
            </a:endParaRPr>
          </a:p>
        </p:txBody>
      </p:sp>
      <p:sp>
        <p:nvSpPr>
          <p:cNvPr id="233" name="Google Shape;233;p33"/>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17</a:t>
            </a:fld>
            <a:endParaRPr/>
          </a:p>
        </p:txBody>
      </p:sp>
      <p:pic>
        <p:nvPicPr>
          <p:cNvPr id="235" name="Google Shape;235;p33"/>
          <p:cNvPicPr preferRelativeResize="0"/>
          <p:nvPr/>
        </p:nvPicPr>
        <p:blipFill rotWithShape="1">
          <a:blip r:embed="rId4">
            <a:alphaModFix/>
          </a:blip>
          <a:srcRect/>
          <a:stretch/>
        </p:blipFill>
        <p:spPr>
          <a:xfrm>
            <a:off x="22829" y="20866"/>
            <a:ext cx="4229190" cy="6858000"/>
          </a:xfrm>
          <a:prstGeom prst="rect">
            <a:avLst/>
          </a:prstGeom>
          <a:noFill/>
          <a:ln>
            <a:noFill/>
          </a:ln>
        </p:spPr>
      </p:pic>
      <p:sp>
        <p:nvSpPr>
          <p:cNvPr id="7" name="Google Shape;220;p32">
            <a:extLst>
              <a:ext uri="{FF2B5EF4-FFF2-40B4-BE49-F238E27FC236}">
                <a16:creationId xmlns:a16="http://schemas.microsoft.com/office/drawing/2014/main" xmlns="" id="{77E1A7FE-1509-1D46-B2CB-BB9F093E9CB3}"/>
              </a:ext>
            </a:extLst>
          </p:cNvPr>
          <p:cNvSpPr/>
          <p:nvPr/>
        </p:nvSpPr>
        <p:spPr>
          <a:xfrm>
            <a:off x="4626556" y="67825"/>
            <a:ext cx="7344697" cy="646290"/>
          </a:xfrm>
          <a:prstGeom prst="rect">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3200"/>
              <a:buFont typeface="Arial"/>
              <a:buNone/>
            </a:pPr>
            <a:r>
              <a:rPr lang="km-KH" sz="3600" b="1" dirty="0">
                <a:solidFill>
                  <a:schemeClr val="dk1"/>
                </a:solidFill>
                <a:latin typeface="Khmer OS Muol Light" pitchFamily="2" charset="0"/>
                <a:cs typeface="Khmer OS Muol Light" pitchFamily="2" charset="0"/>
                <a:sym typeface="Times"/>
              </a:rPr>
              <a:t>ការរៀបចំបន្ទប់សម្ភាសន៍</a:t>
            </a:r>
            <a:endParaRPr sz="3600" b="0" i="0" u="none" strike="noStrike" cap="none" dirty="0">
              <a:solidFill>
                <a:srgbClr val="000000"/>
              </a:solidFill>
              <a:latin typeface="Khmer OS Muol Light" pitchFamily="2" charset="0"/>
              <a:cs typeface="Khmer OS Muol Light" pitchFamily="2" charset="0"/>
              <a:sym typeface="Arial"/>
            </a:endParaRPr>
          </a:p>
        </p:txBody>
      </p:sp>
    </p:spTree>
    <p:extLst>
      <p:ext uri="{BB962C8B-B14F-4D97-AF65-F5344CB8AC3E}">
        <p14:creationId xmlns:p14="http://schemas.microsoft.com/office/powerpoint/2010/main" val="38227695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10" name="Google Shape;341;p47" descr="pasted-image.pdf">
            <a:extLst>
              <a:ext uri="{FF2B5EF4-FFF2-40B4-BE49-F238E27FC236}">
                <a16:creationId xmlns:a16="http://schemas.microsoft.com/office/drawing/2014/main" xmlns="" id="{00D45989-0A09-5F4A-8220-2003DCB26580}"/>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241" name="Google Shape;241;p34"/>
          <p:cNvSpPr txBox="1">
            <a:spLocks noGrp="1"/>
          </p:cNvSpPr>
          <p:nvPr>
            <p:ph type="body" idx="1"/>
          </p:nvPr>
        </p:nvSpPr>
        <p:spPr>
          <a:xfrm>
            <a:off x="456784" y="2069981"/>
            <a:ext cx="8988158" cy="4425157"/>
          </a:xfrm>
          <a:prstGeom prst="rect">
            <a:avLst/>
          </a:prstGeom>
          <a:noFill/>
          <a:ln>
            <a:noFill/>
          </a:ln>
        </p:spPr>
        <p:txBody>
          <a:bodyPr spcFirstLastPara="1" wrap="square" lIns="91425" tIns="45700" rIns="91425" bIns="45700" anchor="t" anchorCtr="0">
            <a:noAutofit/>
          </a:bodyPr>
          <a:lstStyle/>
          <a:p>
            <a:pPr marL="914400" lvl="1" indent="-342900" algn="l" rtl="0">
              <a:lnSpc>
                <a:spcPct val="150000"/>
              </a:lnSpc>
              <a:spcBef>
                <a:spcPts val="1000"/>
              </a:spcBef>
              <a:spcAft>
                <a:spcPts val="0"/>
              </a:spcAft>
              <a:buSzPts val="1800"/>
              <a:buFont typeface="Noto Sans Symbols"/>
              <a:buChar char="✔"/>
            </a:pPr>
            <a:r>
              <a:rPr lang="km-KH" sz="2000" b="1" dirty="0">
                <a:solidFill>
                  <a:schemeClr val="dk1"/>
                </a:solidFill>
                <a:latin typeface="Khmer OS Siemreap" pitchFamily="2" charset="0"/>
                <a:ea typeface="Times"/>
                <a:cs typeface="Khmer OS Siemreap" pitchFamily="2" charset="0"/>
                <a:sym typeface="Times"/>
              </a:rPr>
              <a:t>រៀបចំខ្លួនឱ្យបានសមរម្យ</a:t>
            </a:r>
            <a:endParaRPr sz="20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Noto Sans Symbols"/>
              <a:buChar char="✔"/>
            </a:pPr>
            <a:r>
              <a:rPr lang="km-KH" sz="2000" b="1" dirty="0">
                <a:solidFill>
                  <a:schemeClr val="dk1"/>
                </a:solidFill>
                <a:latin typeface="Khmer OS Siemreap" pitchFamily="2" charset="0"/>
                <a:ea typeface="Times"/>
                <a:cs typeface="Khmer OS Siemreap" pitchFamily="2" charset="0"/>
                <a:sym typeface="Times"/>
              </a:rPr>
              <a:t>រៀបចំអារម្មណ៍</a:t>
            </a:r>
            <a:endParaRPr sz="2000" b="1" dirty="0">
              <a:solidFill>
                <a:schemeClr val="dk1"/>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Noto Sans Symbols"/>
              <a:buChar char="✔"/>
            </a:pPr>
            <a:r>
              <a:rPr lang="km-KH" sz="2000" b="1" dirty="0">
                <a:solidFill>
                  <a:schemeClr val="dk1"/>
                </a:solidFill>
                <a:latin typeface="Khmer OS Siemreap" pitchFamily="2" charset="0"/>
                <a:ea typeface="Times"/>
                <a:cs typeface="Khmer OS Siemreap" pitchFamily="2" charset="0"/>
                <a:sym typeface="Times"/>
              </a:rPr>
              <a:t>គួរសម្លៀកបំពាក់ស៊ីវិលធម្មតា</a:t>
            </a:r>
            <a:r>
              <a:rPr lang="en-US" sz="2000" b="1" dirty="0">
                <a:solidFill>
                  <a:schemeClr val="dk1"/>
                </a:solidFill>
                <a:latin typeface="Khmer OS Siemreap" pitchFamily="2" charset="0"/>
                <a:ea typeface="Times"/>
                <a:cs typeface="Khmer OS Siemreap" pitchFamily="2" charset="0"/>
                <a:sym typeface="Times"/>
              </a:rPr>
              <a:t> </a:t>
            </a:r>
            <a:endParaRPr sz="2000" dirty="0">
              <a:latin typeface="Khmer OS Siemreap" pitchFamily="2" charset="0"/>
              <a:cs typeface="Khmer OS Siemreap" pitchFamily="2" charset="0"/>
            </a:endParaRPr>
          </a:p>
          <a:p>
            <a:pPr lvl="1">
              <a:lnSpc>
                <a:spcPct val="150000"/>
              </a:lnSpc>
              <a:buFont typeface="Noto Sans Symbols"/>
              <a:buChar char="✔"/>
            </a:pPr>
            <a:r>
              <a:rPr lang="km-KH" sz="2000" b="1" dirty="0">
                <a:solidFill>
                  <a:schemeClr val="dk1"/>
                </a:solidFill>
                <a:latin typeface="Khmer OS Siemreap" pitchFamily="2" charset="0"/>
                <a:ea typeface="Times"/>
                <a:cs typeface="Khmer OS Siemreap" pitchFamily="2" charset="0"/>
                <a:sym typeface="Times"/>
              </a:rPr>
              <a:t>សម្រាប់មន្ត្រីប៉ូលីសមិនគួរពាក់ឯកសណ្ឋាន​ ឬយកមកជាមួយនូវ អាវុធ ឬខ្នោះដៃទេ</a:t>
            </a:r>
          </a:p>
          <a:p>
            <a:pPr lvl="1">
              <a:lnSpc>
                <a:spcPct val="150000"/>
              </a:lnSpc>
              <a:buFont typeface="Noto Sans Symbols"/>
              <a:buChar char="✔"/>
            </a:pPr>
            <a:r>
              <a:rPr lang="km-KH" sz="2000" b="1" dirty="0">
                <a:solidFill>
                  <a:schemeClr val="dk1"/>
                </a:solidFill>
                <a:latin typeface="Khmer OS Siemreap" pitchFamily="2" charset="0"/>
                <a:ea typeface="Times"/>
                <a:cs typeface="Khmer OS Siemreap" pitchFamily="2" charset="0"/>
                <a:sym typeface="Times"/>
              </a:rPr>
              <a:t>មិនត្រូវពាក់គ្រឿងលង្ការមានតម្លៃច្រើនហួសហេតុ</a:t>
            </a:r>
            <a:r>
              <a:rPr lang="en-US" sz="2000" b="1" dirty="0">
                <a:solidFill>
                  <a:schemeClr val="dk1"/>
                </a:solidFill>
                <a:latin typeface="Khmer OS Siemreap" pitchFamily="2" charset="0"/>
                <a:ea typeface="Times"/>
                <a:cs typeface="Khmer OS Siemreap" pitchFamily="2" charset="0"/>
                <a:sym typeface="Times"/>
              </a:rPr>
              <a:t> </a:t>
            </a:r>
            <a:endParaRPr sz="2000" b="1" dirty="0">
              <a:solidFill>
                <a:schemeClr val="dk1"/>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Noto Sans Symbols"/>
              <a:buChar char="✔"/>
            </a:pPr>
            <a:r>
              <a:rPr lang="km-KH" sz="2000" b="1" dirty="0">
                <a:solidFill>
                  <a:schemeClr val="dk1"/>
                </a:solidFill>
                <a:latin typeface="Khmer OS Siemreap" pitchFamily="2" charset="0"/>
                <a:ea typeface="Times"/>
                <a:cs typeface="Khmer OS Siemreap" pitchFamily="2" charset="0"/>
                <a:sym typeface="Times"/>
              </a:rPr>
              <a:t>បើកចិត្តឱ្យទូលាយ ដើម្បីស្តាប់រឿងរបស់កុមារ</a:t>
            </a:r>
            <a:endParaRPr sz="2000" dirty="0">
              <a:latin typeface="Khmer OS Siemreap" pitchFamily="2" charset="0"/>
              <a:cs typeface="Khmer OS Siemreap" pitchFamily="2" charset="0"/>
            </a:endParaRPr>
          </a:p>
          <a:p>
            <a:pPr marL="571500" lvl="1" indent="0" algn="l" rtl="0">
              <a:lnSpc>
                <a:spcPct val="150000"/>
              </a:lnSpc>
              <a:spcBef>
                <a:spcPts val="1000"/>
              </a:spcBef>
              <a:spcAft>
                <a:spcPts val="0"/>
              </a:spcAft>
              <a:buSzPts val="1800"/>
              <a:buNone/>
            </a:pPr>
            <a:endParaRPr sz="2000" dirty="0">
              <a:latin typeface="Khmer OS Siemreap" pitchFamily="2" charset="0"/>
              <a:cs typeface="Khmer OS Siemreap" pitchFamily="2" charset="0"/>
              <a:sym typeface="Arial"/>
            </a:endParaRPr>
          </a:p>
          <a:p>
            <a:pPr marL="914400" lvl="1" indent="-228600" algn="l" rtl="0">
              <a:lnSpc>
                <a:spcPct val="150000"/>
              </a:lnSpc>
              <a:spcBef>
                <a:spcPts val="1000"/>
              </a:spcBef>
              <a:spcAft>
                <a:spcPts val="0"/>
              </a:spcAft>
              <a:buSzPts val="1800"/>
              <a:buFont typeface="Courier New"/>
              <a:buNone/>
            </a:pPr>
            <a:endParaRPr sz="2000" dirty="0">
              <a:latin typeface="Khmer OS Siemreap" pitchFamily="2" charset="0"/>
              <a:cs typeface="Khmer OS Siemreap" pitchFamily="2" charset="0"/>
              <a:sym typeface="Arial"/>
            </a:endParaRPr>
          </a:p>
          <a:p>
            <a:pPr marL="571500" lvl="1" indent="0" algn="l" rtl="0">
              <a:lnSpc>
                <a:spcPct val="150000"/>
              </a:lnSpc>
              <a:spcBef>
                <a:spcPts val="1000"/>
              </a:spcBef>
              <a:spcAft>
                <a:spcPts val="0"/>
              </a:spcAft>
              <a:buSzPts val="1800"/>
              <a:buNone/>
            </a:pPr>
            <a:endParaRPr sz="2000" dirty="0">
              <a:latin typeface="Khmer OS Siemreap" pitchFamily="2" charset="0"/>
              <a:cs typeface="Khmer OS Siemreap" pitchFamily="2" charset="0"/>
              <a:sym typeface="Arial"/>
            </a:endParaRPr>
          </a:p>
        </p:txBody>
      </p:sp>
      <p:sp>
        <p:nvSpPr>
          <p:cNvPr id="242" name="Google Shape;242;p34"/>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18</a:t>
            </a:fld>
            <a:endParaRPr/>
          </a:p>
        </p:txBody>
      </p:sp>
      <p:sp>
        <p:nvSpPr>
          <p:cNvPr id="243" name="Google Shape;243;p34"/>
          <p:cNvSpPr/>
          <p:nvPr/>
        </p:nvSpPr>
        <p:spPr>
          <a:xfrm>
            <a:off x="0" y="1056978"/>
            <a:ext cx="4121641" cy="52318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3600"/>
              <a:buFont typeface="Arial"/>
              <a:buNone/>
            </a:pPr>
            <a:r>
              <a:rPr lang="km-KH" sz="2800" b="1" dirty="0">
                <a:latin typeface="Khmer OS Muol Light" pitchFamily="2" charset="0"/>
                <a:ea typeface="Times"/>
                <a:cs typeface="Khmer OS Muol Light" pitchFamily="2" charset="0"/>
                <a:sym typeface="Times"/>
              </a:rPr>
              <a:t>រៀបចំខ្លួនរបស់អ្នក</a:t>
            </a:r>
            <a:r>
              <a:rPr lang="en-US" sz="2800" b="1" i="0" u="none" strike="noStrike" cap="none" dirty="0">
                <a:solidFill>
                  <a:srgbClr val="000000"/>
                </a:solidFill>
                <a:latin typeface="Khmer OS Muol Light" pitchFamily="2" charset="0"/>
                <a:ea typeface="Times"/>
                <a:cs typeface="Khmer OS Muol Light" pitchFamily="2" charset="0"/>
                <a:sym typeface="Times"/>
              </a:rPr>
              <a:t> </a:t>
            </a:r>
            <a:endParaRPr sz="2800" b="0" i="0" u="none" strike="noStrike" cap="none" dirty="0">
              <a:solidFill>
                <a:srgbClr val="000000"/>
              </a:solidFill>
              <a:latin typeface="Khmer OS Muol Light" pitchFamily="2" charset="0"/>
              <a:cs typeface="Khmer OS Muol Light" pitchFamily="2" charset="0"/>
              <a:sym typeface="Arial"/>
            </a:endParaRPr>
          </a:p>
        </p:txBody>
      </p:sp>
      <p:pic>
        <p:nvPicPr>
          <p:cNvPr id="244" name="Google Shape;244;p34" descr="Pilot"/>
          <p:cNvPicPr preferRelativeResize="0"/>
          <p:nvPr/>
        </p:nvPicPr>
        <p:blipFill rotWithShape="1">
          <a:blip r:embed="rId4">
            <a:alphaModFix/>
          </a:blip>
          <a:srcRect/>
          <a:stretch/>
        </p:blipFill>
        <p:spPr>
          <a:xfrm>
            <a:off x="9644421" y="3795960"/>
            <a:ext cx="694309" cy="694309"/>
          </a:xfrm>
          <a:prstGeom prst="rect">
            <a:avLst/>
          </a:prstGeom>
          <a:noFill/>
          <a:ln>
            <a:noFill/>
          </a:ln>
        </p:spPr>
      </p:pic>
      <p:pic>
        <p:nvPicPr>
          <p:cNvPr id="245" name="Google Shape;245;p34" descr="Ring"/>
          <p:cNvPicPr preferRelativeResize="0"/>
          <p:nvPr/>
        </p:nvPicPr>
        <p:blipFill rotWithShape="1">
          <a:blip r:embed="rId5">
            <a:alphaModFix/>
          </a:blip>
          <a:srcRect/>
          <a:stretch/>
        </p:blipFill>
        <p:spPr>
          <a:xfrm>
            <a:off x="6038973" y="4490269"/>
            <a:ext cx="682095" cy="682095"/>
          </a:xfrm>
          <a:prstGeom prst="rect">
            <a:avLst/>
          </a:prstGeom>
          <a:noFill/>
          <a:ln>
            <a:noFill/>
          </a:ln>
        </p:spPr>
      </p:pic>
      <p:pic>
        <p:nvPicPr>
          <p:cNvPr id="246" name="Google Shape;246;p34" descr="Brain in head"/>
          <p:cNvPicPr preferRelativeResize="0"/>
          <p:nvPr/>
        </p:nvPicPr>
        <p:blipFill rotWithShape="1">
          <a:blip r:embed="rId6">
            <a:alphaModFix/>
          </a:blip>
          <a:srcRect/>
          <a:stretch/>
        </p:blipFill>
        <p:spPr>
          <a:xfrm>
            <a:off x="5864149" y="5103481"/>
            <a:ext cx="694309" cy="694309"/>
          </a:xfrm>
          <a:prstGeom prst="rect">
            <a:avLst/>
          </a:prstGeom>
          <a:noFill/>
          <a:ln>
            <a:noFill/>
          </a:ln>
        </p:spPr>
      </p:pic>
      <p:pic>
        <p:nvPicPr>
          <p:cNvPr id="247" name="Google Shape;247;p34" descr="Woman"/>
          <p:cNvPicPr preferRelativeResize="0"/>
          <p:nvPr/>
        </p:nvPicPr>
        <p:blipFill rotWithShape="1">
          <a:blip r:embed="rId7">
            <a:alphaModFix/>
          </a:blip>
          <a:srcRect/>
          <a:stretch/>
        </p:blipFill>
        <p:spPr>
          <a:xfrm>
            <a:off x="4127965" y="2100615"/>
            <a:ext cx="872594" cy="872594"/>
          </a:xfrm>
          <a:prstGeom prst="rect">
            <a:avLst/>
          </a:prstGeom>
          <a:noFill/>
          <a:ln>
            <a:noFill/>
          </a:ln>
        </p:spPr>
      </p:pic>
      <p:sp>
        <p:nvSpPr>
          <p:cNvPr id="248" name="Google Shape;248;p34"/>
          <p:cNvSpPr txBox="1"/>
          <p:nvPr/>
        </p:nvSpPr>
        <p:spPr>
          <a:xfrm>
            <a:off x="0" y="21503"/>
            <a:ext cx="12191671" cy="1015622"/>
          </a:xfrm>
          <a:prstGeom prst="rect">
            <a:avLst/>
          </a:prstGeom>
          <a:solidFill>
            <a:srgbClr val="FF571F"/>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800"/>
              <a:buFont typeface="Arial"/>
              <a:buNone/>
            </a:pPr>
            <a:r>
              <a:rPr lang="km-KH" sz="4000" b="1" dirty="0">
                <a:solidFill>
                  <a:schemeClr val="dk1"/>
                </a:solidFill>
                <a:latin typeface="Khmer OS Muol Light" pitchFamily="2" charset="0"/>
                <a:ea typeface="Times"/>
                <a:cs typeface="Khmer OS Muol Light" pitchFamily="2" charset="0"/>
                <a:sym typeface="Times"/>
              </a:rPr>
              <a:t>ការរៀបចំមុនពេលសម្ភាសន៍​</a:t>
            </a:r>
            <a:r>
              <a:rPr lang="en-US" sz="4000" b="1" i="0" u="none" strike="noStrike" cap="none" dirty="0">
                <a:solidFill>
                  <a:schemeClr val="dk1"/>
                </a:solidFill>
                <a:latin typeface="Khmer OS Muol Light" pitchFamily="2" charset="0"/>
                <a:ea typeface="Times"/>
                <a:cs typeface="Khmer OS Muol Light" pitchFamily="2" charset="0"/>
                <a:sym typeface="Times"/>
              </a:rPr>
              <a:t> </a:t>
            </a:r>
            <a:endParaRPr sz="4000" b="0" i="0" u="none" strike="noStrike" cap="none" dirty="0">
              <a:solidFill>
                <a:srgbClr val="000000"/>
              </a:solidFill>
              <a:latin typeface="Khmer OS Muol Light" pitchFamily="2" charset="0"/>
              <a:cs typeface="Khmer OS Muol Light" pitchFamily="2" charset="0"/>
              <a:sym typeface="Arial"/>
            </a:endParaRPr>
          </a:p>
        </p:txBody>
      </p:sp>
    </p:spTree>
    <p:extLst>
      <p:ext uri="{BB962C8B-B14F-4D97-AF65-F5344CB8AC3E}">
        <p14:creationId xmlns:p14="http://schemas.microsoft.com/office/powerpoint/2010/main" val="4025678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6" name="Google Shape;341;p47" descr="pasted-image.pdf">
            <a:extLst>
              <a:ext uri="{FF2B5EF4-FFF2-40B4-BE49-F238E27FC236}">
                <a16:creationId xmlns:a16="http://schemas.microsoft.com/office/drawing/2014/main" xmlns="" id="{2A24E118-C97A-0B45-8D9F-DF6052345FAF}"/>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254" name="Google Shape;254;p35"/>
          <p:cNvSpPr txBox="1">
            <a:spLocks noGrp="1"/>
          </p:cNvSpPr>
          <p:nvPr>
            <p:ph type="body" idx="1"/>
          </p:nvPr>
        </p:nvSpPr>
        <p:spPr>
          <a:xfrm>
            <a:off x="97536" y="1539517"/>
            <a:ext cx="11996928" cy="4977030"/>
          </a:xfrm>
          <a:prstGeom prst="rect">
            <a:avLst/>
          </a:prstGeom>
          <a:noFill/>
          <a:ln>
            <a:noFill/>
          </a:ln>
        </p:spPr>
        <p:txBody>
          <a:bodyPr spcFirstLastPara="1" wrap="square" lIns="91425" tIns="45700" rIns="91425" bIns="45700" anchor="t" anchorCtr="0">
            <a:noAutofit/>
          </a:bodyPr>
          <a:lstStyle/>
          <a:p>
            <a:pPr marL="914400" lvl="1" indent="-342900" algn="l" rtl="0">
              <a:lnSpc>
                <a:spcPct val="200000"/>
              </a:lnSpc>
              <a:spcBef>
                <a:spcPts val="1000"/>
              </a:spcBef>
              <a:spcAft>
                <a:spcPts val="0"/>
              </a:spcAft>
              <a:buSzPts val="1800"/>
              <a:buFont typeface="Arial"/>
              <a:buChar char="•"/>
            </a:pPr>
            <a:r>
              <a:rPr lang="km-KH" sz="1800" dirty="0">
                <a:solidFill>
                  <a:schemeClr val="dk1"/>
                </a:solidFill>
                <a:latin typeface="Khmer OS Siemreap" pitchFamily="2" charset="0"/>
                <a:ea typeface="Times"/>
                <a:cs typeface="Khmer OS Siemreap" pitchFamily="2" charset="0"/>
                <a:sym typeface="Times"/>
              </a:rPr>
              <a:t>អ្នកសម្ភាសន៍ត្រូវធ្វើការណែនាំអំពី </a:t>
            </a:r>
            <a:r>
              <a:rPr lang="km-KH" sz="1800" b="1" dirty="0">
                <a:solidFill>
                  <a:srgbClr val="FF0000"/>
                </a:solidFill>
                <a:latin typeface="Khmer OS Siemreap" pitchFamily="2" charset="0"/>
                <a:ea typeface="Times"/>
                <a:cs typeface="Khmer OS Siemreap" pitchFamily="2" charset="0"/>
                <a:sym typeface="Times"/>
              </a:rPr>
              <a:t>តួនាទី  ដំណើការនៃការសម្ភាសន៍ ការរំពឹងទុក និងតំណត់ត្រានៃការសម្ភាសន៍</a:t>
            </a:r>
            <a:endParaRPr sz="1800" b="1" dirty="0">
              <a:solidFill>
                <a:srgbClr val="FF0000"/>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1800" dirty="0">
                <a:solidFill>
                  <a:schemeClr val="dk1"/>
                </a:solidFill>
                <a:latin typeface="Khmer OS Siemreap" pitchFamily="2" charset="0"/>
                <a:ea typeface="Times"/>
                <a:cs typeface="Khmer OS Siemreap" pitchFamily="2" charset="0"/>
                <a:sym typeface="Times"/>
              </a:rPr>
              <a:t>ប្រសិនបើមានមនុស្សផ្សេងទៀតដូចជាអ្នកបកប្រែ អាណាព្យាបាលជាដើម ចូលរួមក្នុងការសម្ភាសន៍  មន្ត្រីនគរបាល</a:t>
            </a:r>
            <a:r>
              <a:rPr lang="km-KH" sz="1800" b="1" dirty="0">
                <a:solidFill>
                  <a:schemeClr val="dk1"/>
                </a:solidFill>
                <a:latin typeface="Khmer OS Siemreap" pitchFamily="2" charset="0"/>
                <a:ea typeface="Times"/>
                <a:cs typeface="Khmer OS Siemreap" pitchFamily="2" charset="0"/>
                <a:sym typeface="Times"/>
              </a:rPr>
              <a:t>ត្រូវពន្យល់</a:t>
            </a:r>
          </a:p>
          <a:p>
            <a:pPr marL="571500" lvl="1" indent="0" algn="l" rtl="0">
              <a:lnSpc>
                <a:spcPct val="200000"/>
              </a:lnSpc>
              <a:spcBef>
                <a:spcPts val="1000"/>
              </a:spcBef>
              <a:spcAft>
                <a:spcPts val="0"/>
              </a:spcAft>
              <a:buSzPts val="1800"/>
              <a:buNone/>
            </a:pPr>
            <a:r>
              <a:rPr lang="km-KH" sz="1800" b="1" dirty="0">
                <a:solidFill>
                  <a:schemeClr val="dk1"/>
                </a:solidFill>
                <a:latin typeface="Khmer OS Siemreap" pitchFamily="2" charset="0"/>
                <a:ea typeface="Times"/>
                <a:cs typeface="Khmer OS Siemreap" pitchFamily="2" charset="0"/>
                <a:sym typeface="Times"/>
              </a:rPr>
              <a:t>     </a:t>
            </a:r>
            <a:r>
              <a:rPr lang="km-KH" sz="1800" b="1" dirty="0">
                <a:solidFill>
                  <a:srgbClr val="FF0000"/>
                </a:solidFill>
                <a:latin typeface="Khmer OS Siemreap" pitchFamily="2" charset="0"/>
                <a:ea typeface="Times"/>
                <a:cs typeface="Khmer OS Siemreap" pitchFamily="2" charset="0"/>
                <a:sym typeface="Times"/>
              </a:rPr>
              <a:t>ពីអ្វីដែលពួកគេរំពឹងចង់បានពីអ្នកចូលរួម និងតួនាទីរបស់ពួកគេអំឡុងពេលសម្ភាសន៍</a:t>
            </a:r>
            <a:endParaRPr sz="1800" b="1" dirty="0">
              <a:solidFill>
                <a:srgbClr val="FF0000"/>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1800" b="1" dirty="0">
                <a:solidFill>
                  <a:srgbClr val="FF0000"/>
                </a:solidFill>
                <a:latin typeface="Khmer OS Siemreap" pitchFamily="2" charset="0"/>
                <a:ea typeface="Times"/>
                <a:cs typeface="Khmer OS Siemreap" pitchFamily="2" charset="0"/>
                <a:sym typeface="Times"/>
              </a:rPr>
              <a:t>គួរបញ្ជាក់ព័ត៌មានលម្អិតទាក់ទងនឹងការសម្ភាសន៍ឱ្យបានច្បាស់ </a:t>
            </a:r>
            <a:r>
              <a:rPr lang="km-KH" sz="1800" dirty="0">
                <a:solidFill>
                  <a:schemeClr val="dk1"/>
                </a:solidFill>
                <a:latin typeface="Khmer OS Siemreap" pitchFamily="2" charset="0"/>
                <a:ea typeface="Times"/>
                <a:cs typeface="Khmer OS Siemreap" pitchFamily="2" charset="0"/>
                <a:sym typeface="Times"/>
              </a:rPr>
              <a:t>មុនពេលចាប់ផ្តើមសម្ភាសន៍ ក្នុងនោះរួមមាន ទីកន្លែងអង្គុយ </a:t>
            </a:r>
          </a:p>
          <a:p>
            <a:pPr marL="571500" lvl="1" indent="0" algn="l" rtl="0">
              <a:lnSpc>
                <a:spcPct val="200000"/>
              </a:lnSpc>
              <a:spcBef>
                <a:spcPts val="1000"/>
              </a:spcBef>
              <a:spcAft>
                <a:spcPts val="0"/>
              </a:spcAft>
              <a:buSzPts val="1800"/>
              <a:buNone/>
            </a:pPr>
            <a:r>
              <a:rPr lang="km-KH" sz="1800" dirty="0">
                <a:solidFill>
                  <a:schemeClr val="dk1"/>
                </a:solidFill>
                <a:latin typeface="Khmer OS Siemreap" pitchFamily="2" charset="0"/>
                <a:ea typeface="Times"/>
                <a:cs typeface="Khmer OS Siemreap" pitchFamily="2" charset="0"/>
                <a:sym typeface="Times"/>
              </a:rPr>
              <a:t>     អ្វីដែលពួកគេអាចធ្វើ និងមិនអាចធ្វើ ឬក៏និយាយ តើពួកគេគួរឆ្លើយតបយ៉ាងដូម្តេចប្រសិនបើកុមារនិយាយជាមួយពួកគេផ្ទាល់។</a:t>
            </a:r>
            <a:endParaRPr sz="1800" dirty="0">
              <a:solidFill>
                <a:schemeClr val="dk1"/>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1800" dirty="0">
                <a:solidFill>
                  <a:schemeClr val="dk1"/>
                </a:solidFill>
                <a:latin typeface="Khmer OS Siemreap" pitchFamily="2" charset="0"/>
                <a:ea typeface="Times"/>
                <a:cs typeface="Khmer OS Siemreap" pitchFamily="2" charset="0"/>
                <a:sym typeface="Times"/>
              </a:rPr>
              <a:t>បុគ្គលិកផ្សេងទៀតនៅក្នុងការិយាល័យគួរតែ</a:t>
            </a:r>
            <a:r>
              <a:rPr lang="km-KH" sz="1800" dirty="0">
                <a:solidFill>
                  <a:srgbClr val="FF0000"/>
                </a:solidFill>
                <a:latin typeface="Khmer OS Siemreap" pitchFamily="2" charset="0"/>
                <a:ea typeface="Times"/>
                <a:cs typeface="Khmer OS Siemreap" pitchFamily="2" charset="0"/>
                <a:sym typeface="Times"/>
              </a:rPr>
              <a:t>ជូនដំណឹងអំពីការសម្ភាសន៍នេះដើម្បីកាត់បន្ថយសំលេងរំខាន </a:t>
            </a:r>
            <a:r>
              <a:rPr lang="km-KH" sz="1800" dirty="0">
                <a:solidFill>
                  <a:schemeClr val="dk1"/>
                </a:solidFill>
                <a:latin typeface="Khmer OS Siemreap" pitchFamily="2" charset="0"/>
                <a:ea typeface="Times"/>
                <a:cs typeface="Khmer OS Siemreap" pitchFamily="2" charset="0"/>
                <a:sym typeface="Times"/>
              </a:rPr>
              <a:t>ឬជៀសវាងការរំខាន</a:t>
            </a:r>
            <a:r>
              <a:rPr lang="en-US" sz="1800" dirty="0">
                <a:solidFill>
                  <a:schemeClr val="dk1"/>
                </a:solidFill>
                <a:latin typeface="Khmer OS Siemreap" pitchFamily="2" charset="0"/>
                <a:ea typeface="Times"/>
                <a:cs typeface="Khmer OS Siemreap" pitchFamily="2" charset="0"/>
                <a:sym typeface="Times"/>
              </a:rPr>
              <a:t> </a:t>
            </a:r>
            <a:endParaRPr sz="18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1800" dirty="0">
                <a:solidFill>
                  <a:schemeClr val="dk1"/>
                </a:solidFill>
                <a:latin typeface="Khmer OS Siemreap" pitchFamily="2" charset="0"/>
                <a:cs typeface="Khmer OS Siemreap" pitchFamily="2" charset="0"/>
                <a:sym typeface="Times"/>
              </a:rPr>
              <a:t>ធានាថា</a:t>
            </a:r>
            <a:r>
              <a:rPr lang="km-KH" sz="1800" dirty="0">
                <a:solidFill>
                  <a:srgbClr val="FF0000"/>
                </a:solidFill>
                <a:latin typeface="Khmer OS Siemreap" pitchFamily="2" charset="0"/>
                <a:cs typeface="Khmer OS Siemreap" pitchFamily="2" charset="0"/>
                <a:sym typeface="Times"/>
              </a:rPr>
              <a:t>មិនមានការរំខាន </a:t>
            </a:r>
            <a:r>
              <a:rPr lang="km-KH" sz="1800" dirty="0">
                <a:solidFill>
                  <a:schemeClr val="dk1"/>
                </a:solidFill>
                <a:latin typeface="Khmer OS Siemreap" pitchFamily="2" charset="0"/>
                <a:cs typeface="Khmer OS Siemreap" pitchFamily="2" charset="0"/>
                <a:sym typeface="Times"/>
              </a:rPr>
              <a:t>និងកាត់បន្ថយឱ្យដល់កំរិតអប្បបរមា</a:t>
            </a:r>
            <a:endParaRPr sz="1800" dirty="0">
              <a:latin typeface="Khmer OS Siemreap" pitchFamily="2" charset="0"/>
              <a:cs typeface="Khmer OS Siemreap" pitchFamily="2" charset="0"/>
            </a:endParaRPr>
          </a:p>
          <a:p>
            <a:pPr marL="571500" lvl="1" indent="0" algn="l" rtl="0">
              <a:lnSpc>
                <a:spcPct val="150000"/>
              </a:lnSpc>
              <a:spcBef>
                <a:spcPts val="1000"/>
              </a:spcBef>
              <a:spcAft>
                <a:spcPts val="0"/>
              </a:spcAft>
              <a:buSzPts val="1800"/>
              <a:buNone/>
            </a:pPr>
            <a:endParaRPr sz="1800" dirty="0">
              <a:latin typeface="Khmer OS Siemreap" pitchFamily="2" charset="0"/>
              <a:cs typeface="Khmer OS Siemreap" pitchFamily="2" charset="0"/>
              <a:sym typeface="Arial"/>
            </a:endParaRPr>
          </a:p>
        </p:txBody>
      </p:sp>
      <p:sp>
        <p:nvSpPr>
          <p:cNvPr id="255" name="Google Shape;255;p35"/>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19</a:t>
            </a:fld>
            <a:endParaRPr/>
          </a:p>
        </p:txBody>
      </p:sp>
      <p:sp>
        <p:nvSpPr>
          <p:cNvPr id="256" name="Google Shape;256;p35"/>
          <p:cNvSpPr/>
          <p:nvPr/>
        </p:nvSpPr>
        <p:spPr>
          <a:xfrm>
            <a:off x="0" y="1034936"/>
            <a:ext cx="4495800" cy="52318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3200"/>
              <a:buFont typeface="Arial"/>
              <a:buNone/>
            </a:pPr>
            <a:r>
              <a:rPr lang="km-KH" sz="2800" b="1" dirty="0">
                <a:latin typeface="Khmer OS Muol Light" pitchFamily="2" charset="0"/>
                <a:cs typeface="Khmer OS Muol Light" pitchFamily="2" charset="0"/>
                <a:sym typeface="Times"/>
              </a:rPr>
              <a:t>ការរៀបចំផ្សេងទៀត</a:t>
            </a:r>
            <a:endParaRPr sz="2800" b="0" i="0" u="none" strike="noStrike" cap="none" dirty="0">
              <a:solidFill>
                <a:srgbClr val="000000"/>
              </a:solidFill>
              <a:latin typeface="Khmer OS Muol Light" pitchFamily="2" charset="0"/>
              <a:cs typeface="Khmer OS Muol Light" pitchFamily="2" charset="0"/>
              <a:sym typeface="Arial"/>
            </a:endParaRPr>
          </a:p>
        </p:txBody>
      </p:sp>
      <p:sp>
        <p:nvSpPr>
          <p:cNvPr id="257" name="Google Shape;257;p35"/>
          <p:cNvSpPr txBox="1"/>
          <p:nvPr/>
        </p:nvSpPr>
        <p:spPr>
          <a:xfrm>
            <a:off x="329" y="14434"/>
            <a:ext cx="12191671" cy="1015622"/>
          </a:xfrm>
          <a:prstGeom prst="rect">
            <a:avLst/>
          </a:prstGeom>
          <a:solidFill>
            <a:srgbClr val="FF571F"/>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800"/>
              <a:buFont typeface="Arial"/>
              <a:buNone/>
            </a:pPr>
            <a:r>
              <a:rPr lang="km-KH" sz="4000" b="1" dirty="0">
                <a:solidFill>
                  <a:schemeClr val="dk1"/>
                </a:solidFill>
                <a:latin typeface="Khmer OS Muol Light" pitchFamily="2" charset="0"/>
                <a:ea typeface="Times"/>
                <a:cs typeface="Khmer OS Muol Light" pitchFamily="2" charset="0"/>
                <a:sym typeface="Times"/>
              </a:rPr>
              <a:t>ការរៀបចំសម្ភាសន៍</a:t>
            </a:r>
            <a:r>
              <a:rPr lang="en-US" sz="4000" b="1" i="0" u="none" strike="noStrike" cap="none" dirty="0">
                <a:solidFill>
                  <a:schemeClr val="dk1"/>
                </a:solidFill>
                <a:latin typeface="Khmer OS Muol Light" pitchFamily="2" charset="0"/>
                <a:ea typeface="Times"/>
                <a:cs typeface="Khmer OS Muol Light" pitchFamily="2" charset="0"/>
                <a:sym typeface="Times"/>
              </a:rPr>
              <a:t> </a:t>
            </a:r>
            <a:endParaRPr sz="4000" b="0" i="0" u="none" strike="noStrike" cap="none" dirty="0">
              <a:solidFill>
                <a:srgbClr val="000000"/>
              </a:solidFill>
              <a:latin typeface="Khmer OS Muol Light" pitchFamily="2" charset="0"/>
              <a:cs typeface="Khmer OS Muol Light" pitchFamily="2" charset="0"/>
              <a:sym typeface="Arial"/>
            </a:endParaRPr>
          </a:p>
        </p:txBody>
      </p:sp>
    </p:spTree>
    <p:extLst>
      <p:ext uri="{BB962C8B-B14F-4D97-AF65-F5344CB8AC3E}">
        <p14:creationId xmlns:p14="http://schemas.microsoft.com/office/powerpoint/2010/main" val="252513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5" name="Google Shape;45;p5"/>
          <p:cNvPicPr preferRelativeResize="0"/>
          <p:nvPr/>
        </p:nvPicPr>
        <p:blipFill rotWithShape="1">
          <a:blip r:embed="rId3">
            <a:alphaModFix/>
          </a:blip>
          <a:srcRect/>
          <a:stretch/>
        </p:blipFill>
        <p:spPr>
          <a:xfrm>
            <a:off x="0" y="0"/>
            <a:ext cx="10722077" cy="6858000"/>
          </a:xfrm>
          <a:prstGeom prst="rect">
            <a:avLst/>
          </a:prstGeom>
          <a:noFill/>
          <a:ln>
            <a:noFill/>
          </a:ln>
        </p:spPr>
      </p:pic>
    </p:spTree>
    <p:extLst>
      <p:ext uri="{BB962C8B-B14F-4D97-AF65-F5344CB8AC3E}">
        <p14:creationId xmlns:p14="http://schemas.microsoft.com/office/powerpoint/2010/main" val="1917562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6"/>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20</a:t>
            </a:fld>
            <a:endParaRPr/>
          </a:p>
        </p:txBody>
      </p:sp>
      <p:sp>
        <p:nvSpPr>
          <p:cNvPr id="263" name="Google Shape;263;p36"/>
          <p:cNvSpPr txBox="1"/>
          <p:nvPr/>
        </p:nvSpPr>
        <p:spPr>
          <a:xfrm>
            <a:off x="0" y="2859"/>
            <a:ext cx="12192000" cy="1200288"/>
          </a:xfrm>
          <a:prstGeom prst="rect">
            <a:avLst/>
          </a:prstGeom>
          <a:solidFill>
            <a:srgbClr val="FF571F"/>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800"/>
              <a:buFont typeface="Arial"/>
              <a:buNone/>
            </a:pPr>
            <a:r>
              <a:rPr lang="km-KH" sz="4800" b="1" dirty="0">
                <a:solidFill>
                  <a:schemeClr val="dk1"/>
                </a:solidFill>
                <a:latin typeface="Khmer OS Muol Light" pitchFamily="2" charset="0"/>
                <a:cs typeface="Khmer OS Muol Light" pitchFamily="2" charset="0"/>
                <a:sym typeface="Times"/>
              </a:rPr>
              <a:t>ជំហានទាំង៥នៃការសម្ភាសន៍</a:t>
            </a:r>
            <a:endParaRPr b="0" i="0" u="none" strike="noStrike" cap="none" dirty="0">
              <a:solidFill>
                <a:srgbClr val="000000"/>
              </a:solidFill>
              <a:latin typeface="Khmer OS Muol Light" pitchFamily="2" charset="0"/>
              <a:cs typeface="Khmer OS Muol Light" pitchFamily="2" charset="0"/>
              <a:sym typeface="Arial"/>
            </a:endParaRPr>
          </a:p>
        </p:txBody>
      </p:sp>
      <p:pic>
        <p:nvPicPr>
          <p:cNvPr id="264" name="Google Shape;264;p36" descr="pasted-image.pdf" title="jhjhj"/>
          <p:cNvPicPr preferRelativeResize="0"/>
          <p:nvPr/>
        </p:nvPicPr>
        <p:blipFill rotWithShape="1">
          <a:blip r:embed="rId3">
            <a:alphaModFix/>
          </a:blip>
          <a:srcRect/>
          <a:stretch/>
        </p:blipFill>
        <p:spPr>
          <a:xfrm>
            <a:off x="-54635" y="1237463"/>
            <a:ext cx="12301270" cy="5668844"/>
          </a:xfrm>
          <a:prstGeom prst="rect">
            <a:avLst/>
          </a:prstGeom>
          <a:noFill/>
          <a:ln>
            <a:noFill/>
          </a:ln>
        </p:spPr>
      </p:pic>
      <p:sp>
        <p:nvSpPr>
          <p:cNvPr id="2" name="TextBox 1"/>
          <p:cNvSpPr txBox="1"/>
          <p:nvPr/>
        </p:nvSpPr>
        <p:spPr>
          <a:xfrm>
            <a:off x="1080090" y="1730568"/>
            <a:ext cx="7399866" cy="4339650"/>
          </a:xfrm>
          <a:prstGeom prst="rect">
            <a:avLst/>
          </a:prstGeom>
          <a:noFill/>
        </p:spPr>
        <p:txBody>
          <a:bodyPr wrap="square" rtlCol="0">
            <a:spAutoFit/>
          </a:bodyPr>
          <a:lstStyle/>
          <a:p>
            <a:pPr>
              <a:lnSpc>
                <a:spcPct val="150000"/>
              </a:lnSpc>
            </a:pPr>
            <a:r>
              <a:rPr lang="km-KH" sz="2800" b="1" dirty="0">
                <a:latin typeface="Khmer OS Muol Light" pitchFamily="2" charset="0"/>
                <a:cs typeface="Khmer OS Muol Light" pitchFamily="2" charset="0"/>
              </a:rPr>
              <a:t>គំរូនៃការសម្ភាសន៍ </a:t>
            </a:r>
            <a:r>
              <a:rPr lang="en-US" sz="2800" b="1" dirty="0">
                <a:latin typeface="Khmer OS Muol Light" pitchFamily="2" charset="0"/>
                <a:cs typeface="Khmer OS Muol Light" pitchFamily="2" charset="0"/>
              </a:rPr>
              <a:t>PEACE</a:t>
            </a:r>
            <a:r>
              <a:rPr lang="km-KH" sz="2800" b="1" dirty="0">
                <a:latin typeface="Khmer OS Muol Light" pitchFamily="2" charset="0"/>
                <a:cs typeface="Khmer OS Muol Light" pitchFamily="2" charset="0"/>
              </a:rPr>
              <a:t> </a:t>
            </a:r>
            <a:r>
              <a:rPr lang="en-US" sz="2800" b="1" dirty="0">
                <a:latin typeface="Khmer OS Muol Light" pitchFamily="2" charset="0"/>
                <a:cs typeface="Khmer OS Muol Light" pitchFamily="2" charset="0"/>
              </a:rPr>
              <a:t>Model</a:t>
            </a:r>
            <a:endParaRPr lang="km-KH" sz="2800" b="1" dirty="0">
              <a:latin typeface="Khmer OS Muol Light" pitchFamily="2" charset="0"/>
              <a:cs typeface="Khmer OS Muol Light" pitchFamily="2" charset="0"/>
            </a:endParaRPr>
          </a:p>
          <a:p>
            <a:pPr marL="285750" indent="-285750">
              <a:lnSpc>
                <a:spcPct val="200000"/>
              </a:lnSpc>
              <a:buFont typeface="Wingdings" pitchFamily="2" charset="2"/>
              <a:buChar char="Ø"/>
            </a:pPr>
            <a:r>
              <a:rPr lang="km-KH" sz="2400" dirty="0">
                <a:latin typeface="Khmer OS Siemreap" pitchFamily="2" charset="0"/>
                <a:cs typeface="Khmer OS Siemreap" pitchFamily="2" charset="0"/>
              </a:rPr>
              <a:t>ការរៀបចំ និងធ្វើផែនការ​ </a:t>
            </a:r>
            <a:r>
              <a:rPr lang="en-US" sz="2400" dirty="0">
                <a:latin typeface="Khmer OS Siemreap" pitchFamily="2" charset="0"/>
                <a:cs typeface="Khmer OS Siemreap" pitchFamily="2" charset="0"/>
              </a:rPr>
              <a:t>Planning and Preparation </a:t>
            </a:r>
            <a:endParaRPr lang="km-KH" sz="2400" dirty="0">
              <a:latin typeface="Khmer OS Siemreap" pitchFamily="2" charset="0"/>
              <a:cs typeface="Khmer OS Siemreap" pitchFamily="2" charset="0"/>
            </a:endParaRPr>
          </a:p>
          <a:p>
            <a:pPr marL="285750" indent="-285750">
              <a:lnSpc>
                <a:spcPct val="200000"/>
              </a:lnSpc>
              <a:buFont typeface="Wingdings" pitchFamily="2" charset="2"/>
              <a:buChar char="Ø"/>
            </a:pPr>
            <a:r>
              <a:rPr lang="km-KH" sz="2400" dirty="0">
                <a:latin typeface="Khmer OS Siemreap" pitchFamily="2" charset="0"/>
                <a:cs typeface="Khmer OS Siemreap" pitchFamily="2" charset="0"/>
              </a:rPr>
              <a:t>ការពន្យល់ និងកសាងទំនាក់ទំនង</a:t>
            </a:r>
            <a:r>
              <a:rPr lang="en-US" sz="2400" dirty="0">
                <a:latin typeface="Khmer OS Siemreap" pitchFamily="2" charset="0"/>
                <a:cs typeface="Khmer OS Siemreap" pitchFamily="2" charset="0"/>
              </a:rPr>
              <a:t> Engage and Explain</a:t>
            </a:r>
            <a:endParaRPr lang="km-KH" sz="2400" dirty="0">
              <a:latin typeface="Khmer OS Siemreap" pitchFamily="2" charset="0"/>
              <a:cs typeface="Khmer OS Siemreap" pitchFamily="2" charset="0"/>
            </a:endParaRPr>
          </a:p>
          <a:p>
            <a:pPr marL="285750" indent="-285750">
              <a:lnSpc>
                <a:spcPct val="200000"/>
              </a:lnSpc>
              <a:buFont typeface="Wingdings" pitchFamily="2" charset="2"/>
              <a:buChar char="Ø"/>
            </a:pPr>
            <a:r>
              <a:rPr lang="km-KH" sz="2400" dirty="0">
                <a:latin typeface="Khmer OS Siemreap" pitchFamily="2" charset="0"/>
                <a:cs typeface="Khmer OS Siemreap" pitchFamily="2" charset="0"/>
              </a:rPr>
              <a:t>ការសាកសួរ</a:t>
            </a:r>
            <a:r>
              <a:rPr lang="en-US" sz="2400" dirty="0">
                <a:latin typeface="Khmer OS Siemreap" pitchFamily="2" charset="0"/>
                <a:cs typeface="Khmer OS Siemreap" pitchFamily="2" charset="0"/>
              </a:rPr>
              <a:t> Account</a:t>
            </a:r>
            <a:endParaRPr lang="km-KH" sz="2400" dirty="0">
              <a:latin typeface="Khmer OS Siemreap" pitchFamily="2" charset="0"/>
              <a:cs typeface="Khmer OS Siemreap" pitchFamily="2" charset="0"/>
            </a:endParaRPr>
          </a:p>
          <a:p>
            <a:pPr marL="285750" indent="-285750">
              <a:lnSpc>
                <a:spcPct val="200000"/>
              </a:lnSpc>
              <a:buFont typeface="Wingdings" pitchFamily="2" charset="2"/>
              <a:buChar char="Ø"/>
            </a:pPr>
            <a:r>
              <a:rPr lang="km-KH" sz="2400" dirty="0">
                <a:latin typeface="Khmer OS Siemreap" pitchFamily="2" charset="0"/>
                <a:cs typeface="Khmer OS Siemreap" pitchFamily="2" charset="0"/>
              </a:rPr>
              <a:t>ការបិទបញ្ចប់</a:t>
            </a:r>
            <a:r>
              <a:rPr lang="en-US" sz="2400" dirty="0">
                <a:latin typeface="Khmer OS Siemreap" pitchFamily="2" charset="0"/>
                <a:cs typeface="Khmer OS Siemreap" pitchFamily="2" charset="0"/>
              </a:rPr>
              <a:t> Closure</a:t>
            </a:r>
            <a:endParaRPr lang="km-KH" sz="2400" dirty="0">
              <a:latin typeface="Khmer OS Siemreap" pitchFamily="2" charset="0"/>
              <a:cs typeface="Khmer OS Siemreap" pitchFamily="2" charset="0"/>
            </a:endParaRPr>
          </a:p>
          <a:p>
            <a:pPr marL="285750" indent="-285750">
              <a:lnSpc>
                <a:spcPct val="200000"/>
              </a:lnSpc>
              <a:buFont typeface="Wingdings" pitchFamily="2" charset="2"/>
              <a:buChar char="Ø"/>
            </a:pPr>
            <a:r>
              <a:rPr lang="km-KH" sz="2400" dirty="0">
                <a:latin typeface="Khmer OS Siemreap" pitchFamily="2" charset="0"/>
                <a:cs typeface="Khmer OS Siemreap" pitchFamily="2" charset="0"/>
              </a:rPr>
              <a:t>ការវាយតម្លៃ</a:t>
            </a:r>
            <a:r>
              <a:rPr lang="en-US" sz="2400" dirty="0">
                <a:latin typeface="Khmer OS Siemreap" pitchFamily="2" charset="0"/>
                <a:cs typeface="Khmer OS Siemreap" pitchFamily="2" charset="0"/>
              </a:rPr>
              <a:t> Evaluation </a:t>
            </a:r>
            <a:endParaRPr lang="km-KH" sz="2400" dirty="0">
              <a:latin typeface="Khmer OS Siemreap" pitchFamily="2" charset="0"/>
              <a:cs typeface="Khmer OS Siemreap" pitchFamily="2" charset="0"/>
            </a:endParaRPr>
          </a:p>
        </p:txBody>
      </p:sp>
    </p:spTree>
    <p:extLst>
      <p:ext uri="{BB962C8B-B14F-4D97-AF65-F5344CB8AC3E}">
        <p14:creationId xmlns:p14="http://schemas.microsoft.com/office/powerpoint/2010/main" val="1206715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7" descr="pasted-image.pdf"/>
          <p:cNvPicPr preferRelativeResize="0"/>
          <p:nvPr/>
        </p:nvPicPr>
        <p:blipFill rotWithShape="1">
          <a:blip r:embed="rId3">
            <a:alphaModFix/>
          </a:blip>
          <a:srcRect/>
          <a:stretch/>
        </p:blipFill>
        <p:spPr>
          <a:xfrm>
            <a:off x="-54635" y="1237463"/>
            <a:ext cx="12301270" cy="5668844"/>
          </a:xfrm>
          <a:prstGeom prst="rect">
            <a:avLst/>
          </a:prstGeom>
          <a:noFill/>
          <a:ln>
            <a:noFill/>
          </a:ln>
        </p:spPr>
      </p:pic>
      <p:sp>
        <p:nvSpPr>
          <p:cNvPr id="271" name="Google Shape;271;p37"/>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21</a:t>
            </a:fld>
            <a:endParaRPr/>
          </a:p>
        </p:txBody>
      </p:sp>
      <p:sp>
        <p:nvSpPr>
          <p:cNvPr id="272" name="Google Shape;272;p37"/>
          <p:cNvSpPr txBox="1"/>
          <p:nvPr/>
        </p:nvSpPr>
        <p:spPr>
          <a:xfrm>
            <a:off x="329" y="14434"/>
            <a:ext cx="12191671" cy="923289"/>
          </a:xfrm>
          <a:prstGeom prst="rect">
            <a:avLst/>
          </a:prstGeom>
          <a:solidFill>
            <a:srgbClr val="FF571F"/>
          </a:solidFill>
          <a:ln>
            <a:noFill/>
          </a:ln>
        </p:spPr>
        <p:txBody>
          <a:bodyPr spcFirstLastPara="1" wrap="square" lIns="91425" tIns="45700" rIns="91425" bIns="45700" anchor="t" anchorCtr="0">
            <a:spAutoFit/>
          </a:bodyPr>
          <a:lstStyle/>
          <a:p>
            <a:pPr marL="0" marR="0" lvl="0" indent="0" rtl="0">
              <a:lnSpc>
                <a:spcPct val="150000"/>
              </a:lnSpc>
              <a:spcBef>
                <a:spcPts val="0"/>
              </a:spcBef>
              <a:spcAft>
                <a:spcPts val="0"/>
              </a:spcAft>
              <a:buClr>
                <a:srgbClr val="000000"/>
              </a:buClr>
              <a:buSzPts val="4800"/>
              <a:buFont typeface="Arial"/>
              <a:buNone/>
            </a:pPr>
            <a:r>
              <a:rPr lang="km-KH" sz="3600" b="1" dirty="0">
                <a:solidFill>
                  <a:schemeClr val="dk1"/>
                </a:solidFill>
                <a:latin typeface="Khmer OS Muol Light" pitchFamily="2" charset="0"/>
                <a:ea typeface="Times"/>
                <a:cs typeface="Khmer OS Muol Light" pitchFamily="2" charset="0"/>
                <a:sym typeface="Times"/>
              </a:rPr>
              <a:t>សេចក្តីផ្តើម និង គោលការណ៍សម្ភាសន៍</a:t>
            </a:r>
            <a:endParaRPr sz="3600" b="0" i="0" u="none" strike="noStrike" cap="none" dirty="0">
              <a:solidFill>
                <a:srgbClr val="000000"/>
              </a:solidFill>
              <a:latin typeface="Khmer OS Muol Light" pitchFamily="2" charset="0"/>
              <a:cs typeface="Khmer OS Muol Light" pitchFamily="2" charset="0"/>
              <a:sym typeface="Arial"/>
            </a:endParaRPr>
          </a:p>
        </p:txBody>
      </p:sp>
      <p:sp>
        <p:nvSpPr>
          <p:cNvPr id="273" name="Google Shape;273;p37"/>
          <p:cNvSpPr txBox="1">
            <a:spLocks noGrp="1"/>
          </p:cNvSpPr>
          <p:nvPr>
            <p:ph type="body" idx="1"/>
          </p:nvPr>
        </p:nvSpPr>
        <p:spPr>
          <a:xfrm>
            <a:off x="837092" y="1245481"/>
            <a:ext cx="10517815" cy="5274310"/>
          </a:xfrm>
          <a:prstGeom prst="rect">
            <a:avLst/>
          </a:prstGeom>
          <a:noFill/>
          <a:ln>
            <a:noFill/>
          </a:ln>
        </p:spPr>
        <p:txBody>
          <a:bodyPr spcFirstLastPara="1" wrap="square" lIns="91425" tIns="45700" rIns="91425" bIns="45700" anchor="t" anchorCtr="0">
            <a:noAutofit/>
          </a:bodyPr>
          <a:lstStyle/>
          <a:p>
            <a:pPr lvl="1">
              <a:lnSpc>
                <a:spcPct val="150000"/>
              </a:lnSpc>
              <a:buFont typeface="Arial"/>
              <a:buChar char="•"/>
            </a:pPr>
            <a:r>
              <a:rPr lang="km-KH" sz="2400" dirty="0">
                <a:solidFill>
                  <a:schemeClr val="tx1"/>
                </a:solidFill>
                <a:latin typeface="Khmer OS Siemreap" pitchFamily="2" charset="0"/>
                <a:ea typeface="Times"/>
                <a:cs typeface="Khmer OS Siemreap" pitchFamily="2" charset="0"/>
                <a:sym typeface="Times"/>
              </a:rPr>
              <a:t>ដើម្បីធ្វើឱ្យការសម្ភាសន៍នេះកាន់តែ</a:t>
            </a:r>
            <a:r>
              <a:rPr lang="km-KH" sz="2400" b="1" dirty="0">
                <a:solidFill>
                  <a:srgbClr val="FF0000"/>
                </a:solidFill>
                <a:latin typeface="Khmer OS Siemreap" pitchFamily="2" charset="0"/>
                <a:ea typeface="Times"/>
                <a:cs typeface="Khmer OS Siemreap" pitchFamily="2" charset="0"/>
                <a:sym typeface="Times"/>
              </a:rPr>
              <a:t>សាមញ្ញ </a:t>
            </a:r>
            <a:r>
              <a:rPr lang="km-KH" sz="2400" dirty="0">
                <a:solidFill>
                  <a:schemeClr val="tx1"/>
                </a:solidFill>
                <a:latin typeface="Khmer OS Siemreap" pitchFamily="2" charset="0"/>
                <a:ea typeface="Times"/>
                <a:cs typeface="Khmer OS Siemreap" pitchFamily="2" charset="0"/>
                <a:sym typeface="Times"/>
              </a:rPr>
              <a:t>អ្នកសម្ភាសន៍អាច</a:t>
            </a:r>
            <a:r>
              <a:rPr lang="km-KH" sz="2400" dirty="0">
                <a:solidFill>
                  <a:srgbClr val="FF0000"/>
                </a:solidFill>
                <a:latin typeface="Khmer OS Siemreap" pitchFamily="2" charset="0"/>
                <a:ea typeface="Times"/>
                <a:cs typeface="Khmer OS Siemreap" pitchFamily="2" charset="0"/>
                <a:sym typeface="Times"/>
              </a:rPr>
              <a:t>ឱ្យកុមារចូលរួម </a:t>
            </a:r>
            <a:r>
              <a:rPr lang="km-KH" sz="2400" dirty="0">
                <a:solidFill>
                  <a:schemeClr val="tx1"/>
                </a:solidFill>
                <a:latin typeface="Khmer OS Siemreap" pitchFamily="2" charset="0"/>
                <a:ea typeface="Times"/>
                <a:cs typeface="Khmer OS Siemreap" pitchFamily="2" charset="0"/>
                <a:sym typeface="Times"/>
              </a:rPr>
              <a:t>ឧទាហរណ៍សួរសំណួរថា ​​​</a:t>
            </a:r>
            <a:r>
              <a:rPr lang="en-US" sz="2400" dirty="0">
                <a:solidFill>
                  <a:schemeClr val="tx1"/>
                </a:solidFill>
                <a:latin typeface="Khmer OS Siemreap" pitchFamily="2" charset="0"/>
                <a:ea typeface="Times"/>
                <a:cs typeface="Khmer OS Siemreap" pitchFamily="2" charset="0"/>
                <a:sym typeface="Times"/>
              </a:rPr>
              <a:t> </a:t>
            </a:r>
            <a:r>
              <a:rPr lang="km-KH" sz="2400" dirty="0">
                <a:solidFill>
                  <a:schemeClr val="tx1"/>
                </a:solidFill>
                <a:latin typeface="Khmer OS Siemreap" pitchFamily="2" charset="0"/>
                <a:ea typeface="Times"/>
                <a:cs typeface="Khmer OS Siemreap" pitchFamily="2" charset="0"/>
                <a:sym typeface="Times"/>
              </a:rPr>
              <a:t>តើប្អូនដឹងថាថ្ងៃហ្នឹងថ្ងៃអ្វី ឬថ្ងៃទីប៉ុន្មានទេ</a:t>
            </a:r>
            <a:r>
              <a:rPr lang="en-US" sz="2400" dirty="0">
                <a:solidFill>
                  <a:schemeClr val="tx1"/>
                </a:solidFill>
                <a:latin typeface="Khmer OS Siemreap" pitchFamily="2" charset="0"/>
                <a:ea typeface="Times"/>
                <a:cs typeface="Khmer OS Siemreap" pitchFamily="2" charset="0"/>
                <a:sym typeface="Times"/>
              </a:rPr>
              <a:t>?</a:t>
            </a:r>
            <a:r>
              <a:rPr lang="km-KH" sz="2400" dirty="0">
                <a:solidFill>
                  <a:schemeClr val="tx1"/>
                </a:solidFill>
                <a:latin typeface="Khmer OS Siemreap" pitchFamily="2" charset="0"/>
                <a:ea typeface="Times"/>
                <a:cs typeface="Khmer OS Siemreap" pitchFamily="2" charset="0"/>
                <a:sym typeface="Times"/>
              </a:rPr>
              <a:t> តើប្អូនអាចប្រកបឈ្មោះរបស់ប្អូនបានទេ?</a:t>
            </a:r>
          </a:p>
          <a:p>
            <a:pPr lvl="1">
              <a:lnSpc>
                <a:spcPct val="150000"/>
              </a:lnSpc>
              <a:buFont typeface="Arial"/>
              <a:buChar char="•"/>
            </a:pPr>
            <a:r>
              <a:rPr lang="km-KH" sz="2400" dirty="0">
                <a:solidFill>
                  <a:srgbClr val="FF0000"/>
                </a:solidFill>
                <a:latin typeface="Khmer OS Siemreap" pitchFamily="2" charset="0"/>
                <a:ea typeface="Times"/>
                <a:cs typeface="Khmer OS Siemreap" pitchFamily="2" charset="0"/>
                <a:sym typeface="Times"/>
              </a:rPr>
              <a:t>ណែនាំកុមារឱ្យស្គាល់</a:t>
            </a:r>
            <a:r>
              <a:rPr lang="km-KH" sz="2400" dirty="0">
                <a:solidFill>
                  <a:schemeClr val="tx1"/>
                </a:solidFill>
                <a:latin typeface="Khmer OS Siemreap" pitchFamily="2" charset="0"/>
                <a:ea typeface="Times"/>
                <a:cs typeface="Khmer OS Siemreap" pitchFamily="2" charset="0"/>
                <a:sym typeface="Times"/>
              </a:rPr>
              <a:t>បន្ទប់សំភាសន៍ និងអ្នកសង្កេតការណ៍</a:t>
            </a:r>
          </a:p>
          <a:p>
            <a:pPr marL="914400" lvl="1" indent="-342900" algn="l" rtl="0">
              <a:lnSpc>
                <a:spcPct val="150000"/>
              </a:lnSpc>
              <a:spcBef>
                <a:spcPts val="1000"/>
              </a:spcBef>
              <a:spcAft>
                <a:spcPts val="0"/>
              </a:spcAft>
              <a:buSzPts val="1800"/>
              <a:buFont typeface="Arial"/>
              <a:buChar char="•"/>
            </a:pPr>
            <a:r>
              <a:rPr lang="km-KH" sz="2400" dirty="0">
                <a:solidFill>
                  <a:srgbClr val="FF0000"/>
                </a:solidFill>
                <a:latin typeface="Khmer OS Siemreap" pitchFamily="2" charset="0"/>
                <a:ea typeface="Times"/>
                <a:cs typeface="Khmer OS Siemreap" pitchFamily="2" charset="0"/>
                <a:sym typeface="Times"/>
              </a:rPr>
              <a:t>ពន្យល់</a:t>
            </a:r>
            <a:r>
              <a:rPr lang="km-KH" sz="2400" dirty="0">
                <a:solidFill>
                  <a:schemeClr val="tx1"/>
                </a:solidFill>
                <a:latin typeface="Khmer OS Siemreap" pitchFamily="2" charset="0"/>
                <a:ea typeface="Times"/>
                <a:cs typeface="Khmer OS Siemreap" pitchFamily="2" charset="0"/>
                <a:sym typeface="Times"/>
              </a:rPr>
              <a:t>អំពី</a:t>
            </a:r>
            <a:r>
              <a:rPr lang="km-KH" sz="2400" dirty="0">
                <a:solidFill>
                  <a:srgbClr val="FF0000"/>
                </a:solidFill>
                <a:latin typeface="Khmer OS Siemreap" pitchFamily="2" charset="0"/>
                <a:ea typeface="Times"/>
                <a:cs typeface="Khmer OS Siemreap" pitchFamily="2" charset="0"/>
                <a:sym typeface="Times"/>
              </a:rPr>
              <a:t>ការថតសម្លេង ឬវីដេអូ</a:t>
            </a:r>
            <a:endParaRPr sz="2400" dirty="0">
              <a:solidFill>
                <a:srgbClr val="FF0000"/>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Arial"/>
              <a:buChar char="•"/>
            </a:pPr>
            <a:r>
              <a:rPr lang="km-KH" sz="2400" dirty="0">
                <a:solidFill>
                  <a:schemeClr val="tx1"/>
                </a:solidFill>
                <a:latin typeface="Khmer OS Siemreap" pitchFamily="2" charset="0"/>
                <a:cs typeface="Khmer OS Siemreap" pitchFamily="2" charset="0"/>
              </a:rPr>
              <a:t>សួរ</a:t>
            </a:r>
            <a:r>
              <a:rPr lang="km-KH" sz="2400" dirty="0">
                <a:solidFill>
                  <a:srgbClr val="FF0000"/>
                </a:solidFill>
                <a:latin typeface="Khmer OS Siemreap" pitchFamily="2" charset="0"/>
                <a:cs typeface="Khmer OS Siemreap" pitchFamily="2" charset="0"/>
              </a:rPr>
              <a:t>សំណួរទាក់ទង</a:t>
            </a:r>
            <a:r>
              <a:rPr lang="km-KH" sz="2400" dirty="0">
                <a:solidFill>
                  <a:schemeClr val="tx1"/>
                </a:solidFill>
                <a:latin typeface="Khmer OS Siemreap" pitchFamily="2" charset="0"/>
                <a:cs typeface="Khmer OS Siemreap" pitchFamily="2" charset="0"/>
              </a:rPr>
              <a:t>នឹងដំណើរការនៃការសម្ភាសន៍ និងចម្លើយ</a:t>
            </a:r>
            <a:endParaRPr sz="2400" dirty="0">
              <a:solidFill>
                <a:schemeClr val="tx1"/>
              </a:solidFill>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Arial"/>
              <a:buChar char="•"/>
            </a:pPr>
            <a:r>
              <a:rPr lang="km-KH" sz="2400" dirty="0">
                <a:solidFill>
                  <a:srgbClr val="FF0000"/>
                </a:solidFill>
                <a:latin typeface="Khmer OS Siemreap" pitchFamily="2" charset="0"/>
                <a:cs typeface="Khmer OS Siemreap" pitchFamily="2" charset="0"/>
                <a:sym typeface="Times"/>
              </a:rPr>
              <a:t>ណែនាំមនុស្សដែលមានវត្តមានក្នុងបទសម្ភាសន៍</a:t>
            </a:r>
            <a:endParaRPr sz="2400" dirty="0">
              <a:solidFill>
                <a:srgbClr val="FF0000"/>
              </a:solidFill>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Arial"/>
              <a:buChar char="•"/>
            </a:pPr>
            <a:r>
              <a:rPr lang="km-KH" sz="2400" dirty="0">
                <a:solidFill>
                  <a:srgbClr val="FF0000"/>
                </a:solidFill>
                <a:latin typeface="Khmer OS Siemreap" pitchFamily="2" charset="0"/>
                <a:ea typeface="Times"/>
                <a:cs typeface="Khmer OS Siemreap" pitchFamily="2" charset="0"/>
                <a:sym typeface="Times"/>
              </a:rPr>
              <a:t>ធានាចំពោះកុមារ</a:t>
            </a:r>
            <a:r>
              <a:rPr lang="km-KH" sz="2400" dirty="0">
                <a:solidFill>
                  <a:schemeClr val="tx1"/>
                </a:solidFill>
                <a:latin typeface="Khmer OS Siemreap" pitchFamily="2" charset="0"/>
                <a:ea typeface="Times"/>
                <a:cs typeface="Khmer OS Siemreap" pitchFamily="2" charset="0"/>
                <a:sym typeface="Times"/>
              </a:rPr>
              <a:t>ថាគាត់មិនមានបញ្ហាទេ</a:t>
            </a:r>
          </a:p>
          <a:p>
            <a:pPr marL="914400" lvl="1" indent="-342900" algn="l" rtl="0">
              <a:lnSpc>
                <a:spcPct val="150000"/>
              </a:lnSpc>
              <a:spcBef>
                <a:spcPts val="1000"/>
              </a:spcBef>
              <a:spcAft>
                <a:spcPts val="0"/>
              </a:spcAft>
              <a:buSzPts val="1800"/>
              <a:buFont typeface="Arial"/>
              <a:buChar char="•"/>
            </a:pPr>
            <a:endParaRPr sz="2400" dirty="0">
              <a:solidFill>
                <a:schemeClr val="tx1"/>
              </a:solidFill>
              <a:latin typeface="Khmer OS Siemreap" pitchFamily="2" charset="0"/>
              <a:cs typeface="Khmer OS Siemreap" pitchFamily="2" charset="0"/>
            </a:endParaRPr>
          </a:p>
          <a:p>
            <a:pPr marL="914400" lvl="1" indent="-228600" algn="l" rtl="0">
              <a:lnSpc>
                <a:spcPct val="150000"/>
              </a:lnSpc>
              <a:spcBef>
                <a:spcPts val="1000"/>
              </a:spcBef>
              <a:spcAft>
                <a:spcPts val="0"/>
              </a:spcAft>
              <a:buSzPts val="1800"/>
              <a:buFont typeface="Arial"/>
              <a:buNone/>
            </a:pPr>
            <a:endParaRPr sz="2400" dirty="0">
              <a:solidFill>
                <a:schemeClr val="tx1"/>
              </a:solidFill>
              <a:latin typeface="Khmer OS Siemreap" pitchFamily="2" charset="0"/>
              <a:cs typeface="Khmer OS Siemreap" pitchFamily="2" charset="0"/>
              <a:sym typeface="Arial"/>
            </a:endParaRPr>
          </a:p>
        </p:txBody>
      </p:sp>
    </p:spTree>
    <p:extLst>
      <p:ext uri="{BB962C8B-B14F-4D97-AF65-F5344CB8AC3E}">
        <p14:creationId xmlns:p14="http://schemas.microsoft.com/office/powerpoint/2010/main" val="786087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38"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279" name="Google Shape;279;p38"/>
          <p:cNvSpPr txBox="1">
            <a:spLocks noGrp="1"/>
          </p:cNvSpPr>
          <p:nvPr>
            <p:ph type="body" idx="1"/>
          </p:nvPr>
        </p:nvSpPr>
        <p:spPr>
          <a:xfrm>
            <a:off x="462987" y="1256458"/>
            <a:ext cx="11631477" cy="4033173"/>
          </a:xfrm>
          <a:prstGeom prst="rect">
            <a:avLst/>
          </a:prstGeom>
          <a:noFill/>
          <a:ln>
            <a:noFill/>
          </a:ln>
        </p:spPr>
        <p:txBody>
          <a:bodyPr spcFirstLastPara="1" wrap="square" lIns="91425" tIns="45700" rIns="91425" bIns="45700" anchor="t" anchorCtr="0">
            <a:noAutofit/>
          </a:bodyPr>
          <a:lstStyle/>
          <a:p>
            <a:pPr>
              <a:lnSpc>
                <a:spcPct val="200000"/>
              </a:lnSpc>
              <a:buFont typeface="Arial"/>
              <a:buChar char="•"/>
            </a:pPr>
            <a:r>
              <a:rPr lang="km-KH" dirty="0">
                <a:solidFill>
                  <a:srgbClr val="FF0000"/>
                </a:solidFill>
                <a:latin typeface="Khmer OS Siemreap" pitchFamily="2" charset="0"/>
                <a:ea typeface="Times"/>
                <a:cs typeface="Khmer OS Siemreap" pitchFamily="2" charset="0"/>
                <a:sym typeface="Times"/>
              </a:rPr>
              <a:t>គោលការណ៍</a:t>
            </a:r>
            <a:r>
              <a:rPr lang="km-KH" dirty="0">
                <a:solidFill>
                  <a:schemeClr val="dk1"/>
                </a:solidFill>
                <a:latin typeface="Khmer OS Siemreap" pitchFamily="2" charset="0"/>
                <a:ea typeface="Times"/>
                <a:cs typeface="Khmer OS Siemreap" pitchFamily="2" charset="0"/>
                <a:sym typeface="Times"/>
              </a:rPr>
              <a:t>មួយចំនួនគួរតែត្រូវបាន</a:t>
            </a:r>
            <a:r>
              <a:rPr lang="km-KH" dirty="0">
                <a:solidFill>
                  <a:srgbClr val="FF0000"/>
                </a:solidFill>
                <a:latin typeface="Khmer OS Siemreap" pitchFamily="2" charset="0"/>
                <a:ea typeface="Times"/>
                <a:cs typeface="Khmer OS Siemreap" pitchFamily="2" charset="0"/>
                <a:sym typeface="Times"/>
              </a:rPr>
              <a:t>បង្កើតឡើងមុនការសម្ភាសន៍។ </a:t>
            </a:r>
            <a:r>
              <a:rPr lang="km-KH" dirty="0">
                <a:solidFill>
                  <a:schemeClr val="dk1"/>
                </a:solidFill>
                <a:latin typeface="Khmer OS Siemreap" pitchFamily="2" charset="0"/>
                <a:ea typeface="Times"/>
                <a:cs typeface="Khmer OS Siemreap" pitchFamily="2" charset="0"/>
                <a:sym typeface="Times"/>
              </a:rPr>
              <a:t>វាអាស្រ័យលើ</a:t>
            </a:r>
            <a:r>
              <a:rPr lang="km-KH" dirty="0">
                <a:solidFill>
                  <a:srgbClr val="FF0000"/>
                </a:solidFill>
                <a:latin typeface="Khmer OS Siemreap" pitchFamily="2" charset="0"/>
                <a:ea typeface="Times"/>
                <a:cs typeface="Khmer OS Siemreap" pitchFamily="2" charset="0"/>
                <a:sym typeface="Times"/>
              </a:rPr>
              <a:t>ការវិនិច្ឆ័យរបស់អ្នកសម្ភាសន៍</a:t>
            </a:r>
            <a:r>
              <a:rPr lang="km-KH" dirty="0">
                <a:solidFill>
                  <a:schemeClr val="dk1"/>
                </a:solidFill>
                <a:latin typeface="Khmer OS Siemreap" pitchFamily="2" charset="0"/>
                <a:ea typeface="Times"/>
                <a:cs typeface="Khmer OS Siemreap" pitchFamily="2" charset="0"/>
                <a:sym typeface="Times"/>
              </a:rPr>
              <a:t>ដែលត្រូវប្រើប្រាស់ជំហាននេះសម្រាប់ក្រុមអាយុជាក់លាក់ ឬកុមារម្នាក់ៗ</a:t>
            </a:r>
          </a:p>
          <a:p>
            <a:pPr>
              <a:lnSpc>
                <a:spcPct val="200000"/>
              </a:lnSpc>
              <a:buFont typeface="Arial"/>
              <a:buChar char="•"/>
            </a:pPr>
            <a:r>
              <a:rPr lang="km-KH" dirty="0">
                <a:solidFill>
                  <a:schemeClr val="dk1"/>
                </a:solidFill>
                <a:latin typeface="Khmer OS Siemreap" pitchFamily="2" charset="0"/>
                <a:cs typeface="Khmer OS Siemreap" pitchFamily="2" charset="0"/>
                <a:sym typeface="Times"/>
              </a:rPr>
              <a:t>ជាធម្មតា</a:t>
            </a:r>
            <a:r>
              <a:rPr lang="km-KH" dirty="0">
                <a:solidFill>
                  <a:schemeClr val="dk1"/>
                </a:solidFill>
                <a:latin typeface="Khmer OS Siemreap" pitchFamily="2" charset="0"/>
                <a:ea typeface="Times"/>
                <a:cs typeface="Khmer OS Siemreap" pitchFamily="2" charset="0"/>
                <a:sym typeface="Times"/>
              </a:rPr>
              <a:t>គោលការណ៍មួយចំនួន</a:t>
            </a:r>
            <a:r>
              <a:rPr lang="km-KH" dirty="0">
                <a:solidFill>
                  <a:schemeClr val="dk1"/>
                </a:solidFill>
                <a:latin typeface="Khmer OS Siemreap" pitchFamily="2" charset="0"/>
                <a:cs typeface="Khmer OS Siemreap" pitchFamily="2" charset="0"/>
                <a:sym typeface="Times"/>
              </a:rPr>
              <a:t>វា</a:t>
            </a:r>
            <a:r>
              <a:rPr lang="km-KH" dirty="0">
                <a:solidFill>
                  <a:srgbClr val="FF0000"/>
                </a:solidFill>
                <a:latin typeface="Khmer OS Siemreap" pitchFamily="2" charset="0"/>
                <a:cs typeface="Khmer OS Siemreap" pitchFamily="2" charset="0"/>
                <a:sym typeface="Times"/>
              </a:rPr>
              <a:t>មិនសមស្របជាមួយកុមារដែលមានអាយុត្រឹមកម្រិតមត្តេយ្យ</a:t>
            </a:r>
            <a:r>
              <a:rPr lang="km-KH" dirty="0">
                <a:solidFill>
                  <a:schemeClr val="dk1"/>
                </a:solidFill>
                <a:latin typeface="Khmer OS Siemreap" pitchFamily="2" charset="0"/>
                <a:cs typeface="Khmer OS Siemreap" pitchFamily="2" charset="0"/>
                <a:sym typeface="Times"/>
              </a:rPr>
              <a:t>សិក្សាទេព្រោះវាអាចធ្វើឱ្យគាត់យល់ច្រឡំ។</a:t>
            </a:r>
          </a:p>
          <a:p>
            <a:pPr>
              <a:lnSpc>
                <a:spcPct val="200000"/>
              </a:lnSpc>
              <a:buFont typeface="Arial"/>
              <a:buChar char="•"/>
            </a:pPr>
            <a:r>
              <a:rPr lang="km-KH" dirty="0">
                <a:solidFill>
                  <a:schemeClr val="dk1"/>
                </a:solidFill>
                <a:latin typeface="Khmer OS Siemreap" pitchFamily="2" charset="0"/>
                <a:cs typeface="Khmer OS Siemreap" pitchFamily="2" charset="0"/>
                <a:sym typeface="Times"/>
              </a:rPr>
              <a:t>កុមារ និងមនុស្សដែលមាន</a:t>
            </a:r>
            <a:r>
              <a:rPr lang="km-KH" dirty="0">
                <a:solidFill>
                  <a:srgbClr val="FF0000"/>
                </a:solidFill>
                <a:latin typeface="Khmer OS Siemreap" pitchFamily="2" charset="0"/>
                <a:cs typeface="Khmer OS Siemreap" pitchFamily="2" charset="0"/>
                <a:sym typeface="Times"/>
              </a:rPr>
              <a:t>ការយល់ដឹងខ្សោយ</a:t>
            </a:r>
            <a:r>
              <a:rPr lang="km-KH" dirty="0">
                <a:solidFill>
                  <a:schemeClr val="dk1"/>
                </a:solidFill>
                <a:latin typeface="Khmer OS Siemreap" pitchFamily="2" charset="0"/>
                <a:cs typeface="Khmer OS Siemreap" pitchFamily="2" charset="0"/>
                <a:sym typeface="Times"/>
              </a:rPr>
              <a:t>ត្រូវការការបង្ហាញ និងការ</a:t>
            </a:r>
            <a:r>
              <a:rPr lang="km-KH" dirty="0">
                <a:solidFill>
                  <a:srgbClr val="FF0000"/>
                </a:solidFill>
                <a:latin typeface="Khmer OS Siemreap" pitchFamily="2" charset="0"/>
                <a:cs typeface="Khmer OS Siemreap" pitchFamily="2" charset="0"/>
                <a:sym typeface="Times"/>
              </a:rPr>
              <a:t>ណែនាំបន្ថែម។</a:t>
            </a:r>
          </a:p>
          <a:p>
            <a:pPr marL="914400" lvl="1" indent="-342900" algn="l" rtl="0">
              <a:lnSpc>
                <a:spcPct val="200000"/>
              </a:lnSpc>
              <a:spcBef>
                <a:spcPts val="1000"/>
              </a:spcBef>
              <a:spcAft>
                <a:spcPts val="0"/>
              </a:spcAft>
              <a:buSzPts val="1800"/>
              <a:buFont typeface="Arial"/>
              <a:buChar char="•"/>
            </a:pPr>
            <a:endParaRPr sz="2400" dirty="0">
              <a:latin typeface="Khmer OS Siemreap" pitchFamily="2" charset="0"/>
              <a:cs typeface="Khmer OS Siemreap" pitchFamily="2" charset="0"/>
            </a:endParaRPr>
          </a:p>
          <a:p>
            <a:pPr marL="571500" lvl="1" indent="0" algn="l" rtl="0">
              <a:lnSpc>
                <a:spcPct val="200000"/>
              </a:lnSpc>
              <a:spcBef>
                <a:spcPts val="1000"/>
              </a:spcBef>
              <a:spcAft>
                <a:spcPts val="0"/>
              </a:spcAft>
              <a:buSzPts val="1800"/>
              <a:buNone/>
            </a:pPr>
            <a:endParaRPr sz="2400" dirty="0">
              <a:latin typeface="Khmer OS Siemreap" pitchFamily="2" charset="0"/>
              <a:cs typeface="Khmer OS Siemreap" pitchFamily="2" charset="0"/>
              <a:sym typeface="Arial"/>
            </a:endParaRPr>
          </a:p>
        </p:txBody>
      </p:sp>
      <p:sp>
        <p:nvSpPr>
          <p:cNvPr id="280" name="Google Shape;280;p38"/>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22</a:t>
            </a:fld>
            <a:endParaRPr dirty="0"/>
          </a:p>
        </p:txBody>
      </p:sp>
    </p:spTree>
    <p:extLst>
      <p:ext uri="{BB962C8B-B14F-4D97-AF65-F5344CB8AC3E}">
        <p14:creationId xmlns:p14="http://schemas.microsoft.com/office/powerpoint/2010/main" val="1146752924"/>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4" name="Google Shape;341;p47" descr="pasted-image.pdf">
            <a:extLst>
              <a:ext uri="{FF2B5EF4-FFF2-40B4-BE49-F238E27FC236}">
                <a16:creationId xmlns:a16="http://schemas.microsoft.com/office/drawing/2014/main" xmlns="" id="{0B5B8675-1447-3D45-B8E6-9FEF47FA0C81}"/>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286" name="Google Shape;286;p39"/>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23</a:t>
            </a:fld>
            <a:endParaRPr/>
          </a:p>
        </p:txBody>
      </p:sp>
      <p:pic>
        <p:nvPicPr>
          <p:cNvPr id="287" name="Google Shape;287;p39"/>
          <p:cNvPicPr preferRelativeResize="0"/>
          <p:nvPr/>
        </p:nvPicPr>
        <p:blipFill rotWithShape="1">
          <a:blip r:embed="rId4">
            <a:alphaModFix/>
          </a:blip>
          <a:srcRect/>
          <a:stretch/>
        </p:blipFill>
        <p:spPr>
          <a:xfrm>
            <a:off x="3256797" y="26435"/>
            <a:ext cx="4846211"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4" name="Google Shape;341;p47" descr="pasted-image.pdf">
            <a:extLst>
              <a:ext uri="{FF2B5EF4-FFF2-40B4-BE49-F238E27FC236}">
                <a16:creationId xmlns:a16="http://schemas.microsoft.com/office/drawing/2014/main" xmlns="" id="{A2889819-50B5-AF4A-9D2E-AAFC9F6C0B23}"/>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292" name="Google Shape;292;p40"/>
          <p:cNvSpPr txBox="1">
            <a:spLocks noGrp="1"/>
          </p:cNvSpPr>
          <p:nvPr>
            <p:ph type="body" idx="1"/>
          </p:nvPr>
        </p:nvSpPr>
        <p:spPr>
          <a:xfrm>
            <a:off x="1215342" y="452206"/>
            <a:ext cx="10444846" cy="5618012"/>
          </a:xfrm>
          <a:prstGeom prst="rect">
            <a:avLst/>
          </a:prstGeom>
          <a:noFill/>
          <a:ln>
            <a:noFill/>
          </a:ln>
        </p:spPr>
        <p:txBody>
          <a:bodyPr spcFirstLastPara="1" wrap="square" lIns="91425" tIns="45700" rIns="91425" bIns="45700" anchor="t" anchorCtr="0">
            <a:noAutofit/>
          </a:bodyPr>
          <a:lstStyle/>
          <a:p>
            <a:pPr marL="114300" lvl="1" indent="0" algn="l" rtl="0">
              <a:lnSpc>
                <a:spcPct val="100000"/>
              </a:lnSpc>
              <a:spcBef>
                <a:spcPts val="1000"/>
              </a:spcBef>
              <a:spcAft>
                <a:spcPts val="0"/>
              </a:spcAft>
              <a:buSzPts val="1800"/>
              <a:buNone/>
            </a:pPr>
            <a:r>
              <a:rPr lang="km-KH" sz="2800" b="1" dirty="0">
                <a:solidFill>
                  <a:srgbClr val="C00000"/>
                </a:solidFill>
                <a:latin typeface="Khmer OS Muol Light" pitchFamily="2" charset="0"/>
                <a:ea typeface="Times"/>
                <a:cs typeface="Khmer OS Muol Light" pitchFamily="2" charset="0"/>
                <a:sym typeface="Times"/>
              </a:rPr>
              <a:t>គោលការណ៍ </a:t>
            </a:r>
            <a:r>
              <a:rPr lang="en-US" sz="2800" b="1" dirty="0">
                <a:solidFill>
                  <a:srgbClr val="C00000"/>
                </a:solidFill>
                <a:latin typeface="Khmer OS Muol Light" pitchFamily="2" charset="0"/>
                <a:ea typeface="Times"/>
                <a:cs typeface="Khmer OS Muol Light" pitchFamily="2" charset="0"/>
                <a:sym typeface="Times"/>
              </a:rPr>
              <a:t>‘’</a:t>
            </a:r>
            <a:r>
              <a:rPr lang="km-KH" sz="2800" b="1" dirty="0">
                <a:solidFill>
                  <a:srgbClr val="C00000"/>
                </a:solidFill>
                <a:latin typeface="Khmer OS Muol Light" pitchFamily="2" charset="0"/>
                <a:ea typeface="Times"/>
                <a:cs typeface="Khmer OS Muol Light" pitchFamily="2" charset="0"/>
                <a:sym typeface="Times"/>
              </a:rPr>
              <a:t>សូមកែតម្រូវខ្ញុំ</a:t>
            </a:r>
            <a:r>
              <a:rPr lang="en-US" sz="2800" b="1" dirty="0">
                <a:solidFill>
                  <a:srgbClr val="C00000"/>
                </a:solidFill>
                <a:latin typeface="Khmer OS Muol Light" pitchFamily="2" charset="0"/>
                <a:ea typeface="Times"/>
                <a:cs typeface="Khmer OS Muol Light" pitchFamily="2" charset="0"/>
                <a:sym typeface="Times"/>
              </a:rPr>
              <a:t>’’</a:t>
            </a:r>
            <a:endParaRPr sz="2800" dirty="0">
              <a:solidFill>
                <a:srgbClr val="C00000"/>
              </a:solidFill>
              <a:latin typeface="Khmer OS Muol Light" pitchFamily="2" charset="0"/>
              <a:cs typeface="Khmer OS Muol Light" pitchFamily="2" charset="0"/>
            </a:endParaRPr>
          </a:p>
          <a:p>
            <a:pPr marL="914400" lvl="2">
              <a:lnSpc>
                <a:spcPct val="200000"/>
              </a:lnSpc>
              <a:buFont typeface="Arial"/>
              <a:buChar char="•"/>
            </a:pPr>
            <a:r>
              <a:rPr lang="km-KH" sz="2400" dirty="0">
                <a:solidFill>
                  <a:srgbClr val="FF0000"/>
                </a:solidFill>
                <a:latin typeface="Khmer OS Siemreap" pitchFamily="2" charset="0"/>
                <a:ea typeface="Times"/>
                <a:cs typeface="Khmer OS Siemreap" pitchFamily="2" charset="0"/>
                <a:sym typeface="Times"/>
              </a:rPr>
              <a:t>ប្អូនដឹងរឿងច្រើន</a:t>
            </a:r>
            <a:r>
              <a:rPr lang="km-KH" sz="2400" dirty="0">
                <a:solidFill>
                  <a:schemeClr val="dk1"/>
                </a:solidFill>
                <a:latin typeface="Khmer OS Siemreap" pitchFamily="2" charset="0"/>
                <a:ea typeface="Times"/>
                <a:cs typeface="Khmer OS Siemreap" pitchFamily="2" charset="0"/>
                <a:sym typeface="Times"/>
              </a:rPr>
              <a:t>ពីអ្វីដែលយើងនឹងពិភាក្សាគ្នា</a:t>
            </a:r>
            <a:r>
              <a:rPr lang="km-KH" sz="2400" dirty="0">
                <a:solidFill>
                  <a:srgbClr val="FF0000"/>
                </a:solidFill>
                <a:latin typeface="Khmer OS Siemreap" pitchFamily="2" charset="0"/>
                <a:ea typeface="Times"/>
                <a:cs typeface="Khmer OS Siemreap" pitchFamily="2" charset="0"/>
                <a:sym typeface="Times"/>
              </a:rPr>
              <a:t>ជាងខ្ញុំ</a:t>
            </a:r>
            <a:endParaRPr sz="2400" dirty="0">
              <a:solidFill>
                <a:srgbClr val="FF0000"/>
              </a:solidFill>
              <a:latin typeface="Khmer OS Siemreap" pitchFamily="2" charset="0"/>
              <a:cs typeface="Khmer OS Siemreap" pitchFamily="2" charset="0"/>
            </a:endParaRPr>
          </a:p>
          <a:p>
            <a:pPr marL="914400" lvl="2">
              <a:lnSpc>
                <a:spcPct val="200000"/>
              </a:lnSpc>
              <a:buFont typeface="Arial"/>
              <a:buChar char="•"/>
            </a:pPr>
            <a:r>
              <a:rPr lang="km-KH" sz="2400" dirty="0">
                <a:solidFill>
                  <a:srgbClr val="FF0000"/>
                </a:solidFill>
                <a:latin typeface="Khmer OS Siemreap" pitchFamily="2" charset="0"/>
                <a:cs typeface="Khmer OS Siemreap" pitchFamily="2" charset="0"/>
                <a:sym typeface="Times"/>
              </a:rPr>
              <a:t>ខ្ញុំនឹងស្តាប់ប្អូនដោយប្រុងប្រយ័ត្ន។ </a:t>
            </a:r>
            <a:r>
              <a:rPr lang="km-KH" sz="2400" dirty="0">
                <a:solidFill>
                  <a:schemeClr val="dk1"/>
                </a:solidFill>
                <a:latin typeface="Khmer OS Siemreap" pitchFamily="2" charset="0"/>
                <a:cs typeface="Khmer OS Siemreap" pitchFamily="2" charset="0"/>
                <a:sym typeface="Times"/>
              </a:rPr>
              <a:t>ពេលខ្លះខ្ញុំនឹង</a:t>
            </a:r>
            <a:r>
              <a:rPr lang="km-KH" sz="2400" dirty="0">
                <a:solidFill>
                  <a:srgbClr val="FF0000"/>
                </a:solidFill>
                <a:latin typeface="Khmer OS Siemreap" pitchFamily="2" charset="0"/>
                <a:cs typeface="Khmer OS Siemreap" pitchFamily="2" charset="0"/>
                <a:sym typeface="Times"/>
              </a:rPr>
              <a:t>និយាយពាក្យរបស់ប្អូនឡើងវិញ </a:t>
            </a:r>
            <a:r>
              <a:rPr lang="km-KH" sz="2400" dirty="0">
                <a:solidFill>
                  <a:schemeClr val="dk1"/>
                </a:solidFill>
                <a:latin typeface="Khmer OS Siemreap" pitchFamily="2" charset="0"/>
                <a:cs typeface="Khmer OS Siemreap" pitchFamily="2" charset="0"/>
                <a:sym typeface="Times"/>
              </a:rPr>
              <a:t>តែ</a:t>
            </a:r>
            <a:r>
              <a:rPr lang="km-KH" sz="2400" dirty="0">
                <a:solidFill>
                  <a:srgbClr val="FF0000"/>
                </a:solidFill>
                <a:latin typeface="Khmer OS Siemreap" pitchFamily="2" charset="0"/>
                <a:cs typeface="Khmer OS Siemreap" pitchFamily="2" charset="0"/>
                <a:sym typeface="Times"/>
              </a:rPr>
              <a:t>ខ្ញុំអាចនឹងយល់ខុស </a:t>
            </a:r>
            <a:r>
              <a:rPr lang="km-KH" sz="2400" dirty="0">
                <a:solidFill>
                  <a:schemeClr val="dk1"/>
                </a:solidFill>
                <a:latin typeface="Khmer OS Siemreap" pitchFamily="2" charset="0"/>
                <a:cs typeface="Khmer OS Siemreap" pitchFamily="2" charset="0"/>
                <a:sym typeface="Times"/>
              </a:rPr>
              <a:t>និងនិយាយពាក្យរបស់ប្អូនខុស។ អញ្ជឹងខ្ញុំចង់ឱ្យប្អូនប្រាប់ខ្ញុំថាខុស ហើយ</a:t>
            </a:r>
            <a:r>
              <a:rPr lang="km-KH" sz="2400" dirty="0">
                <a:solidFill>
                  <a:srgbClr val="FF0000"/>
                </a:solidFill>
                <a:latin typeface="Khmer OS Siemreap" pitchFamily="2" charset="0"/>
                <a:cs typeface="Khmer OS Siemreap" pitchFamily="2" charset="0"/>
                <a:sym typeface="Times"/>
              </a:rPr>
              <a:t>សូមជួយកែតម្រូវខ្ញុំ។</a:t>
            </a:r>
            <a:endParaRPr sz="2400" dirty="0">
              <a:solidFill>
                <a:srgbClr val="FF0000"/>
              </a:solidFill>
              <a:latin typeface="Khmer OS Siemreap" pitchFamily="2" charset="0"/>
              <a:cs typeface="Khmer OS Siemreap" pitchFamily="2" charset="0"/>
            </a:endParaRPr>
          </a:p>
          <a:p>
            <a:pPr marL="914400" lvl="2">
              <a:lnSpc>
                <a:spcPct val="200000"/>
              </a:lnSpc>
              <a:buFont typeface="Arial"/>
              <a:buChar char="•"/>
            </a:pPr>
            <a:r>
              <a:rPr lang="km-KH" sz="2400" dirty="0">
                <a:solidFill>
                  <a:schemeClr val="dk1"/>
                </a:solidFill>
                <a:latin typeface="Khmer OS Siemreap" pitchFamily="2" charset="0"/>
                <a:cs typeface="Khmer OS Siemreap" pitchFamily="2" charset="0"/>
                <a:sym typeface="Times"/>
              </a:rPr>
              <a:t>ឧទាហរណ៍ ប្អូនបានប្រាប់ខ្ញុំថា ប្អូនមានអាយុ----</a:t>
            </a:r>
          </a:p>
          <a:p>
            <a:pPr marL="914400" lvl="2">
              <a:lnSpc>
                <a:spcPct val="200000"/>
              </a:lnSpc>
              <a:buFont typeface="Arial"/>
              <a:buChar char="•"/>
            </a:pPr>
            <a:endParaRPr sz="2400" dirty="0">
              <a:latin typeface="Khmer OS Siemreap" pitchFamily="2" charset="0"/>
              <a:cs typeface="Khmer OS Siemreap" pitchFamily="2" charset="0"/>
            </a:endParaRPr>
          </a:p>
          <a:p>
            <a:pPr marL="1028700" lvl="3" indent="0" algn="l" rtl="0">
              <a:lnSpc>
                <a:spcPct val="100000"/>
              </a:lnSpc>
              <a:spcBef>
                <a:spcPts val="1000"/>
              </a:spcBef>
              <a:spcAft>
                <a:spcPts val="0"/>
              </a:spcAft>
              <a:buSzPts val="1800"/>
              <a:buNone/>
            </a:pPr>
            <a:r>
              <a:rPr lang="en-US" sz="2400" b="1" dirty="0">
                <a:solidFill>
                  <a:schemeClr val="dk1"/>
                </a:solidFill>
                <a:latin typeface="Khmer OS Siemreap" pitchFamily="2" charset="0"/>
                <a:ea typeface="Times"/>
                <a:cs typeface="Khmer OS Siemreap" pitchFamily="2" charset="0"/>
                <a:sym typeface="Times"/>
              </a:rPr>
              <a:t>                              </a:t>
            </a:r>
            <a:r>
              <a:rPr lang="km-KH" sz="2400" b="1" dirty="0">
                <a:solidFill>
                  <a:schemeClr val="dk1"/>
                </a:solidFill>
                <a:latin typeface="Khmer OS Siemreap" pitchFamily="2" charset="0"/>
                <a:ea typeface="Times"/>
                <a:cs typeface="Khmer OS Siemreap" pitchFamily="2" charset="0"/>
                <a:sym typeface="Times"/>
              </a:rPr>
              <a:t>ពង្រឹងការកែតម្រូវ</a:t>
            </a:r>
            <a:endParaRPr dirty="0">
              <a:latin typeface="Khmer OS Siemreap" pitchFamily="2" charset="0"/>
              <a:cs typeface="Khmer OS Siemreap" pitchFamily="2" charset="0"/>
            </a:endParaRPr>
          </a:p>
          <a:p>
            <a:pPr marL="571500" lvl="2" indent="0" algn="l" rtl="0">
              <a:lnSpc>
                <a:spcPct val="100000"/>
              </a:lnSpc>
              <a:spcBef>
                <a:spcPts val="1000"/>
              </a:spcBef>
              <a:spcAft>
                <a:spcPts val="0"/>
              </a:spcAft>
              <a:buSzPts val="1800"/>
              <a:buNone/>
            </a:pPr>
            <a:endParaRPr sz="2000" dirty="0">
              <a:solidFill>
                <a:srgbClr val="FF0000"/>
              </a:solidFill>
              <a:latin typeface="Khmer OS Siemreap" pitchFamily="2" charset="0"/>
              <a:cs typeface="Khmer OS Siemreap" pitchFamily="2" charset="0"/>
              <a:sym typeface="Arial"/>
            </a:endParaRPr>
          </a:p>
        </p:txBody>
      </p:sp>
      <p:sp>
        <p:nvSpPr>
          <p:cNvPr id="293" name="Google Shape;293;p40"/>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24</a:t>
            </a:fld>
            <a:endParaRPr/>
          </a:p>
        </p:txBody>
      </p:sp>
    </p:spTree>
    <p:extLst>
      <p:ext uri="{BB962C8B-B14F-4D97-AF65-F5344CB8AC3E}">
        <p14:creationId xmlns:p14="http://schemas.microsoft.com/office/powerpoint/2010/main" val="31232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4" name="Google Shape;341;p47" descr="pasted-image.pdf">
            <a:extLst>
              <a:ext uri="{FF2B5EF4-FFF2-40B4-BE49-F238E27FC236}">
                <a16:creationId xmlns:a16="http://schemas.microsoft.com/office/drawing/2014/main" xmlns="" id="{78C66295-A423-F44E-8E9A-DC1A0FEF3CE3}"/>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298" name="Google Shape;298;p41"/>
          <p:cNvSpPr txBox="1">
            <a:spLocks noGrp="1"/>
          </p:cNvSpPr>
          <p:nvPr>
            <p:ph type="body" idx="1"/>
          </p:nvPr>
        </p:nvSpPr>
        <p:spPr>
          <a:xfrm>
            <a:off x="547716" y="150471"/>
            <a:ext cx="11096567" cy="5106899"/>
          </a:xfrm>
          <a:prstGeom prst="rect">
            <a:avLst/>
          </a:prstGeom>
          <a:noFill/>
          <a:ln>
            <a:noFill/>
          </a:ln>
        </p:spPr>
        <p:txBody>
          <a:bodyPr spcFirstLastPara="1" wrap="square" lIns="91425" tIns="45700" rIns="91425" bIns="45700" anchor="t" anchorCtr="0">
            <a:noAutofit/>
          </a:bodyPr>
          <a:lstStyle/>
          <a:p>
            <a:pPr marL="114300" lvl="1" indent="0" algn="l" rtl="0">
              <a:lnSpc>
                <a:spcPct val="150000"/>
              </a:lnSpc>
              <a:spcBef>
                <a:spcPts val="1000"/>
              </a:spcBef>
              <a:spcAft>
                <a:spcPts val="0"/>
              </a:spcAft>
              <a:buSzPts val="1800"/>
              <a:buNone/>
            </a:pPr>
            <a:r>
              <a:rPr lang="km-KH" sz="3200" b="1" dirty="0">
                <a:solidFill>
                  <a:srgbClr val="7030A0"/>
                </a:solidFill>
                <a:latin typeface="Khmer OS Muol Light" pitchFamily="2" charset="0"/>
                <a:ea typeface="Times"/>
                <a:cs typeface="Khmer OS Muol Light" pitchFamily="2" charset="0"/>
                <a:sym typeface="Times"/>
              </a:rPr>
              <a:t>គោលការណ៍ </a:t>
            </a:r>
            <a:r>
              <a:rPr lang="en-US" sz="3200" b="1" dirty="0">
                <a:solidFill>
                  <a:srgbClr val="7030A0"/>
                </a:solidFill>
                <a:latin typeface="Khmer OS Muol Light" pitchFamily="2" charset="0"/>
                <a:ea typeface="Times"/>
                <a:cs typeface="Khmer OS Muol Light" pitchFamily="2" charset="0"/>
                <a:sym typeface="Times"/>
              </a:rPr>
              <a:t>’’</a:t>
            </a:r>
            <a:r>
              <a:rPr lang="km-KH" sz="3200" b="1" dirty="0">
                <a:solidFill>
                  <a:srgbClr val="7030A0"/>
                </a:solidFill>
                <a:latin typeface="Khmer OS Muol Light" pitchFamily="2" charset="0"/>
                <a:ea typeface="Times"/>
                <a:cs typeface="Khmer OS Muol Light" pitchFamily="2" charset="0"/>
                <a:sym typeface="Times"/>
              </a:rPr>
              <a:t>មិនដឹង</a:t>
            </a:r>
            <a:r>
              <a:rPr lang="en-US" sz="3200" b="1" dirty="0">
                <a:solidFill>
                  <a:srgbClr val="7030A0"/>
                </a:solidFill>
                <a:latin typeface="Khmer OS Muol Light" pitchFamily="2" charset="0"/>
                <a:ea typeface="Times"/>
                <a:cs typeface="Khmer OS Muol Light" pitchFamily="2" charset="0"/>
                <a:sym typeface="Times"/>
              </a:rPr>
              <a:t>/</a:t>
            </a:r>
            <a:r>
              <a:rPr lang="km-KH" sz="3200" b="1" dirty="0">
                <a:solidFill>
                  <a:srgbClr val="7030A0"/>
                </a:solidFill>
                <a:latin typeface="Khmer OS Muol Light" pitchFamily="2" charset="0"/>
                <a:ea typeface="Times"/>
                <a:cs typeface="Khmer OS Muol Light" pitchFamily="2" charset="0"/>
                <a:sym typeface="Times"/>
              </a:rPr>
              <a:t>កុំទាយ ឬកុំស្មាន</a:t>
            </a:r>
            <a:r>
              <a:rPr lang="en-US" sz="3200" b="1" dirty="0">
                <a:solidFill>
                  <a:srgbClr val="7030A0"/>
                </a:solidFill>
                <a:latin typeface="Khmer OS Muol Light" pitchFamily="2" charset="0"/>
                <a:ea typeface="Times"/>
                <a:cs typeface="Khmer OS Muol Light" pitchFamily="2" charset="0"/>
                <a:sym typeface="Times"/>
              </a:rPr>
              <a:t>’’</a:t>
            </a:r>
            <a:endParaRPr sz="3200" dirty="0">
              <a:solidFill>
                <a:srgbClr val="7030A0"/>
              </a:solidFill>
              <a:latin typeface="Khmer OS Muol Light" pitchFamily="2" charset="0"/>
              <a:cs typeface="Khmer OS Muol Light" pitchFamily="2" charset="0"/>
            </a:endParaRPr>
          </a:p>
          <a:p>
            <a:pPr marL="914400" lvl="2" indent="-342900" algn="l" rtl="0">
              <a:lnSpc>
                <a:spcPct val="150000"/>
              </a:lnSpc>
              <a:spcBef>
                <a:spcPts val="1000"/>
              </a:spcBef>
              <a:spcAft>
                <a:spcPts val="0"/>
              </a:spcAft>
              <a:buSzPts val="1800"/>
              <a:buFont typeface="Arial"/>
              <a:buChar char="•"/>
            </a:pPr>
            <a:r>
              <a:rPr lang="km-KH" sz="2400" dirty="0">
                <a:solidFill>
                  <a:schemeClr val="dk1"/>
                </a:solidFill>
                <a:latin typeface="Khmer OS Siemreap" pitchFamily="2" charset="0"/>
                <a:ea typeface="Times"/>
                <a:cs typeface="Khmer OS Siemreap" pitchFamily="2" charset="0"/>
                <a:sym typeface="Times"/>
              </a:rPr>
              <a:t>នៅពេលខ្ញុំសួរសំណួរទៅកាន់ប្អូន ហើយប្អូនដឹងចម្លើយ វាគឺជា</a:t>
            </a:r>
            <a:r>
              <a:rPr lang="km-KH" sz="2400" dirty="0">
                <a:solidFill>
                  <a:srgbClr val="FF0000"/>
                </a:solidFill>
                <a:latin typeface="Khmer OS Siemreap" pitchFamily="2" charset="0"/>
                <a:ea typeface="Times"/>
                <a:cs typeface="Khmer OS Siemreap" pitchFamily="2" charset="0"/>
                <a:sym typeface="Times"/>
              </a:rPr>
              <a:t>ការសំខាន់ណាស់ដែលប្អូនត្រូវឆ្លើយសំណួរនេះ</a:t>
            </a:r>
            <a:endParaRPr sz="2400" dirty="0">
              <a:solidFill>
                <a:srgbClr val="FF0000"/>
              </a:solidFill>
              <a:latin typeface="Khmer OS Siemreap" pitchFamily="2" charset="0"/>
              <a:ea typeface="Times"/>
              <a:cs typeface="Khmer OS Siemreap" pitchFamily="2" charset="0"/>
              <a:sym typeface="Times"/>
            </a:endParaRPr>
          </a:p>
          <a:p>
            <a:pPr marL="914400" lvl="2">
              <a:lnSpc>
                <a:spcPct val="150000"/>
              </a:lnSpc>
              <a:buFont typeface="Arial"/>
              <a:buChar char="•"/>
            </a:pPr>
            <a:r>
              <a:rPr lang="km-KH" sz="2400" dirty="0">
                <a:solidFill>
                  <a:schemeClr val="dk1"/>
                </a:solidFill>
                <a:latin typeface="Khmer OS Siemreap" pitchFamily="2" charset="0"/>
                <a:cs typeface="Khmer OS Siemreap" pitchFamily="2" charset="0"/>
                <a:sym typeface="Times"/>
              </a:rPr>
              <a:t>ខ្ញុំអាចនឹងសួរប្អូននូវសំណួរណាដែលប្អូន</a:t>
            </a:r>
            <a:r>
              <a:rPr lang="km-KH" sz="2400" dirty="0">
                <a:solidFill>
                  <a:srgbClr val="FF0000"/>
                </a:solidFill>
                <a:latin typeface="Khmer OS Siemreap" pitchFamily="2" charset="0"/>
                <a:cs typeface="Khmer OS Siemreap" pitchFamily="2" charset="0"/>
                <a:sym typeface="Times"/>
              </a:rPr>
              <a:t>មិនដឹងចម្លើយ </a:t>
            </a:r>
            <a:r>
              <a:rPr lang="km-KH" sz="2400" dirty="0">
                <a:solidFill>
                  <a:schemeClr val="dk1"/>
                </a:solidFill>
                <a:latin typeface="Khmer OS Siemreap" pitchFamily="2" charset="0"/>
                <a:cs typeface="Khmer OS Siemreap" pitchFamily="2" charset="0"/>
                <a:sym typeface="Times"/>
              </a:rPr>
              <a:t>ដូច្នេះប្អូនអាចនិយាយថា </a:t>
            </a:r>
            <a:r>
              <a:rPr lang="km-KH" sz="2400" dirty="0">
                <a:solidFill>
                  <a:srgbClr val="FF0000"/>
                </a:solidFill>
                <a:latin typeface="Khmer OS Siemreap" pitchFamily="2" charset="0"/>
                <a:cs typeface="Khmer OS Siemreap" pitchFamily="2" charset="0"/>
                <a:sym typeface="Times"/>
              </a:rPr>
              <a:t>ខ្ញុំមិនដឹងទេ​​​​​​​​​​​​​​​​​</a:t>
            </a:r>
            <a:r>
              <a:rPr lang="km-KH" sz="2400" dirty="0">
                <a:solidFill>
                  <a:schemeClr val="dk1"/>
                </a:solidFill>
                <a:latin typeface="Khmer OS Siemreap" pitchFamily="2" charset="0"/>
                <a:cs typeface="Khmer OS Siemreap" pitchFamily="2" charset="0"/>
                <a:sym typeface="Times"/>
              </a:rPr>
              <a:t>។ ដូច្នេះសូមប្អូន</a:t>
            </a:r>
            <a:r>
              <a:rPr lang="km-KH" sz="2400" dirty="0">
                <a:solidFill>
                  <a:srgbClr val="FF0000"/>
                </a:solidFill>
                <a:latin typeface="Khmer OS Siemreap" pitchFamily="2" charset="0"/>
                <a:cs typeface="Khmer OS Siemreap" pitchFamily="2" charset="0"/>
                <a:sym typeface="Times"/>
              </a:rPr>
              <a:t>កុំទាយ</a:t>
            </a:r>
            <a:endParaRPr sz="2400" dirty="0">
              <a:solidFill>
                <a:srgbClr val="FF0000"/>
              </a:solidFill>
              <a:latin typeface="Khmer OS Siemreap" pitchFamily="2" charset="0"/>
              <a:cs typeface="Khmer OS Siemreap" pitchFamily="2" charset="0"/>
            </a:endParaRPr>
          </a:p>
          <a:p>
            <a:pPr marL="1028700" lvl="2" indent="-342900" algn="l" rtl="0">
              <a:lnSpc>
                <a:spcPct val="150000"/>
              </a:lnSpc>
              <a:spcBef>
                <a:spcPts val="1000"/>
              </a:spcBef>
              <a:spcAft>
                <a:spcPts val="0"/>
              </a:spcAft>
              <a:buSzPts val="1800"/>
              <a:buFont typeface="Noto Sans Symbols"/>
              <a:buNone/>
            </a:pPr>
            <a:endParaRPr sz="2400" dirty="0">
              <a:solidFill>
                <a:schemeClr val="dk1"/>
              </a:solidFill>
              <a:latin typeface="Khmer OS Siemreap" pitchFamily="2" charset="0"/>
              <a:ea typeface="Times"/>
              <a:cs typeface="Khmer OS Siemreap" pitchFamily="2" charset="0"/>
              <a:sym typeface="Times"/>
            </a:endParaRPr>
          </a:p>
          <a:p>
            <a:pPr marL="571500" lvl="2" indent="0">
              <a:lnSpc>
                <a:spcPct val="150000"/>
              </a:lnSpc>
              <a:buNone/>
            </a:pPr>
            <a:r>
              <a:rPr lang="km-KH" sz="2400" dirty="0">
                <a:solidFill>
                  <a:schemeClr val="dk1"/>
                </a:solidFill>
                <a:latin typeface="Khmer OS Siemreap" pitchFamily="2" charset="0"/>
                <a:cs typeface="Khmer OS Siemreap" pitchFamily="2" charset="0"/>
                <a:sym typeface="Times"/>
              </a:rPr>
              <a:t>ឧទាហរណ៍៖ តើប្អូនបានញាំអ្វីសម្រាប់អាហារពេលព្រឹក? តើខ្ញុំបានញាំអ្វីសម្រាប់អាហារពេលព្រឹក?</a:t>
            </a:r>
          </a:p>
          <a:p>
            <a:pPr marL="571500" lvl="2" indent="0" algn="l" rtl="0">
              <a:lnSpc>
                <a:spcPct val="150000"/>
              </a:lnSpc>
              <a:spcBef>
                <a:spcPts val="1000"/>
              </a:spcBef>
              <a:spcAft>
                <a:spcPts val="0"/>
              </a:spcAft>
              <a:buSzPts val="1800"/>
              <a:buNone/>
            </a:pPr>
            <a:r>
              <a:rPr lang="km-KH" sz="2400" dirty="0">
                <a:solidFill>
                  <a:schemeClr val="dk1"/>
                </a:solidFill>
                <a:latin typeface="Khmer OS Siemreap" pitchFamily="2" charset="0"/>
                <a:cs typeface="Khmer OS Siemreap" pitchFamily="2" charset="0"/>
                <a:sym typeface="Times"/>
              </a:rPr>
              <a:t>ឧទាហរណ៍៖ តើឆ្កែ ឬឆ្មារបស់ប្អូនឈ្មោះអ្វី? តើឆ្កែឬឆ្មារបស់ខ្ញុំឈ្មោះអ្វី?</a:t>
            </a:r>
            <a:endParaRPr sz="2400" dirty="0">
              <a:latin typeface="Khmer OS Siemreap" pitchFamily="2" charset="0"/>
              <a:cs typeface="Khmer OS Siemreap" pitchFamily="2" charset="0"/>
            </a:endParaRPr>
          </a:p>
        </p:txBody>
      </p:sp>
      <p:sp>
        <p:nvSpPr>
          <p:cNvPr id="299" name="Google Shape;299;p41"/>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25</a:t>
            </a:fld>
            <a:endParaRPr/>
          </a:p>
        </p:txBody>
      </p:sp>
    </p:spTree>
    <p:extLst>
      <p:ext uri="{BB962C8B-B14F-4D97-AF65-F5344CB8AC3E}">
        <p14:creationId xmlns:p14="http://schemas.microsoft.com/office/powerpoint/2010/main" val="30030359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5" name="Google Shape;341;p47" descr="pasted-image.pdf">
            <a:extLst>
              <a:ext uri="{FF2B5EF4-FFF2-40B4-BE49-F238E27FC236}">
                <a16:creationId xmlns:a16="http://schemas.microsoft.com/office/drawing/2014/main" xmlns="" id="{A59EF344-7E7C-8549-A8B5-8095DA92DE40}"/>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304" name="Google Shape;304;p42"/>
          <p:cNvSpPr txBox="1">
            <a:spLocks noGrp="1"/>
          </p:cNvSpPr>
          <p:nvPr>
            <p:ph type="body" idx="1"/>
          </p:nvPr>
        </p:nvSpPr>
        <p:spPr>
          <a:xfrm>
            <a:off x="1215148" y="606404"/>
            <a:ext cx="9761703" cy="4345881"/>
          </a:xfrm>
          <a:prstGeom prst="rect">
            <a:avLst/>
          </a:prstGeom>
          <a:noFill/>
          <a:ln>
            <a:noFill/>
          </a:ln>
        </p:spPr>
        <p:txBody>
          <a:bodyPr spcFirstLastPara="1" wrap="square" lIns="91425" tIns="45700" rIns="91425" bIns="45700" anchor="t" anchorCtr="0">
            <a:noAutofit/>
          </a:bodyPr>
          <a:lstStyle/>
          <a:p>
            <a:pPr marL="114300" lvl="1" indent="0" algn="l" rtl="0">
              <a:lnSpc>
                <a:spcPct val="100000"/>
              </a:lnSpc>
              <a:spcBef>
                <a:spcPts val="1000"/>
              </a:spcBef>
              <a:spcAft>
                <a:spcPts val="0"/>
              </a:spcAft>
              <a:buSzPts val="1800"/>
              <a:buNone/>
            </a:pPr>
            <a:r>
              <a:rPr lang="km-KH" sz="3200" b="1" dirty="0">
                <a:solidFill>
                  <a:srgbClr val="00B050"/>
                </a:solidFill>
                <a:latin typeface="Khmer OS Muol Light" pitchFamily="2" charset="0"/>
                <a:cs typeface="Khmer OS Muol Light" pitchFamily="2" charset="0"/>
                <a:sym typeface="Times"/>
              </a:rPr>
              <a:t>គោលការណ៍ </a:t>
            </a:r>
            <a:r>
              <a:rPr lang="en-US" sz="3200" b="1" dirty="0">
                <a:solidFill>
                  <a:srgbClr val="00B050"/>
                </a:solidFill>
                <a:latin typeface="Khmer OS Muol Light" pitchFamily="2" charset="0"/>
                <a:cs typeface="Khmer OS Muol Light" pitchFamily="2" charset="0"/>
                <a:sym typeface="Times"/>
              </a:rPr>
              <a:t>‘’</a:t>
            </a:r>
            <a:r>
              <a:rPr lang="km-KH" sz="3200" b="1" dirty="0">
                <a:solidFill>
                  <a:srgbClr val="00B050"/>
                </a:solidFill>
                <a:latin typeface="Khmer OS Muol Light" pitchFamily="2" charset="0"/>
                <a:cs typeface="Khmer OS Muol Light" pitchFamily="2" charset="0"/>
                <a:sym typeface="Times"/>
              </a:rPr>
              <a:t>មិនយល់</a:t>
            </a:r>
            <a:r>
              <a:rPr lang="en-US" sz="3200" b="1" dirty="0">
                <a:solidFill>
                  <a:srgbClr val="00B050"/>
                </a:solidFill>
                <a:latin typeface="Khmer OS Muol Light" pitchFamily="2" charset="0"/>
                <a:cs typeface="Khmer OS Muol Light" pitchFamily="2" charset="0"/>
                <a:sym typeface="Times"/>
              </a:rPr>
              <a:t>’’</a:t>
            </a:r>
            <a:r>
              <a:rPr lang="en-US" sz="3200" dirty="0">
                <a:solidFill>
                  <a:srgbClr val="00B050"/>
                </a:solidFill>
                <a:latin typeface="Khmer OS Muol Light" pitchFamily="2" charset="0"/>
                <a:ea typeface="Times"/>
                <a:cs typeface="Khmer OS Muol Light" pitchFamily="2" charset="0"/>
                <a:sym typeface="Times"/>
              </a:rPr>
              <a:t> </a:t>
            </a:r>
            <a:endParaRPr lang="km-KH" sz="3200" dirty="0">
              <a:solidFill>
                <a:srgbClr val="00B050"/>
              </a:solidFill>
              <a:latin typeface="Khmer OS Muol Light" pitchFamily="2" charset="0"/>
              <a:ea typeface="Times"/>
              <a:cs typeface="Khmer OS Muol Light" pitchFamily="2" charset="0"/>
              <a:sym typeface="Times"/>
            </a:endParaRPr>
          </a:p>
          <a:p>
            <a:pPr marL="114300" lvl="1" indent="0" algn="l" rtl="0">
              <a:lnSpc>
                <a:spcPct val="100000"/>
              </a:lnSpc>
              <a:spcBef>
                <a:spcPts val="1000"/>
              </a:spcBef>
              <a:spcAft>
                <a:spcPts val="0"/>
              </a:spcAft>
              <a:buSzPts val="1800"/>
              <a:buNone/>
            </a:pPr>
            <a:endParaRPr lang="km-KH" sz="3200" dirty="0">
              <a:solidFill>
                <a:schemeClr val="dk1"/>
              </a:solidFill>
              <a:latin typeface="Khmer OS Muol Light" pitchFamily="2" charset="0"/>
              <a:cs typeface="Khmer OS Muol Light" pitchFamily="2" charset="0"/>
              <a:sym typeface="Times"/>
            </a:endParaRPr>
          </a:p>
          <a:p>
            <a:pPr marL="114300" lvl="1" indent="0" algn="l" rtl="0">
              <a:lnSpc>
                <a:spcPct val="150000"/>
              </a:lnSpc>
              <a:spcBef>
                <a:spcPts val="1000"/>
              </a:spcBef>
              <a:spcAft>
                <a:spcPts val="0"/>
              </a:spcAft>
              <a:buSzPts val="1800"/>
              <a:buNone/>
            </a:pPr>
            <a:r>
              <a:rPr lang="km-KH" sz="2400" dirty="0">
                <a:solidFill>
                  <a:schemeClr val="dk1"/>
                </a:solidFill>
                <a:latin typeface="Khmer OS Siemreap" pitchFamily="2" charset="0"/>
                <a:cs typeface="Khmer OS Siemreap" pitchFamily="2" charset="0"/>
                <a:sym typeface="Times"/>
              </a:rPr>
              <a:t>ពេលខ្លះខ្ញុំអាចនឹងសួរសំណួរ ដែលប្អូន</a:t>
            </a:r>
            <a:r>
              <a:rPr lang="km-KH" sz="2400" dirty="0">
                <a:solidFill>
                  <a:srgbClr val="FF0000"/>
                </a:solidFill>
                <a:latin typeface="Khmer OS Siemreap" pitchFamily="2" charset="0"/>
                <a:cs typeface="Khmer OS Siemreap" pitchFamily="2" charset="0"/>
                <a:sym typeface="Times"/>
              </a:rPr>
              <a:t>មិនយល់</a:t>
            </a:r>
            <a:r>
              <a:rPr lang="km-KH" sz="2400" dirty="0">
                <a:solidFill>
                  <a:schemeClr val="dk1"/>
                </a:solidFill>
                <a:latin typeface="Khmer OS Siemreap" pitchFamily="2" charset="0"/>
                <a:cs typeface="Khmer OS Siemreap" pitchFamily="2" charset="0"/>
                <a:sym typeface="Times"/>
              </a:rPr>
              <a:t>ថាខ្ញុំចង់និយាយពីអ្វី</a:t>
            </a:r>
            <a:r>
              <a:rPr lang="km-KH" sz="2400" dirty="0">
                <a:latin typeface="Khmer OS Siemreap" pitchFamily="2" charset="0"/>
                <a:cs typeface="Khmer OS Siemreap" pitchFamily="2" charset="0"/>
              </a:rPr>
              <a:t> </a:t>
            </a:r>
            <a:r>
              <a:rPr lang="km-KH" sz="2400" dirty="0">
                <a:solidFill>
                  <a:schemeClr val="dk1"/>
                </a:solidFill>
                <a:latin typeface="Khmer OS Siemreap" pitchFamily="2" charset="0"/>
                <a:cs typeface="Khmer OS Siemreap" pitchFamily="2" charset="0"/>
                <a:sym typeface="Times"/>
              </a:rPr>
              <a:t>ប្រសិនបើដូចនោះមែន ចូរប្អូននិយាយថាខ្ញុំមិនដឹងថាអ្នកចង់និយាយពីអ្វីទេ ឬ</a:t>
            </a:r>
            <a:r>
              <a:rPr lang="km-KH" sz="2400" dirty="0">
                <a:solidFill>
                  <a:srgbClr val="FF0000"/>
                </a:solidFill>
                <a:latin typeface="Khmer OS Siemreap" pitchFamily="2" charset="0"/>
                <a:cs typeface="Khmer OS Siemreap" pitchFamily="2" charset="0"/>
                <a:sym typeface="Times"/>
              </a:rPr>
              <a:t>ខ្ញុំមិនយល់ទេ</a:t>
            </a:r>
            <a:endParaRPr sz="2400" dirty="0">
              <a:solidFill>
                <a:srgbClr val="FF0000"/>
              </a:solidFill>
              <a:latin typeface="Khmer OS Siemreap" pitchFamily="2" charset="0"/>
              <a:ea typeface="Times"/>
              <a:cs typeface="Khmer OS Siemreap" pitchFamily="2" charset="0"/>
              <a:sym typeface="Times"/>
            </a:endParaRPr>
          </a:p>
          <a:p>
            <a:pPr marL="914400" lvl="2" indent="-342900" algn="l" rtl="0">
              <a:lnSpc>
                <a:spcPct val="200000"/>
              </a:lnSpc>
              <a:spcBef>
                <a:spcPts val="1000"/>
              </a:spcBef>
              <a:spcAft>
                <a:spcPts val="0"/>
              </a:spcAft>
              <a:buSzPts val="1800"/>
              <a:buFont typeface="Arial"/>
              <a:buChar char="•"/>
            </a:pPr>
            <a:r>
              <a:rPr lang="km-KH" sz="2400" dirty="0">
                <a:solidFill>
                  <a:schemeClr val="dk1"/>
                </a:solidFill>
                <a:latin typeface="Khmer OS Siemreap" pitchFamily="2" charset="0"/>
                <a:cs typeface="Khmer OS Siemreap" pitchFamily="2" charset="0"/>
                <a:sym typeface="Times"/>
              </a:rPr>
              <a:t>ឧទាហរណ៍៖ ប្រើប្រាស់ពាក្យដែលកុមារមិនធ្លាប់បានដឹង</a:t>
            </a:r>
          </a:p>
          <a:p>
            <a:pPr marL="914400" lvl="2" indent="-342900" algn="l" rtl="0">
              <a:lnSpc>
                <a:spcPct val="200000"/>
              </a:lnSpc>
              <a:spcBef>
                <a:spcPts val="1000"/>
              </a:spcBef>
              <a:spcAft>
                <a:spcPts val="0"/>
              </a:spcAft>
              <a:buSzPts val="1800"/>
              <a:buFont typeface="Arial"/>
              <a:buChar char="•"/>
            </a:pPr>
            <a:r>
              <a:rPr lang="km-KH" sz="2400" dirty="0">
                <a:solidFill>
                  <a:schemeClr val="dk1"/>
                </a:solidFill>
                <a:latin typeface="Khmer OS Siemreap" pitchFamily="2" charset="0"/>
                <a:cs typeface="Khmer OS Siemreap" pitchFamily="2" charset="0"/>
                <a:sym typeface="Times"/>
              </a:rPr>
              <a:t>សូមបងើ្កត</a:t>
            </a:r>
            <a:r>
              <a:rPr lang="km-KH" sz="2400" b="1" dirty="0">
                <a:solidFill>
                  <a:srgbClr val="FF0000"/>
                </a:solidFill>
                <a:latin typeface="Khmer OS Siemreap" pitchFamily="2" charset="0"/>
                <a:cs typeface="Khmer OS Siemreap" pitchFamily="2" charset="0"/>
                <a:sym typeface="Times"/>
              </a:rPr>
              <a:t>សំណួរដែលមានលក្ខណៈ </a:t>
            </a:r>
            <a:r>
              <a:rPr lang="en-US" sz="2400" b="1" dirty="0">
                <a:solidFill>
                  <a:srgbClr val="FF0000"/>
                </a:solidFill>
                <a:latin typeface="Khmer OS Siemreap" pitchFamily="2" charset="0"/>
                <a:cs typeface="Khmer OS Siemreap" pitchFamily="2" charset="0"/>
                <a:sym typeface="Times"/>
              </a:rPr>
              <a:t>WH</a:t>
            </a:r>
            <a:r>
              <a:rPr lang="km-KH" sz="2400" b="1" dirty="0">
                <a:solidFill>
                  <a:srgbClr val="FF0000"/>
                </a:solidFill>
                <a:latin typeface="Khmer OS Siemreap" pitchFamily="2" charset="0"/>
                <a:cs typeface="Khmer OS Siemreap" pitchFamily="2" charset="0"/>
                <a:sym typeface="Times"/>
              </a:rPr>
              <a:t> </a:t>
            </a:r>
            <a:r>
              <a:rPr lang="km-KH" sz="2400" dirty="0">
                <a:solidFill>
                  <a:schemeClr val="dk1"/>
                </a:solidFill>
                <a:latin typeface="Khmer OS Siemreap" pitchFamily="2" charset="0"/>
                <a:cs typeface="Khmer OS Siemreap" pitchFamily="2" charset="0"/>
                <a:sym typeface="Times"/>
              </a:rPr>
              <a:t>មិនមែនសំណួរបាទ</a:t>
            </a:r>
            <a:r>
              <a:rPr lang="en-US" sz="2400" dirty="0">
                <a:solidFill>
                  <a:schemeClr val="dk1"/>
                </a:solidFill>
                <a:latin typeface="Khmer OS Siemreap" pitchFamily="2" charset="0"/>
                <a:cs typeface="Khmer OS Siemreap" pitchFamily="2" charset="0"/>
                <a:sym typeface="Times"/>
              </a:rPr>
              <a:t>/</a:t>
            </a:r>
            <a:r>
              <a:rPr lang="km-KH" sz="2400" dirty="0">
                <a:solidFill>
                  <a:schemeClr val="dk1"/>
                </a:solidFill>
                <a:latin typeface="Khmer OS Siemreap" pitchFamily="2" charset="0"/>
                <a:cs typeface="Khmer OS Siemreap" pitchFamily="2" charset="0"/>
                <a:sym typeface="Times"/>
              </a:rPr>
              <a:t>ចាស</a:t>
            </a:r>
            <a:r>
              <a:rPr lang="en-US" sz="2400" dirty="0">
                <a:solidFill>
                  <a:schemeClr val="dk1"/>
                </a:solidFill>
                <a:latin typeface="Khmer OS Siemreap" pitchFamily="2" charset="0"/>
                <a:cs typeface="Khmer OS Siemreap" pitchFamily="2" charset="0"/>
                <a:sym typeface="Times"/>
              </a:rPr>
              <a:t> </a:t>
            </a:r>
            <a:r>
              <a:rPr lang="km-KH" sz="2400" dirty="0">
                <a:solidFill>
                  <a:schemeClr val="dk1"/>
                </a:solidFill>
                <a:latin typeface="Khmer OS Siemreap" pitchFamily="2" charset="0"/>
                <a:cs typeface="Khmer OS Siemreap" pitchFamily="2" charset="0"/>
                <a:sym typeface="Times"/>
              </a:rPr>
              <a:t>ឬទេ</a:t>
            </a:r>
            <a:endParaRPr sz="2400" dirty="0">
              <a:latin typeface="Khmer OS Siemreap" pitchFamily="2" charset="0"/>
              <a:cs typeface="Khmer OS Siemreap" pitchFamily="2" charset="0"/>
            </a:endParaRPr>
          </a:p>
          <a:p>
            <a:pPr marL="571500" lvl="2" indent="0" algn="l" rtl="0">
              <a:lnSpc>
                <a:spcPct val="100000"/>
              </a:lnSpc>
              <a:spcBef>
                <a:spcPts val="1000"/>
              </a:spcBef>
              <a:spcAft>
                <a:spcPts val="0"/>
              </a:spcAft>
              <a:buSzPts val="1800"/>
              <a:buNone/>
            </a:pPr>
            <a:endParaRPr sz="2400" dirty="0">
              <a:solidFill>
                <a:srgbClr val="FF0000"/>
              </a:solidFill>
              <a:latin typeface="Khmer OS Siemreap" pitchFamily="2" charset="0"/>
              <a:cs typeface="Khmer OS Siemreap" pitchFamily="2" charset="0"/>
              <a:sym typeface="Arial"/>
            </a:endParaRPr>
          </a:p>
        </p:txBody>
      </p:sp>
      <p:sp>
        <p:nvSpPr>
          <p:cNvPr id="305" name="Google Shape;305;p42"/>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26</a:t>
            </a:fld>
            <a:endParaRPr/>
          </a:p>
        </p:txBody>
      </p:sp>
      <p:sp>
        <p:nvSpPr>
          <p:cNvPr id="306" name="Google Shape;306;p42"/>
          <p:cNvSpPr txBox="1"/>
          <p:nvPr/>
        </p:nvSpPr>
        <p:spPr>
          <a:xfrm>
            <a:off x="1873770" y="-1364105"/>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49553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4" name="Google Shape;341;p47" descr="pasted-image.pdf">
            <a:extLst>
              <a:ext uri="{FF2B5EF4-FFF2-40B4-BE49-F238E27FC236}">
                <a16:creationId xmlns:a16="http://schemas.microsoft.com/office/drawing/2014/main" xmlns="" id="{B32E9737-77CD-0547-BAD7-669CFFED7D79}"/>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311" name="Google Shape;311;p43"/>
          <p:cNvSpPr txBox="1">
            <a:spLocks noGrp="1"/>
          </p:cNvSpPr>
          <p:nvPr>
            <p:ph type="body" idx="1"/>
          </p:nvPr>
        </p:nvSpPr>
        <p:spPr>
          <a:xfrm>
            <a:off x="1117352" y="809891"/>
            <a:ext cx="10977112" cy="4901078"/>
          </a:xfrm>
          <a:prstGeom prst="rect">
            <a:avLst/>
          </a:prstGeom>
          <a:noFill/>
          <a:ln>
            <a:noFill/>
          </a:ln>
        </p:spPr>
        <p:txBody>
          <a:bodyPr spcFirstLastPara="1" wrap="square" lIns="91425" tIns="45700" rIns="91425" bIns="45700" anchor="t" anchorCtr="0">
            <a:noAutofit/>
          </a:bodyPr>
          <a:lstStyle/>
          <a:p>
            <a:pPr marL="114300" lvl="1" indent="0" algn="l" rtl="0">
              <a:lnSpc>
                <a:spcPct val="100000"/>
              </a:lnSpc>
              <a:spcBef>
                <a:spcPts val="1000"/>
              </a:spcBef>
              <a:spcAft>
                <a:spcPts val="0"/>
              </a:spcAft>
              <a:buSzPts val="1800"/>
              <a:buNone/>
            </a:pPr>
            <a:r>
              <a:rPr lang="km-KH" sz="3200" dirty="0">
                <a:solidFill>
                  <a:schemeClr val="accent4">
                    <a:lumMod val="75000"/>
                  </a:schemeClr>
                </a:solidFill>
                <a:latin typeface="Khmer OS Muol Light" pitchFamily="2" charset="0"/>
                <a:cs typeface="Khmer OS Muol Light" pitchFamily="2" charset="0"/>
                <a:sym typeface="Times"/>
              </a:rPr>
              <a:t>គោលការណ៍ </a:t>
            </a:r>
            <a:r>
              <a:rPr lang="en-US" sz="3200" dirty="0">
                <a:solidFill>
                  <a:schemeClr val="accent4">
                    <a:lumMod val="75000"/>
                  </a:schemeClr>
                </a:solidFill>
                <a:latin typeface="Khmer OS Muol Light" pitchFamily="2" charset="0"/>
                <a:cs typeface="Khmer OS Muol Light" pitchFamily="2" charset="0"/>
                <a:sym typeface="Times"/>
              </a:rPr>
              <a:t>‘’</a:t>
            </a:r>
            <a:r>
              <a:rPr lang="km-KH" sz="3200" dirty="0">
                <a:solidFill>
                  <a:schemeClr val="accent4">
                    <a:lumMod val="75000"/>
                  </a:schemeClr>
                </a:solidFill>
                <a:latin typeface="Khmer OS Muol Light" pitchFamily="2" charset="0"/>
                <a:cs typeface="Khmer OS Muol Light" pitchFamily="2" charset="0"/>
                <a:sym typeface="Times"/>
              </a:rPr>
              <a:t>ពិត និង ច្បាស់</a:t>
            </a:r>
            <a:r>
              <a:rPr lang="en-US" sz="3200" dirty="0">
                <a:solidFill>
                  <a:schemeClr val="accent4">
                    <a:lumMod val="75000"/>
                  </a:schemeClr>
                </a:solidFill>
                <a:latin typeface="Khmer OS Muol Light" pitchFamily="2" charset="0"/>
                <a:cs typeface="Khmer OS Muol Light" pitchFamily="2" charset="0"/>
                <a:sym typeface="Times"/>
              </a:rPr>
              <a:t>’’</a:t>
            </a:r>
            <a:endParaRPr sz="3200" dirty="0">
              <a:solidFill>
                <a:schemeClr val="accent4">
                  <a:lumMod val="75000"/>
                </a:schemeClr>
              </a:solidFill>
              <a:latin typeface="Khmer OS Muol Light" pitchFamily="2" charset="0"/>
              <a:cs typeface="Khmer OS Muol Light" pitchFamily="2" charset="0"/>
            </a:endParaRPr>
          </a:p>
          <a:p>
            <a:pPr marL="571500" lvl="2" indent="0" algn="l" rtl="0">
              <a:lnSpc>
                <a:spcPct val="200000"/>
              </a:lnSpc>
              <a:spcBef>
                <a:spcPts val="1000"/>
              </a:spcBef>
              <a:spcAft>
                <a:spcPts val="0"/>
              </a:spcAft>
              <a:buSzPts val="1800"/>
              <a:buNone/>
            </a:pPr>
            <a:r>
              <a:rPr lang="km-KH" sz="2400" dirty="0">
                <a:solidFill>
                  <a:schemeClr val="dk1"/>
                </a:solidFill>
                <a:latin typeface="Khmer OS Siemreap" pitchFamily="2" charset="0"/>
                <a:cs typeface="Khmer OS Siemreap" pitchFamily="2" charset="0"/>
                <a:sym typeface="Times"/>
              </a:rPr>
              <a:t>វាពិតជាមានសារៈសំខាន់ខ្លាំងណាស់ដែលប្អូននិយាយ</a:t>
            </a:r>
            <a:r>
              <a:rPr lang="km-KH" sz="2400" dirty="0">
                <a:solidFill>
                  <a:srgbClr val="FF0000"/>
                </a:solidFill>
                <a:latin typeface="Khmer OS Siemreap" pitchFamily="2" charset="0"/>
                <a:cs typeface="Khmer OS Siemreap" pitchFamily="2" charset="0"/>
                <a:sym typeface="Times"/>
              </a:rPr>
              <a:t>ប្រាប់ខ្ញុំអំពីការពិត</a:t>
            </a:r>
            <a:r>
              <a:rPr lang="km-KH" sz="2400" dirty="0">
                <a:solidFill>
                  <a:schemeClr val="dk1"/>
                </a:solidFill>
                <a:latin typeface="Khmer OS Siemreap" pitchFamily="2" charset="0"/>
                <a:cs typeface="Khmer OS Siemreap" pitchFamily="2" charset="0"/>
                <a:sym typeface="Times"/>
              </a:rPr>
              <a:t>នៅថ្ងៃនេះ។</a:t>
            </a:r>
          </a:p>
          <a:p>
            <a:pPr marL="571500" lvl="2" indent="0" algn="l" rtl="0">
              <a:lnSpc>
                <a:spcPct val="200000"/>
              </a:lnSpc>
              <a:spcBef>
                <a:spcPts val="1000"/>
              </a:spcBef>
              <a:spcAft>
                <a:spcPts val="0"/>
              </a:spcAft>
              <a:buSzPts val="1800"/>
              <a:buNone/>
            </a:pPr>
            <a:r>
              <a:rPr lang="km-KH" sz="2400" dirty="0">
                <a:solidFill>
                  <a:schemeClr val="dk1"/>
                </a:solidFill>
                <a:latin typeface="Khmer OS Siemreap" pitchFamily="2" charset="0"/>
                <a:cs typeface="Khmer OS Siemreap" pitchFamily="2" charset="0"/>
                <a:sym typeface="Times"/>
              </a:rPr>
              <a:t>ប្អូនគួរតែប្រាប់ខ្ញុំពីរឿងដែលបានកើតឡើងចំពោះប្អូន</a:t>
            </a:r>
            <a:endParaRPr sz="2400" dirty="0">
              <a:latin typeface="Khmer OS Siemreap" pitchFamily="2" charset="0"/>
              <a:cs typeface="Khmer OS Siemreap" pitchFamily="2" charset="0"/>
            </a:endParaRPr>
          </a:p>
          <a:p>
            <a:pPr marL="1371600" lvl="3" indent="-342900" algn="l" rtl="0">
              <a:lnSpc>
                <a:spcPct val="200000"/>
              </a:lnSpc>
              <a:spcBef>
                <a:spcPts val="1000"/>
              </a:spcBef>
              <a:spcAft>
                <a:spcPts val="0"/>
              </a:spcAft>
              <a:buSzPts val="1800"/>
              <a:buFont typeface="Noto Sans Symbols"/>
              <a:buChar char="⮚"/>
            </a:pPr>
            <a:r>
              <a:rPr lang="km-KH" sz="2400" dirty="0">
                <a:solidFill>
                  <a:schemeClr val="dk1"/>
                </a:solidFill>
                <a:latin typeface="Khmer OS Siemreap" pitchFamily="2" charset="0"/>
                <a:cs typeface="Khmer OS Siemreap" pitchFamily="2" charset="0"/>
                <a:sym typeface="Times"/>
              </a:rPr>
              <a:t>តើបានទេ?</a:t>
            </a:r>
            <a:endParaRPr sz="2400" dirty="0">
              <a:latin typeface="Khmer OS Siemreap" pitchFamily="2" charset="0"/>
              <a:cs typeface="Khmer OS Siemreap" pitchFamily="2" charset="0"/>
            </a:endParaRPr>
          </a:p>
          <a:p>
            <a:pPr marL="1371600" lvl="3" indent="-342900" algn="l" rtl="0">
              <a:lnSpc>
                <a:spcPct val="200000"/>
              </a:lnSpc>
              <a:spcBef>
                <a:spcPts val="1000"/>
              </a:spcBef>
              <a:spcAft>
                <a:spcPts val="0"/>
              </a:spcAft>
              <a:buSzPts val="1800"/>
              <a:buFont typeface="Noto Sans Symbols"/>
              <a:buChar char="⮚"/>
            </a:pPr>
            <a:r>
              <a:rPr lang="km-KH" sz="2400" dirty="0">
                <a:solidFill>
                  <a:schemeClr val="dk1"/>
                </a:solidFill>
                <a:latin typeface="Khmer OS Siemreap" pitchFamily="2" charset="0"/>
                <a:cs typeface="Khmer OS Siemreap" pitchFamily="2" charset="0"/>
                <a:sym typeface="Times"/>
              </a:rPr>
              <a:t>តើប្អូនសន្យា</a:t>
            </a:r>
            <a:r>
              <a:rPr lang="en-US" sz="2400" dirty="0">
                <a:solidFill>
                  <a:schemeClr val="dk1"/>
                </a:solidFill>
                <a:latin typeface="Khmer OS Siemreap" pitchFamily="2" charset="0"/>
                <a:cs typeface="Khmer OS Siemreap" pitchFamily="2" charset="0"/>
                <a:sym typeface="Times"/>
              </a:rPr>
              <a:t>/</a:t>
            </a:r>
            <a:r>
              <a:rPr lang="km-KH" sz="2400" dirty="0">
                <a:solidFill>
                  <a:schemeClr val="dk1"/>
                </a:solidFill>
                <a:latin typeface="Khmer OS Siemreap" pitchFamily="2" charset="0"/>
                <a:cs typeface="Khmer OS Siemreap" pitchFamily="2" charset="0"/>
                <a:sym typeface="Times"/>
              </a:rPr>
              <a:t>យល់ព្រមថា នឹងប្រាប់ការពិតនៅថ្ងៃនេះបានទេ?</a:t>
            </a:r>
            <a:endParaRPr sz="2400" dirty="0">
              <a:latin typeface="Khmer OS Siemreap" pitchFamily="2" charset="0"/>
              <a:cs typeface="Khmer OS Siemreap" pitchFamily="2" charset="0"/>
            </a:endParaRPr>
          </a:p>
          <a:p>
            <a:pPr marL="1028700" lvl="3" indent="0" algn="l" rtl="0">
              <a:lnSpc>
                <a:spcPct val="150000"/>
              </a:lnSpc>
              <a:spcBef>
                <a:spcPts val="1000"/>
              </a:spcBef>
              <a:spcAft>
                <a:spcPts val="0"/>
              </a:spcAft>
              <a:buSzPts val="1800"/>
              <a:buNone/>
            </a:pPr>
            <a:endParaRPr sz="2800" dirty="0">
              <a:solidFill>
                <a:srgbClr val="FF0000"/>
              </a:solidFill>
              <a:latin typeface="Khmer OS Siemreap" pitchFamily="2" charset="0"/>
              <a:cs typeface="Khmer OS Siemreap" pitchFamily="2" charset="0"/>
              <a:sym typeface="Arial"/>
            </a:endParaRPr>
          </a:p>
        </p:txBody>
      </p:sp>
      <p:sp>
        <p:nvSpPr>
          <p:cNvPr id="312" name="Google Shape;312;p43"/>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27</a:t>
            </a:fld>
            <a:endParaRPr/>
          </a:p>
        </p:txBody>
      </p:sp>
    </p:spTree>
    <p:extLst>
      <p:ext uri="{BB962C8B-B14F-4D97-AF65-F5344CB8AC3E}">
        <p14:creationId xmlns:p14="http://schemas.microsoft.com/office/powerpoint/2010/main" val="589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6" name="Google Shape;341;p47" descr="pasted-image.pdf">
            <a:extLst>
              <a:ext uri="{FF2B5EF4-FFF2-40B4-BE49-F238E27FC236}">
                <a16:creationId xmlns:a16="http://schemas.microsoft.com/office/drawing/2014/main" xmlns="" id="{C841B482-CD92-1547-9DB3-C7D610C66256}"/>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317" name="Google Shape;317;p44"/>
          <p:cNvSpPr txBox="1">
            <a:spLocks noGrp="1"/>
          </p:cNvSpPr>
          <p:nvPr>
            <p:ph type="body" idx="1"/>
          </p:nvPr>
        </p:nvSpPr>
        <p:spPr>
          <a:xfrm>
            <a:off x="767500" y="1407364"/>
            <a:ext cx="10367345" cy="3690568"/>
          </a:xfrm>
          <a:prstGeom prst="rect">
            <a:avLst/>
          </a:prstGeom>
          <a:noFill/>
          <a:ln>
            <a:noFill/>
          </a:ln>
        </p:spPr>
        <p:txBody>
          <a:bodyPr spcFirstLastPara="1" wrap="square" lIns="91425" tIns="45700" rIns="91425" bIns="45700" anchor="t" anchorCtr="0">
            <a:noAutofit/>
          </a:bodyPr>
          <a:lstStyle/>
          <a:p>
            <a:pPr marL="457200" lvl="0" indent="-342900" algn="l" rtl="0">
              <a:lnSpc>
                <a:spcPct val="200000"/>
              </a:lnSpc>
              <a:spcBef>
                <a:spcPts val="1000"/>
              </a:spcBef>
              <a:spcAft>
                <a:spcPts val="0"/>
              </a:spcAft>
              <a:buSzPts val="1800"/>
              <a:buFont typeface="Arial"/>
              <a:buChar char="•"/>
            </a:pPr>
            <a:r>
              <a:rPr lang="km-KH" dirty="0">
                <a:solidFill>
                  <a:schemeClr val="dk1"/>
                </a:solidFill>
                <a:latin typeface="Khmer OS Siemreap" pitchFamily="2" charset="0"/>
                <a:ea typeface="Times"/>
                <a:cs typeface="Khmer OS Siemreap" pitchFamily="2" charset="0"/>
                <a:sym typeface="Times"/>
              </a:rPr>
              <a:t>ដំណាលនេះជួយឱ្យអ្នកសម្ភាសន៍ </a:t>
            </a:r>
            <a:r>
              <a:rPr lang="km-KH" dirty="0">
                <a:solidFill>
                  <a:srgbClr val="FF0000"/>
                </a:solidFill>
                <a:latin typeface="Khmer OS Siemreap" pitchFamily="2" charset="0"/>
                <a:ea typeface="Times"/>
                <a:cs typeface="Khmer OS Siemreap" pitchFamily="2" charset="0"/>
                <a:sym typeface="Times"/>
              </a:rPr>
              <a:t>បង្កើតទំនាក់ទំនង</a:t>
            </a:r>
            <a:r>
              <a:rPr lang="km-KH" dirty="0">
                <a:solidFill>
                  <a:schemeClr val="dk1"/>
                </a:solidFill>
                <a:latin typeface="Khmer OS Siemreap" pitchFamily="2" charset="0"/>
                <a:ea typeface="Times"/>
                <a:cs typeface="Khmer OS Siemreap" pitchFamily="2" charset="0"/>
                <a:sym typeface="Times"/>
              </a:rPr>
              <a:t>ជាមួយកុមារគ្រោះ  </a:t>
            </a:r>
            <a:r>
              <a:rPr lang="km-KH" dirty="0">
                <a:solidFill>
                  <a:srgbClr val="FF0000"/>
                </a:solidFill>
                <a:latin typeface="Khmer OS Siemreap" pitchFamily="2" charset="0"/>
                <a:ea typeface="Times"/>
                <a:cs typeface="Khmer OS Siemreap" pitchFamily="2" charset="0"/>
                <a:sym typeface="Times"/>
              </a:rPr>
              <a:t>វាយតម្លៃការអភិវឌ្ឍរបស់កុមារ  </a:t>
            </a:r>
            <a:r>
              <a:rPr lang="km-KH" dirty="0">
                <a:solidFill>
                  <a:schemeClr val="dk1"/>
                </a:solidFill>
                <a:latin typeface="Khmer OS Siemreap" pitchFamily="2" charset="0"/>
                <a:ea typeface="Times"/>
                <a:cs typeface="Khmer OS Siemreap" pitchFamily="2" charset="0"/>
                <a:sym typeface="Times"/>
              </a:rPr>
              <a:t>អនុវត្តការ</a:t>
            </a:r>
            <a:r>
              <a:rPr lang="km-KH" dirty="0">
                <a:solidFill>
                  <a:srgbClr val="FF0000"/>
                </a:solidFill>
                <a:latin typeface="Khmer OS Siemreap" pitchFamily="2" charset="0"/>
                <a:ea typeface="Times"/>
                <a:cs typeface="Khmer OS Siemreap" pitchFamily="2" charset="0"/>
                <a:sym typeface="Times"/>
              </a:rPr>
              <a:t>សាកសួរលម្អិត </a:t>
            </a:r>
            <a:r>
              <a:rPr lang="km-KH" dirty="0">
                <a:solidFill>
                  <a:schemeClr val="dk1"/>
                </a:solidFill>
                <a:latin typeface="Khmer OS Siemreap" pitchFamily="2" charset="0"/>
                <a:ea typeface="Times"/>
                <a:cs typeface="Khmer OS Siemreap" pitchFamily="2" charset="0"/>
                <a:sym typeface="Times"/>
              </a:rPr>
              <a:t>និងបង្កើតបរិយាកាស</a:t>
            </a:r>
            <a:r>
              <a:rPr lang="km-KH" dirty="0">
                <a:solidFill>
                  <a:srgbClr val="FF0000"/>
                </a:solidFill>
                <a:latin typeface="Khmer OS Siemreap" pitchFamily="2" charset="0"/>
                <a:ea typeface="Times"/>
                <a:cs typeface="Khmer OS Siemreap" pitchFamily="2" charset="0"/>
                <a:sym typeface="Times"/>
              </a:rPr>
              <a:t>បន្ធូរការតានតឹង </a:t>
            </a:r>
            <a:r>
              <a:rPr lang="km-KH" dirty="0">
                <a:solidFill>
                  <a:schemeClr val="dk1"/>
                </a:solidFill>
                <a:latin typeface="Khmer OS Siemreap" pitchFamily="2" charset="0"/>
                <a:ea typeface="Times"/>
                <a:cs typeface="Khmer OS Siemreap" pitchFamily="2" charset="0"/>
                <a:sym typeface="Times"/>
              </a:rPr>
              <a:t>និងបរិយាកាស</a:t>
            </a:r>
            <a:r>
              <a:rPr lang="km-KH" dirty="0">
                <a:solidFill>
                  <a:srgbClr val="FF0000"/>
                </a:solidFill>
                <a:latin typeface="Khmer OS Siemreap" pitchFamily="2" charset="0"/>
                <a:ea typeface="Times"/>
                <a:cs typeface="Khmer OS Siemreap" pitchFamily="2" charset="0"/>
                <a:sym typeface="Times"/>
              </a:rPr>
              <a:t>បែបមេត្រី</a:t>
            </a:r>
            <a:endParaRPr dirty="0">
              <a:solidFill>
                <a:srgbClr val="FF0000"/>
              </a:solidFill>
              <a:latin typeface="Khmer OS Siemreap" pitchFamily="2" charset="0"/>
              <a:cs typeface="Khmer OS Siemreap" pitchFamily="2" charset="0"/>
            </a:endParaRPr>
          </a:p>
          <a:p>
            <a:pPr marL="457200" lvl="0" indent="-342900" algn="l" rtl="0">
              <a:lnSpc>
                <a:spcPct val="200000"/>
              </a:lnSpc>
              <a:spcBef>
                <a:spcPts val="1000"/>
              </a:spcBef>
              <a:spcAft>
                <a:spcPts val="0"/>
              </a:spcAft>
              <a:buSzPts val="1800"/>
              <a:buFont typeface="Arial"/>
              <a:buChar char="•"/>
            </a:pPr>
            <a:r>
              <a:rPr lang="km-KH" dirty="0">
                <a:solidFill>
                  <a:schemeClr val="dk1"/>
                </a:solidFill>
                <a:latin typeface="Khmer OS Siemreap" pitchFamily="2" charset="0"/>
                <a:ea typeface="Times"/>
                <a:cs typeface="Khmer OS Siemreap" pitchFamily="2" charset="0"/>
                <a:sym typeface="Times"/>
              </a:rPr>
              <a:t>ការធ្វើដូចនេះជួយឱ្យអ្នកសម្ភាសន៍ឱ្យយល់ពី</a:t>
            </a:r>
            <a:r>
              <a:rPr lang="km-KH" dirty="0">
                <a:solidFill>
                  <a:srgbClr val="FF0000"/>
                </a:solidFill>
                <a:latin typeface="Khmer OS Siemreap" pitchFamily="2" charset="0"/>
                <a:ea typeface="Times"/>
                <a:cs typeface="Khmer OS Siemreap" pitchFamily="2" charset="0"/>
                <a:sym typeface="Times"/>
              </a:rPr>
              <a:t>ភាសារបស់កុមារ </a:t>
            </a:r>
            <a:r>
              <a:rPr lang="km-KH" dirty="0">
                <a:solidFill>
                  <a:schemeClr val="dk1"/>
                </a:solidFill>
                <a:latin typeface="Khmer OS Siemreap" pitchFamily="2" charset="0"/>
                <a:ea typeface="Times"/>
                <a:cs typeface="Khmer OS Siemreap" pitchFamily="2" charset="0"/>
                <a:sym typeface="Times"/>
              </a:rPr>
              <a:t>និងវាស់ស្ទង់ពី</a:t>
            </a:r>
            <a:r>
              <a:rPr lang="km-KH" dirty="0">
                <a:solidFill>
                  <a:srgbClr val="FF0000"/>
                </a:solidFill>
                <a:latin typeface="Khmer OS Siemreap" pitchFamily="2" charset="0"/>
                <a:ea typeface="Times"/>
                <a:cs typeface="Khmer OS Siemreap" pitchFamily="2" charset="0"/>
                <a:sym typeface="Times"/>
              </a:rPr>
              <a:t>ឆន្ទៈរបស់កុមារ</a:t>
            </a:r>
            <a:r>
              <a:rPr lang="km-KH" dirty="0">
                <a:solidFill>
                  <a:schemeClr val="dk1"/>
                </a:solidFill>
                <a:latin typeface="Khmer OS Siemreap" pitchFamily="2" charset="0"/>
                <a:ea typeface="Times"/>
                <a:cs typeface="Khmer OS Siemreap" pitchFamily="2" charset="0"/>
                <a:sym typeface="Times"/>
              </a:rPr>
              <a:t>ក្នុងការចូលរួម ដើម្បីឱ្យគាត់អាច</a:t>
            </a:r>
            <a:r>
              <a:rPr lang="km-KH" dirty="0">
                <a:solidFill>
                  <a:srgbClr val="FF0000"/>
                </a:solidFill>
                <a:latin typeface="Khmer OS Siemreap" pitchFamily="2" charset="0"/>
                <a:ea typeface="Times"/>
                <a:cs typeface="Khmer OS Siemreap" pitchFamily="2" charset="0"/>
                <a:sym typeface="Times"/>
              </a:rPr>
              <a:t>កែសំរួលបច្ចេកទេសសម្ភាសន៍ </a:t>
            </a:r>
            <a:r>
              <a:rPr lang="km-KH" dirty="0">
                <a:solidFill>
                  <a:schemeClr val="dk1"/>
                </a:solidFill>
                <a:latin typeface="Khmer OS Siemreap" pitchFamily="2" charset="0"/>
                <a:ea typeface="Times"/>
                <a:cs typeface="Khmer OS Siemreap" pitchFamily="2" charset="0"/>
                <a:sym typeface="Times"/>
              </a:rPr>
              <a:t>និងឆ្លើយតបតាមតម្រូវការរបស់កុមារ</a:t>
            </a:r>
            <a:endParaRPr dirty="0">
              <a:latin typeface="Khmer OS Siemreap" pitchFamily="2" charset="0"/>
              <a:cs typeface="Khmer OS Siemreap" pitchFamily="2" charset="0"/>
            </a:endParaRPr>
          </a:p>
          <a:p>
            <a:pPr marL="457200" lvl="0" indent="-228600" algn="l" rtl="0">
              <a:lnSpc>
                <a:spcPct val="200000"/>
              </a:lnSpc>
              <a:spcBef>
                <a:spcPts val="1000"/>
              </a:spcBef>
              <a:spcAft>
                <a:spcPts val="0"/>
              </a:spcAft>
              <a:buSzPts val="1800"/>
              <a:buFont typeface="Noto Sans Symbols"/>
              <a:buNone/>
            </a:pPr>
            <a:endParaRPr dirty="0">
              <a:solidFill>
                <a:srgbClr val="002060"/>
              </a:solidFill>
              <a:latin typeface="Khmer OS Siemreap" pitchFamily="2" charset="0"/>
              <a:cs typeface="Khmer OS Siemreap" pitchFamily="2" charset="0"/>
              <a:sym typeface="Arial"/>
            </a:endParaRPr>
          </a:p>
          <a:p>
            <a:pPr marL="114300" lvl="0" indent="0" algn="l" rtl="0">
              <a:lnSpc>
                <a:spcPct val="200000"/>
              </a:lnSpc>
              <a:spcBef>
                <a:spcPts val="1000"/>
              </a:spcBef>
              <a:spcAft>
                <a:spcPts val="0"/>
              </a:spcAft>
              <a:buSzPts val="1800"/>
              <a:buNone/>
            </a:pPr>
            <a:endParaRPr dirty="0">
              <a:solidFill>
                <a:srgbClr val="002060"/>
              </a:solidFill>
              <a:latin typeface="Khmer OS Siemreap" pitchFamily="2" charset="0"/>
              <a:cs typeface="Khmer OS Siemreap" pitchFamily="2" charset="0"/>
              <a:sym typeface="Arial"/>
            </a:endParaRPr>
          </a:p>
        </p:txBody>
      </p:sp>
      <p:sp>
        <p:nvSpPr>
          <p:cNvPr id="318" name="Google Shape;318;p44"/>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28</a:t>
            </a:fld>
            <a:endParaRPr/>
          </a:p>
        </p:txBody>
      </p:sp>
      <p:sp>
        <p:nvSpPr>
          <p:cNvPr id="320" name="Google Shape;320;p44"/>
          <p:cNvSpPr txBox="1"/>
          <p:nvPr/>
        </p:nvSpPr>
        <p:spPr>
          <a:xfrm>
            <a:off x="0" y="49159"/>
            <a:ext cx="12191671" cy="923289"/>
          </a:xfrm>
          <a:prstGeom prst="rect">
            <a:avLst/>
          </a:prstGeom>
          <a:solidFill>
            <a:srgbClr val="FF571F"/>
          </a:solidFill>
          <a:ln>
            <a:noFill/>
          </a:ln>
        </p:spPr>
        <p:txBody>
          <a:bodyPr spcFirstLastPara="1" wrap="square" lIns="91425" tIns="45700" rIns="91425" bIns="45700" anchor="t" anchorCtr="0">
            <a:spAutoFit/>
          </a:bodyPr>
          <a:lstStyle/>
          <a:p>
            <a:pPr marL="0" marR="0" lvl="0" indent="0" rtl="0">
              <a:lnSpc>
                <a:spcPct val="150000"/>
              </a:lnSpc>
              <a:spcBef>
                <a:spcPts val="0"/>
              </a:spcBef>
              <a:spcAft>
                <a:spcPts val="0"/>
              </a:spcAft>
              <a:buClr>
                <a:srgbClr val="000000"/>
              </a:buClr>
              <a:buSzPts val="4400"/>
              <a:buFont typeface="Arial"/>
              <a:buNone/>
            </a:pPr>
            <a:r>
              <a:rPr lang="km-KH" sz="3600" b="1" dirty="0">
                <a:solidFill>
                  <a:schemeClr val="dk1"/>
                </a:solidFill>
                <a:latin typeface="Khmer OS Muol Light" pitchFamily="2" charset="0"/>
                <a:ea typeface="Times"/>
                <a:cs typeface="Khmer OS Muol Light" pitchFamily="2" charset="0"/>
                <a:sym typeface="Times"/>
              </a:rPr>
              <a:t>ការកសាងទំនាក់ទំនង</a:t>
            </a:r>
            <a:endParaRPr sz="3600" b="0" i="0" u="none" strike="noStrike" cap="none" dirty="0">
              <a:solidFill>
                <a:srgbClr val="000000"/>
              </a:solidFill>
              <a:latin typeface="Khmer OS Muol Light" pitchFamily="2" charset="0"/>
              <a:cs typeface="Khmer OS Muol Light" pitchFamily="2" charset="0"/>
              <a:sym typeface="Arial"/>
            </a:endParaRPr>
          </a:p>
        </p:txBody>
      </p:sp>
    </p:spTree>
    <p:extLst>
      <p:ext uri="{BB962C8B-B14F-4D97-AF65-F5344CB8AC3E}">
        <p14:creationId xmlns:p14="http://schemas.microsoft.com/office/powerpoint/2010/main" val="3032684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5" name="Google Shape;341;p47" descr="pasted-image.pdf">
            <a:extLst>
              <a:ext uri="{FF2B5EF4-FFF2-40B4-BE49-F238E27FC236}">
                <a16:creationId xmlns:a16="http://schemas.microsoft.com/office/drawing/2014/main" xmlns="" id="{E1E8BF01-2FC3-DC44-8E93-2413DEEDB61D}"/>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326" name="Google Shape;326;p45"/>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29</a:t>
            </a:fld>
            <a:endParaRPr/>
          </a:p>
        </p:txBody>
      </p:sp>
      <p:sp>
        <p:nvSpPr>
          <p:cNvPr id="327" name="Google Shape;327;p45"/>
          <p:cNvSpPr/>
          <p:nvPr/>
        </p:nvSpPr>
        <p:spPr>
          <a:xfrm>
            <a:off x="162232" y="1046607"/>
            <a:ext cx="7629833" cy="5016718"/>
          </a:xfrm>
          <a:prstGeom prst="rect">
            <a:avLst/>
          </a:prstGeom>
          <a:noFill/>
          <a:ln>
            <a:noFill/>
          </a:ln>
        </p:spPr>
        <p:txBody>
          <a:bodyPr spcFirstLastPara="1" wrap="square" lIns="91425" tIns="45700" rIns="91425" bIns="45700" anchor="t" anchorCtr="0">
            <a:spAutoFit/>
          </a:bodyPr>
          <a:lstStyle/>
          <a:p>
            <a:pPr marL="114300" marR="0" lvl="1" indent="0" algn="l" rtl="0">
              <a:lnSpc>
                <a:spcPct val="100000"/>
              </a:lnSpc>
              <a:spcBef>
                <a:spcPts val="0"/>
              </a:spcBef>
              <a:spcAft>
                <a:spcPts val="0"/>
              </a:spcAft>
              <a:buClr>
                <a:srgbClr val="000000"/>
              </a:buClr>
              <a:buSzPts val="3200"/>
              <a:buFont typeface="Arial"/>
              <a:buNone/>
            </a:pPr>
            <a:r>
              <a:rPr lang="km-KH" sz="3200" b="1" i="0" u="none" strike="noStrike" cap="none" dirty="0">
                <a:solidFill>
                  <a:schemeClr val="accent4">
                    <a:lumMod val="75000"/>
                  </a:schemeClr>
                </a:solidFill>
                <a:latin typeface="Khmer OS Muol Light" pitchFamily="2" charset="0"/>
                <a:ea typeface="Times"/>
                <a:cs typeface="Khmer OS Muol Light" pitchFamily="2" charset="0"/>
                <a:sym typeface="Times"/>
              </a:rPr>
              <a:t>ការផ្សាភ្ជាប់ការចូលរួមដំបូង</a:t>
            </a:r>
            <a:endParaRPr sz="3200" b="0" i="0" u="none" strike="noStrike" cap="none" dirty="0">
              <a:solidFill>
                <a:schemeClr val="accent4">
                  <a:lumMod val="75000"/>
                </a:schemeClr>
              </a:solidFill>
              <a:latin typeface="Khmer OS Muol Light" pitchFamily="2" charset="0"/>
              <a:cs typeface="Khmer OS Muol Light" pitchFamily="2" charset="0"/>
              <a:sym typeface="Arial"/>
            </a:endParaRPr>
          </a:p>
          <a:p>
            <a:pPr marL="1257300" marR="0" lvl="0" indent="-342900" algn="l" rtl="0">
              <a:lnSpc>
                <a:spcPct val="200000"/>
              </a:lnSpc>
              <a:spcBef>
                <a:spcPts val="0"/>
              </a:spcBef>
              <a:spcAft>
                <a:spcPts val="0"/>
              </a:spcAft>
              <a:buClr>
                <a:srgbClr val="000000"/>
              </a:buClr>
              <a:buSzPts val="2400"/>
              <a:buFont typeface="Noto Sans Symbols"/>
              <a:buChar char="✔"/>
            </a:pPr>
            <a:r>
              <a:rPr lang="km-KH" sz="2400" dirty="0">
                <a:solidFill>
                  <a:schemeClr val="dk1"/>
                </a:solidFill>
                <a:latin typeface="Khmer OS Siemreap" pitchFamily="2" charset="0"/>
                <a:ea typeface="Times"/>
                <a:cs typeface="Khmer OS Siemreap" pitchFamily="2" charset="0"/>
                <a:sym typeface="Times"/>
              </a:rPr>
              <a:t>បង្កើតបរិយាកាសប្រកបដោយ</a:t>
            </a:r>
            <a:r>
              <a:rPr lang="km-KH" sz="2400" dirty="0">
                <a:solidFill>
                  <a:srgbClr val="FF0000"/>
                </a:solidFill>
                <a:latin typeface="Khmer OS Siemreap" pitchFamily="2" charset="0"/>
                <a:ea typeface="Times"/>
                <a:cs typeface="Khmer OS Siemreap" pitchFamily="2" charset="0"/>
                <a:sym typeface="Times"/>
              </a:rPr>
              <a:t>ផាសុកភាព</a:t>
            </a:r>
            <a:endParaRPr sz="2400" b="0" i="0" u="none" strike="noStrike" cap="none" dirty="0">
              <a:solidFill>
                <a:srgbClr val="FF0000"/>
              </a:solidFill>
              <a:latin typeface="Khmer OS Siemreap" pitchFamily="2" charset="0"/>
              <a:ea typeface="Times"/>
              <a:cs typeface="Khmer OS Siemreap" pitchFamily="2" charset="0"/>
              <a:sym typeface="Times"/>
            </a:endParaRPr>
          </a:p>
          <a:p>
            <a:pPr marL="1257300" indent="-342900">
              <a:lnSpc>
                <a:spcPct val="200000"/>
              </a:lnSpc>
              <a:buSzPts val="2400"/>
              <a:buFont typeface="Noto Sans Symbols"/>
              <a:buChar char="✔"/>
            </a:pPr>
            <a:r>
              <a:rPr lang="km-KH" sz="2400" dirty="0">
                <a:solidFill>
                  <a:schemeClr val="dk1"/>
                </a:solidFill>
                <a:latin typeface="Khmer OS Siemreap" pitchFamily="2" charset="0"/>
                <a:cs typeface="Khmer OS Siemreap" pitchFamily="2" charset="0"/>
                <a:sym typeface="Times"/>
              </a:rPr>
              <a:t>វាយ</a:t>
            </a:r>
            <a:r>
              <a:rPr lang="km-KH" sz="2400" dirty="0">
                <a:solidFill>
                  <a:srgbClr val="FF0000"/>
                </a:solidFill>
                <a:latin typeface="Khmer OS Siemreap" pitchFamily="2" charset="0"/>
                <a:cs typeface="Khmer OS Siemreap" pitchFamily="2" charset="0"/>
                <a:sym typeface="Times"/>
              </a:rPr>
              <a:t>តម្លៃឆន្ទៈចូលរួម</a:t>
            </a:r>
            <a:r>
              <a:rPr lang="km-KH" sz="2400" dirty="0">
                <a:solidFill>
                  <a:schemeClr val="dk1"/>
                </a:solidFill>
                <a:latin typeface="Khmer OS Siemreap" pitchFamily="2" charset="0"/>
                <a:cs typeface="Khmer OS Siemreap" pitchFamily="2" charset="0"/>
                <a:sym typeface="Times"/>
              </a:rPr>
              <a:t>របស់កុមារ</a:t>
            </a:r>
            <a:endParaRPr sz="2400" dirty="0">
              <a:solidFill>
                <a:schemeClr val="dk1"/>
              </a:solidFill>
              <a:latin typeface="Khmer OS Siemreap" pitchFamily="2" charset="0"/>
              <a:cs typeface="Khmer OS Siemreap" pitchFamily="2" charset="0"/>
            </a:endParaRPr>
          </a:p>
          <a:p>
            <a:pPr marL="1257300" lvl="0" indent="-342900">
              <a:lnSpc>
                <a:spcPct val="200000"/>
              </a:lnSpc>
              <a:buSzPts val="2400"/>
              <a:buFont typeface="Noto Sans Symbols"/>
              <a:buChar char="✔"/>
            </a:pPr>
            <a:r>
              <a:rPr lang="km-KH" sz="2400" dirty="0">
                <a:solidFill>
                  <a:schemeClr val="dk1"/>
                </a:solidFill>
                <a:latin typeface="Khmer OS Siemreap" pitchFamily="2" charset="0"/>
                <a:cs typeface="Khmer OS Siemreap" pitchFamily="2" charset="0"/>
                <a:sym typeface="Times"/>
              </a:rPr>
              <a:t>សង្កេតពី</a:t>
            </a:r>
            <a:r>
              <a:rPr lang="km-KH" sz="2400" dirty="0">
                <a:solidFill>
                  <a:srgbClr val="FF0000"/>
                </a:solidFill>
                <a:latin typeface="Khmer OS Siemreap" pitchFamily="2" charset="0"/>
                <a:cs typeface="Khmer OS Siemreap" pitchFamily="2" charset="0"/>
                <a:sym typeface="Times"/>
              </a:rPr>
              <a:t>ជំនាញទំនាក់ទំនង</a:t>
            </a:r>
            <a:r>
              <a:rPr lang="km-KH" sz="2400" dirty="0">
                <a:solidFill>
                  <a:schemeClr val="dk1"/>
                </a:solidFill>
                <a:latin typeface="Khmer OS Siemreap" pitchFamily="2" charset="0"/>
                <a:cs typeface="Khmer OS Siemreap" pitchFamily="2" charset="0"/>
                <a:sym typeface="Times"/>
              </a:rPr>
              <a:t>របស់កុមារ</a:t>
            </a:r>
            <a:endParaRPr sz="2400" dirty="0">
              <a:solidFill>
                <a:schemeClr val="dk1"/>
              </a:solidFill>
              <a:latin typeface="Khmer OS Siemreap" pitchFamily="2" charset="0"/>
              <a:cs typeface="Khmer OS Siemreap" pitchFamily="2" charset="0"/>
            </a:endParaRPr>
          </a:p>
          <a:p>
            <a:pPr marL="1257300" indent="-342900">
              <a:lnSpc>
                <a:spcPct val="200000"/>
              </a:lnSpc>
              <a:buSzPts val="2400"/>
              <a:buFont typeface="Noto Sans Symbols"/>
              <a:buChar char="✔"/>
            </a:pPr>
            <a:r>
              <a:rPr lang="km-KH" sz="2400" dirty="0">
                <a:solidFill>
                  <a:srgbClr val="FF0000"/>
                </a:solidFill>
                <a:latin typeface="Khmer OS Siemreap" pitchFamily="2" charset="0"/>
                <a:cs typeface="Khmer OS Siemreap" pitchFamily="2" charset="0"/>
                <a:sym typeface="Times"/>
              </a:rPr>
              <a:t>សួរកុមារអំពីខ្លួនឯង</a:t>
            </a:r>
            <a:r>
              <a:rPr lang="en-US" sz="1800" dirty="0">
                <a:solidFill>
                  <a:schemeClr val="dk1"/>
                </a:solidFill>
                <a:latin typeface="Khmer OS Siemreap" pitchFamily="2" charset="0"/>
                <a:cs typeface="Khmer OS Siemreap" pitchFamily="2" charset="0"/>
                <a:sym typeface="Times"/>
              </a:rPr>
              <a:t>(</a:t>
            </a:r>
            <a:r>
              <a:rPr lang="km-KH" sz="1800" dirty="0">
                <a:solidFill>
                  <a:schemeClr val="dk1"/>
                </a:solidFill>
                <a:latin typeface="Khmer OS Siemreap" pitchFamily="2" charset="0"/>
                <a:cs typeface="Khmer OS Siemreap" pitchFamily="2" charset="0"/>
                <a:sym typeface="Times"/>
              </a:rPr>
              <a:t>ឱ្យកុមារណែនាំប្រធានបទនៃការសន្ទនា)</a:t>
            </a:r>
            <a:endParaRPr lang="km-KH" sz="2400" dirty="0">
              <a:solidFill>
                <a:schemeClr val="dk1"/>
              </a:solidFill>
              <a:latin typeface="Khmer OS Siemreap" pitchFamily="2" charset="0"/>
              <a:cs typeface="Khmer OS Siemreap" pitchFamily="2" charset="0"/>
              <a:sym typeface="Times"/>
            </a:endParaRPr>
          </a:p>
          <a:p>
            <a:pPr marL="1257300" lvl="0" indent="-342900">
              <a:lnSpc>
                <a:spcPct val="200000"/>
              </a:lnSpc>
              <a:buSzPts val="2400"/>
              <a:buFont typeface="Noto Sans Symbols"/>
              <a:buChar char="✔"/>
            </a:pPr>
            <a:r>
              <a:rPr lang="km-KH" sz="2400" dirty="0">
                <a:solidFill>
                  <a:srgbClr val="FF0000"/>
                </a:solidFill>
                <a:latin typeface="Khmer OS Siemreap" pitchFamily="2" charset="0"/>
                <a:cs typeface="Khmer OS Siemreap" pitchFamily="2" charset="0"/>
                <a:sym typeface="Times"/>
              </a:rPr>
              <a:t>ស្វែងរកប្រធានបទ</a:t>
            </a:r>
            <a:r>
              <a:rPr lang="km-KH" sz="2400" dirty="0">
                <a:solidFill>
                  <a:schemeClr val="dk1"/>
                </a:solidFill>
                <a:latin typeface="Khmer OS Siemreap" pitchFamily="2" charset="0"/>
                <a:cs typeface="Khmer OS Siemreap" pitchFamily="2" charset="0"/>
                <a:sym typeface="Times"/>
              </a:rPr>
              <a:t>មួយ ឬពីរ</a:t>
            </a:r>
            <a:endParaRPr sz="2400" dirty="0">
              <a:solidFill>
                <a:schemeClr val="dk1"/>
              </a:solidFill>
              <a:latin typeface="Khmer OS Siemreap" pitchFamily="2" charset="0"/>
              <a:cs typeface="Khmer OS Siemreap" pitchFamily="2" charset="0"/>
            </a:endParaRPr>
          </a:p>
          <a:p>
            <a:pPr marL="1257300" indent="-342900">
              <a:lnSpc>
                <a:spcPct val="200000"/>
              </a:lnSpc>
              <a:buSzPts val="2400"/>
              <a:buFont typeface="Noto Sans Symbols"/>
              <a:buChar char="✔"/>
            </a:pPr>
            <a:r>
              <a:rPr lang="km-KH" sz="2400" dirty="0">
                <a:solidFill>
                  <a:schemeClr val="dk1"/>
                </a:solidFill>
                <a:latin typeface="Khmer OS Siemreap" pitchFamily="2" charset="0"/>
                <a:cs typeface="Khmer OS Siemreap" pitchFamily="2" charset="0"/>
                <a:sym typeface="Times"/>
              </a:rPr>
              <a:t>បង្ហាញ</a:t>
            </a:r>
            <a:r>
              <a:rPr lang="km-KH" sz="2400" dirty="0">
                <a:solidFill>
                  <a:srgbClr val="FF0000"/>
                </a:solidFill>
                <a:latin typeface="Khmer OS Siemreap" pitchFamily="2" charset="0"/>
                <a:cs typeface="Khmer OS Siemreap" pitchFamily="2" charset="0"/>
                <a:sym typeface="Times"/>
              </a:rPr>
              <a:t>ការចាប់អារម្មណ៍ </a:t>
            </a:r>
            <a:r>
              <a:rPr lang="km-KH" sz="2400" dirty="0">
                <a:solidFill>
                  <a:schemeClr val="dk1"/>
                </a:solidFill>
                <a:latin typeface="Khmer OS Siemreap" pitchFamily="2" charset="0"/>
                <a:cs typeface="Khmer OS Siemreap" pitchFamily="2" charset="0"/>
                <a:sym typeface="Times"/>
              </a:rPr>
              <a:t>និងផ្តល់ការ</a:t>
            </a:r>
            <a:r>
              <a:rPr lang="km-KH" sz="2400" dirty="0">
                <a:solidFill>
                  <a:srgbClr val="FF0000"/>
                </a:solidFill>
                <a:latin typeface="Khmer OS Siemreap" pitchFamily="2" charset="0"/>
                <a:cs typeface="Khmer OS Siemreap" pitchFamily="2" charset="0"/>
                <a:sym typeface="Times"/>
              </a:rPr>
              <a:t>គ្រាំទ្រផ្នែកសង្គម</a:t>
            </a:r>
            <a:endParaRPr sz="2400" dirty="0">
              <a:solidFill>
                <a:srgbClr val="FF0000"/>
              </a:solidFill>
              <a:latin typeface="Khmer OS Siemreap" pitchFamily="2" charset="0"/>
              <a:cs typeface="Khmer OS Siemreap" pitchFamily="2" charset="0"/>
              <a:sym typeface="Times"/>
            </a:endParaRPr>
          </a:p>
        </p:txBody>
      </p:sp>
      <p:pic>
        <p:nvPicPr>
          <p:cNvPr id="328" name="Google Shape;328;p45"/>
          <p:cNvPicPr preferRelativeResize="0"/>
          <p:nvPr/>
        </p:nvPicPr>
        <p:blipFill rotWithShape="1">
          <a:blip r:embed="rId4">
            <a:alphaModFix/>
          </a:blip>
          <a:srcRect/>
          <a:stretch/>
        </p:blipFill>
        <p:spPr>
          <a:xfrm>
            <a:off x="7792065" y="0"/>
            <a:ext cx="4572000" cy="6858000"/>
          </a:xfrm>
          <a:prstGeom prst="rect">
            <a:avLst/>
          </a:prstGeom>
          <a:noFill/>
          <a:ln>
            <a:noFill/>
          </a:ln>
        </p:spPr>
      </p:pic>
    </p:spTree>
    <p:extLst>
      <p:ext uri="{BB962C8B-B14F-4D97-AF65-F5344CB8AC3E}">
        <p14:creationId xmlns:p14="http://schemas.microsoft.com/office/powerpoint/2010/main" val="413681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1" descr="pasted-image.pdf"/>
          <p:cNvPicPr preferRelativeResize="0"/>
          <p:nvPr/>
        </p:nvPicPr>
        <p:blipFill rotWithShape="1">
          <a:blip r:embed="rId3">
            <a:alphaModFix/>
          </a:blip>
          <a:srcRect/>
          <a:stretch/>
        </p:blipFill>
        <p:spPr>
          <a:xfrm>
            <a:off x="0" y="2224623"/>
            <a:ext cx="12094464" cy="4633377"/>
          </a:xfrm>
          <a:prstGeom prst="rect">
            <a:avLst/>
          </a:prstGeom>
          <a:noFill/>
          <a:ln>
            <a:noFill/>
          </a:ln>
        </p:spPr>
      </p:pic>
      <p:sp>
        <p:nvSpPr>
          <p:cNvPr id="141" name="Google Shape;141;p21"/>
          <p:cNvSpPr txBox="1"/>
          <p:nvPr/>
        </p:nvSpPr>
        <p:spPr>
          <a:xfrm>
            <a:off x="0" y="23103"/>
            <a:ext cx="12192000" cy="923289"/>
          </a:xfrm>
          <a:prstGeom prst="rect">
            <a:avLst/>
          </a:prstGeom>
          <a:solidFill>
            <a:srgbClr val="FF571F"/>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800"/>
              <a:buFont typeface="Arial"/>
              <a:buNone/>
            </a:pPr>
            <a:r>
              <a:rPr lang="km-KH" sz="3600" b="0" i="0" u="none" strike="noStrike" cap="none" dirty="0">
                <a:solidFill>
                  <a:srgbClr val="000000"/>
                </a:solidFill>
                <a:latin typeface="Khmer OS Muol Light" pitchFamily="2" charset="0"/>
                <a:cs typeface="Khmer OS Muol Light" pitchFamily="2" charset="0"/>
                <a:sym typeface="Arial"/>
              </a:rPr>
              <a:t>ការសម្ភាសន៍បែបកោសល្យវិច័យ</a:t>
            </a:r>
            <a:endParaRPr sz="3600" b="0" i="0" u="none" strike="noStrike" cap="none" dirty="0">
              <a:solidFill>
                <a:srgbClr val="000000"/>
              </a:solidFill>
              <a:latin typeface="Khmer OS Muol Light" pitchFamily="2" charset="0"/>
              <a:cs typeface="Khmer OS Muol Light" pitchFamily="2" charset="0"/>
              <a:sym typeface="Arial"/>
            </a:endParaRPr>
          </a:p>
        </p:txBody>
      </p:sp>
      <p:sp>
        <p:nvSpPr>
          <p:cNvPr id="142" name="Google Shape;142;p21"/>
          <p:cNvSpPr txBox="1"/>
          <p:nvPr/>
        </p:nvSpPr>
        <p:spPr>
          <a:xfrm>
            <a:off x="767443" y="2220686"/>
            <a:ext cx="10287000" cy="463731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000"/>
              <a:buFont typeface="Arial"/>
              <a:buNone/>
            </a:pPr>
            <a:endParaRPr sz="3000" b="0" i="0" u="none" strike="noStrike" cap="none">
              <a:solidFill>
                <a:schemeClr val="dk1"/>
              </a:solidFill>
              <a:latin typeface="Arial"/>
              <a:ea typeface="Arial"/>
              <a:cs typeface="Arial"/>
              <a:sym typeface="Arial"/>
            </a:endParaRPr>
          </a:p>
          <a:p>
            <a:pPr marL="342900" marR="0" lvl="0" indent="-152400" algn="l" rtl="0">
              <a:lnSpc>
                <a:spcPct val="90000"/>
              </a:lnSpc>
              <a:spcBef>
                <a:spcPts val="1000"/>
              </a:spcBef>
              <a:spcAft>
                <a:spcPts val="0"/>
              </a:spcAft>
              <a:buClr>
                <a:srgbClr val="000000"/>
              </a:buClr>
              <a:buSzPts val="3000"/>
              <a:buFont typeface="Noto Sans Symbols"/>
              <a:buNone/>
            </a:pPr>
            <a:endParaRPr sz="3000" b="0" i="0" u="none" strike="noStrike" cap="none">
              <a:solidFill>
                <a:schemeClr val="dk1"/>
              </a:solidFill>
              <a:latin typeface="Arial"/>
              <a:ea typeface="Arial"/>
              <a:cs typeface="Arial"/>
              <a:sym typeface="Arial"/>
            </a:endParaRPr>
          </a:p>
        </p:txBody>
      </p:sp>
      <p:sp>
        <p:nvSpPr>
          <p:cNvPr id="143" name="Google Shape;143;p21"/>
          <p:cNvSpPr txBox="1"/>
          <p:nvPr/>
        </p:nvSpPr>
        <p:spPr>
          <a:xfrm>
            <a:off x="1056982" y="1120012"/>
            <a:ext cx="10078035" cy="6093936"/>
          </a:xfrm>
          <a:prstGeom prst="rect">
            <a:avLst/>
          </a:prstGeom>
          <a:noFill/>
          <a:ln>
            <a:noFill/>
          </a:ln>
        </p:spPr>
        <p:txBody>
          <a:bodyPr spcFirstLastPara="1" wrap="square" lIns="91425" tIns="45700" rIns="91425" bIns="45700" anchor="t" anchorCtr="0">
            <a:spAutoFit/>
          </a:bodyPr>
          <a:lstStyle/>
          <a:p>
            <a:pPr lvl="0" algn="just">
              <a:lnSpc>
                <a:spcPct val="150000"/>
              </a:lnSpc>
              <a:buSzPts val="2800"/>
            </a:pPr>
            <a:r>
              <a:rPr lang="km-KH" sz="2000" dirty="0">
                <a:latin typeface="Khmer OS Siemreap" pitchFamily="2" charset="0"/>
                <a:cs typeface="Khmer OS Siemreap" pitchFamily="2" charset="0"/>
                <a:sym typeface="Times"/>
              </a:rPr>
              <a:t>និយមន័យ​៖ ការសម្ភាសន៍កុមារបែបកោសល្យវិច្ច័យគឺជា</a:t>
            </a:r>
            <a:r>
              <a:rPr lang="km-KH" sz="2000" dirty="0">
                <a:solidFill>
                  <a:srgbClr val="FF0000"/>
                </a:solidFill>
                <a:latin typeface="Khmer OS Siemreap" pitchFamily="2" charset="0"/>
                <a:cs typeface="Khmer OS Siemreap" pitchFamily="2" charset="0"/>
                <a:sym typeface="Times"/>
              </a:rPr>
              <a:t>វិធីសាស្រ្តនៃការវាយតំលៃលើអាកប្បកិរិយា </a:t>
            </a:r>
            <a:r>
              <a:rPr lang="km-KH" sz="2000" dirty="0">
                <a:latin typeface="Khmer OS Siemreap" pitchFamily="2" charset="0"/>
                <a:cs typeface="Khmer OS Siemreap" pitchFamily="2" charset="0"/>
                <a:sym typeface="Times"/>
              </a:rPr>
              <a:t>ដែលត្រូវបាន </a:t>
            </a:r>
            <a:r>
              <a:rPr lang="km-KH" sz="2000" dirty="0">
                <a:solidFill>
                  <a:srgbClr val="FF0000"/>
                </a:solidFill>
                <a:latin typeface="Khmer OS Siemreap" pitchFamily="2" charset="0"/>
                <a:cs typeface="Khmer OS Siemreap" pitchFamily="2" charset="0"/>
                <a:sym typeface="Times"/>
              </a:rPr>
              <a:t>បង្ហាញដោយកុមារ </a:t>
            </a:r>
            <a:r>
              <a:rPr lang="km-KH" sz="2000" dirty="0">
                <a:latin typeface="Khmer OS Siemreap" pitchFamily="2" charset="0"/>
                <a:cs typeface="Khmer OS Siemreap" pitchFamily="2" charset="0"/>
                <a:sym typeface="Times"/>
              </a:rPr>
              <a:t>ស្របតាមការលូតលាស់របស់ពួកគេ និងការ</a:t>
            </a:r>
            <a:r>
              <a:rPr lang="km-KH" sz="2000" dirty="0">
                <a:solidFill>
                  <a:srgbClr val="FF0000"/>
                </a:solidFill>
                <a:latin typeface="Khmer OS Siemreap" pitchFamily="2" charset="0"/>
                <a:cs typeface="Khmer OS Siemreap" pitchFamily="2" charset="0"/>
                <a:sym typeface="Times"/>
              </a:rPr>
              <a:t>ប្រមូលព័ត៌មានពិតទាក់ទងទៅនឹងការចោទប្រកាន់</a:t>
            </a:r>
            <a:r>
              <a:rPr lang="km-KH" sz="2000" dirty="0">
                <a:latin typeface="Khmer OS Siemreap" pitchFamily="2" charset="0"/>
                <a:cs typeface="Khmer OS Siemreap" pitchFamily="2" charset="0"/>
                <a:sym typeface="Times"/>
              </a:rPr>
              <a:t>ពីការរំលោភបំពាន ឬអំពើហិង្សាលើកុមារ </a:t>
            </a:r>
            <a:r>
              <a:rPr lang="km-KH" sz="2000" dirty="0">
                <a:solidFill>
                  <a:srgbClr val="FF0000"/>
                </a:solidFill>
                <a:latin typeface="Khmer OS Siemreap" pitchFamily="2" charset="0"/>
                <a:cs typeface="Khmer OS Siemreap" pitchFamily="2" charset="0"/>
                <a:sym typeface="Times"/>
              </a:rPr>
              <a:t>ស្របតាមផ្លូវច្បាប់។ </a:t>
            </a:r>
            <a:r>
              <a:rPr lang="en-US" sz="2000" dirty="0">
                <a:latin typeface="Times"/>
                <a:ea typeface="Times"/>
                <a:cs typeface="Times"/>
                <a:sym typeface="Times"/>
              </a:rPr>
              <a:t>(OJJDP Bulletin Article)</a:t>
            </a:r>
            <a:endParaRPr lang="km-KH" sz="2000" dirty="0">
              <a:latin typeface="Khmer OS Siemreap" pitchFamily="2" charset="0"/>
              <a:cs typeface="Khmer OS Siemreap" pitchFamily="2" charset="0"/>
              <a:sym typeface="Times"/>
            </a:endParaRPr>
          </a:p>
          <a:p>
            <a:pPr marL="0" marR="0" lvl="0" indent="0" algn="just" rtl="0">
              <a:lnSpc>
                <a:spcPct val="150000"/>
              </a:lnSpc>
              <a:spcBef>
                <a:spcPts val="0"/>
              </a:spcBef>
              <a:spcAft>
                <a:spcPts val="0"/>
              </a:spcAft>
              <a:buClr>
                <a:srgbClr val="000000"/>
              </a:buClr>
              <a:buSzPts val="2800"/>
              <a:buFont typeface="Arial"/>
              <a:buNone/>
            </a:pPr>
            <a:endParaRPr lang="km-KH" sz="2000" dirty="0">
              <a:latin typeface="Khmer OS Siemreap" pitchFamily="2" charset="0"/>
              <a:cs typeface="Khmer OS Siemreap" pitchFamily="2" charset="0"/>
              <a:sym typeface="Times"/>
            </a:endParaRPr>
          </a:p>
          <a:p>
            <a:pPr marL="0" marR="0" lvl="0" indent="0" algn="just" rtl="0">
              <a:lnSpc>
                <a:spcPct val="150000"/>
              </a:lnSpc>
              <a:spcBef>
                <a:spcPts val="0"/>
              </a:spcBef>
              <a:spcAft>
                <a:spcPts val="0"/>
              </a:spcAft>
              <a:buClr>
                <a:srgbClr val="000000"/>
              </a:buClr>
              <a:buSzPts val="2800"/>
              <a:buFont typeface="Arial"/>
              <a:buNone/>
            </a:pPr>
            <a:r>
              <a:rPr lang="km-KH" sz="2000" dirty="0">
                <a:latin typeface="Khmer OS Siemreap" pitchFamily="2" charset="0"/>
                <a:cs typeface="Khmer OS Siemreap" pitchFamily="2" charset="0"/>
                <a:sym typeface="Times"/>
              </a:rPr>
              <a:t>បទសម្ភាសន៍នេះត្រូវបានធ្វើឡើងដោយអ្នកជំនាញដែលទទួលបាន </a:t>
            </a:r>
            <a:r>
              <a:rPr lang="km-KH" sz="2000" dirty="0">
                <a:solidFill>
                  <a:srgbClr val="FF0000"/>
                </a:solidFill>
                <a:latin typeface="Khmer OS Siemreap" pitchFamily="2" charset="0"/>
                <a:cs typeface="Khmer OS Siemreap" pitchFamily="2" charset="0"/>
                <a:sym typeface="Times"/>
              </a:rPr>
              <a:t>ការបណ្តុះបណ្តាលត្រឹមត្រូវ និងប្រកបដោយវិជ្ជាជីវៈអព្យាក្រឹត</a:t>
            </a:r>
            <a:r>
              <a:rPr lang="km-KH" sz="2000" dirty="0">
                <a:latin typeface="Khmer OS Siemreap" pitchFamily="2" charset="0"/>
                <a:cs typeface="Khmer OS Siemreap" pitchFamily="2" charset="0"/>
                <a:sym typeface="Times"/>
              </a:rPr>
              <a:t> ហើយត្រូវបានប្រើប្រាស់សម្រាប់ស្រាវជ្រាវនិងអនុវត្តន៍បច្ចេកទេសដែល</a:t>
            </a:r>
            <a:r>
              <a:rPr lang="km-KH" sz="2000" dirty="0">
                <a:solidFill>
                  <a:srgbClr val="FF0000"/>
                </a:solidFill>
                <a:latin typeface="Khmer OS Siemreap" pitchFamily="2" charset="0"/>
                <a:cs typeface="Khmer OS Siemreap" pitchFamily="2" charset="0"/>
                <a:sym typeface="Times"/>
              </a:rPr>
              <a:t>ជាផ្នែកមួយនៃដំណើរការស៊ើបអង្កេត។</a:t>
            </a:r>
            <a:endParaRPr sz="2000" b="0" i="0" u="none" strike="noStrike" cap="none" dirty="0">
              <a:solidFill>
                <a:srgbClr val="FF0000"/>
              </a:solidFill>
              <a:latin typeface="Khmer OS Siemreap" pitchFamily="2" charset="0"/>
              <a:cs typeface="Khmer OS Siemreap" pitchFamily="2" charset="0"/>
              <a:sym typeface="Arial"/>
            </a:endParaRPr>
          </a:p>
          <a:p>
            <a:pPr marL="457200" marR="0" lvl="0" indent="-279400" algn="just" rtl="0">
              <a:lnSpc>
                <a:spcPct val="150000"/>
              </a:lnSpc>
              <a:spcBef>
                <a:spcPts val="0"/>
              </a:spcBef>
              <a:spcAft>
                <a:spcPts val="0"/>
              </a:spcAft>
              <a:buClr>
                <a:srgbClr val="000000"/>
              </a:buClr>
              <a:buSzPts val="2800"/>
              <a:buFont typeface="Noto Sans Symbols"/>
              <a:buNone/>
            </a:pPr>
            <a:endParaRPr sz="2000" b="1" i="0" u="none" strike="noStrike" cap="none" dirty="0">
              <a:solidFill>
                <a:srgbClr val="000000"/>
              </a:solidFill>
              <a:latin typeface="Khmer OS Siemreap" pitchFamily="2" charset="0"/>
              <a:ea typeface="Times"/>
              <a:cs typeface="Khmer OS Siemreap" pitchFamily="2" charset="0"/>
              <a:sym typeface="Times"/>
            </a:endParaRPr>
          </a:p>
          <a:p>
            <a:pPr marL="0" marR="0" lvl="0" indent="0" algn="just" rtl="0">
              <a:lnSpc>
                <a:spcPct val="150000"/>
              </a:lnSpc>
              <a:spcBef>
                <a:spcPts val="0"/>
              </a:spcBef>
              <a:spcAft>
                <a:spcPts val="0"/>
              </a:spcAft>
              <a:buClr>
                <a:srgbClr val="000000"/>
              </a:buClr>
              <a:buSzPts val="2800"/>
              <a:buFont typeface="Arial"/>
              <a:buNone/>
            </a:pPr>
            <a:r>
              <a:rPr lang="en-US" sz="2000" b="1" i="0" u="none" strike="noStrike" cap="none" dirty="0">
                <a:solidFill>
                  <a:srgbClr val="000000"/>
                </a:solidFill>
                <a:latin typeface="Khmer OS Siemreap" pitchFamily="2" charset="0"/>
                <a:ea typeface="Times"/>
                <a:cs typeface="Khmer OS Siemreap" pitchFamily="2" charset="0"/>
                <a:sym typeface="Times"/>
              </a:rPr>
              <a:t>                            </a:t>
            </a:r>
            <a:endParaRPr lang="km-KH" sz="2000" b="1" i="0" u="none" strike="noStrike" cap="none" dirty="0">
              <a:solidFill>
                <a:srgbClr val="000000"/>
              </a:solidFill>
              <a:latin typeface="Khmer OS Siemreap" pitchFamily="2" charset="0"/>
              <a:ea typeface="Times"/>
              <a:cs typeface="Khmer OS Siemreap" pitchFamily="2" charset="0"/>
              <a:sym typeface="Times"/>
            </a:endParaRPr>
          </a:p>
          <a:p>
            <a:pPr marL="0" marR="0" lvl="0" indent="0" algn="ctr" rtl="0">
              <a:lnSpc>
                <a:spcPct val="150000"/>
              </a:lnSpc>
              <a:spcBef>
                <a:spcPts val="0"/>
              </a:spcBef>
              <a:spcAft>
                <a:spcPts val="0"/>
              </a:spcAft>
              <a:buClr>
                <a:srgbClr val="000000"/>
              </a:buClr>
              <a:buSzPts val="2800"/>
              <a:buFont typeface="Arial"/>
              <a:buNone/>
            </a:pPr>
            <a:r>
              <a:rPr lang="km-KH" sz="2000" b="1" dirty="0">
                <a:latin typeface="Khmer OS Siemreap" pitchFamily="2" charset="0"/>
                <a:ea typeface="Times"/>
                <a:cs typeface="Khmer OS Siemreap" pitchFamily="2" charset="0"/>
                <a:sym typeface="Times"/>
              </a:rPr>
              <a:t>អត្តន័យនៃកោសល្យវិច័យ</a:t>
            </a:r>
            <a:r>
              <a:rPr lang="en-US" sz="2000" b="1" i="0" u="none" strike="noStrike" cap="none" dirty="0">
                <a:solidFill>
                  <a:srgbClr val="000000"/>
                </a:solidFill>
                <a:latin typeface="Khmer OS Siemreap" pitchFamily="2" charset="0"/>
                <a:ea typeface="Times"/>
                <a:cs typeface="Khmer OS Siemreap" pitchFamily="2" charset="0"/>
                <a:sym typeface="Times"/>
              </a:rPr>
              <a:t> – “</a:t>
            </a:r>
            <a:r>
              <a:rPr lang="km-KH" sz="2000" b="1" dirty="0">
                <a:solidFill>
                  <a:srgbClr val="FF0000"/>
                </a:solidFill>
                <a:latin typeface="Khmer OS Siemreap" pitchFamily="2" charset="0"/>
                <a:ea typeface="Times"/>
                <a:cs typeface="Khmer OS Siemreap" pitchFamily="2" charset="0"/>
                <a:sym typeface="Times"/>
              </a:rPr>
              <a:t>សម្រាប់ប្រើក្នុងតុលាការ</a:t>
            </a:r>
            <a:r>
              <a:rPr lang="en-US" sz="2000" b="1" i="0" u="none" strike="noStrike" cap="none" dirty="0">
                <a:solidFill>
                  <a:srgbClr val="000000"/>
                </a:solidFill>
                <a:latin typeface="Khmer OS Siemreap" pitchFamily="2" charset="0"/>
                <a:ea typeface="Times"/>
                <a:cs typeface="Khmer OS Siemreap" pitchFamily="2" charset="0"/>
                <a:sym typeface="Times"/>
              </a:rPr>
              <a:t>”</a:t>
            </a:r>
            <a:endParaRPr sz="2000" b="0" i="0" u="none" strike="noStrike" cap="none" dirty="0">
              <a:solidFill>
                <a:srgbClr val="000000"/>
              </a:solidFill>
              <a:latin typeface="Khmer OS Siemreap" pitchFamily="2" charset="0"/>
              <a:cs typeface="Khmer OS Siemreap" pitchFamily="2" charset="0"/>
              <a:sym typeface="Arial"/>
            </a:endParaRPr>
          </a:p>
          <a:p>
            <a:pPr marL="457200" marR="0" lvl="0" indent="-279400" algn="just" rtl="0">
              <a:lnSpc>
                <a:spcPct val="150000"/>
              </a:lnSpc>
              <a:spcBef>
                <a:spcPts val="0"/>
              </a:spcBef>
              <a:spcAft>
                <a:spcPts val="0"/>
              </a:spcAft>
              <a:buClr>
                <a:srgbClr val="000000"/>
              </a:buClr>
              <a:buSzPts val="2800"/>
              <a:buFont typeface="Noto Sans Symbols"/>
              <a:buNone/>
            </a:pPr>
            <a:endParaRPr sz="2000" b="0" i="0" u="none" strike="noStrike" cap="none" dirty="0">
              <a:solidFill>
                <a:srgbClr val="000000"/>
              </a:solidFill>
              <a:latin typeface="Khmer OS Siemreap" pitchFamily="2" charset="0"/>
              <a:ea typeface="Times"/>
              <a:cs typeface="Khmer OS Siemreap" pitchFamily="2" charset="0"/>
              <a:sym typeface="Times"/>
            </a:endParaRPr>
          </a:p>
          <a:p>
            <a:pPr marL="0" marR="0" lvl="0" indent="0" algn="just" rtl="0">
              <a:lnSpc>
                <a:spcPct val="150000"/>
              </a:lnSpc>
              <a:spcBef>
                <a:spcPts val="0"/>
              </a:spcBef>
              <a:spcAft>
                <a:spcPts val="0"/>
              </a:spcAft>
              <a:buClr>
                <a:srgbClr val="000000"/>
              </a:buClr>
              <a:buSzPts val="2800"/>
              <a:buFont typeface="Arial"/>
              <a:buNone/>
            </a:pPr>
            <a:r>
              <a:rPr lang="en-US" sz="2000" b="0" i="0" u="none" strike="noStrike" cap="none" dirty="0">
                <a:solidFill>
                  <a:srgbClr val="000000"/>
                </a:solidFill>
                <a:latin typeface="Khmer OS Siemreap" pitchFamily="2" charset="0"/>
                <a:ea typeface="Times"/>
                <a:cs typeface="Khmer OS Siemreap" pitchFamily="2" charset="0"/>
                <a:sym typeface="Times"/>
              </a:rPr>
              <a:t>                        </a:t>
            </a:r>
            <a:endParaRPr sz="2000" b="0" i="0" u="none" strike="noStrike" cap="none" dirty="0">
              <a:solidFill>
                <a:srgbClr val="000000"/>
              </a:solidFill>
              <a:latin typeface="Khmer OS Siemreap" pitchFamily="2" charset="0"/>
              <a:cs typeface="Khmer OS Siemreap" pitchFamily="2" charset="0"/>
              <a:sym typeface="Arial"/>
            </a:endParaRPr>
          </a:p>
        </p:txBody>
      </p:sp>
    </p:spTree>
    <p:extLst>
      <p:ext uri="{BB962C8B-B14F-4D97-AF65-F5344CB8AC3E}">
        <p14:creationId xmlns:p14="http://schemas.microsoft.com/office/powerpoint/2010/main" val="2832043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46"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335" name="Google Shape;335;p46"/>
          <p:cNvSpPr txBox="1">
            <a:spLocks noGrp="1"/>
          </p:cNvSpPr>
          <p:nvPr>
            <p:ph type="body" idx="1"/>
          </p:nvPr>
        </p:nvSpPr>
        <p:spPr>
          <a:xfrm>
            <a:off x="798653" y="202928"/>
            <a:ext cx="10861535" cy="5960591"/>
          </a:xfrm>
          <a:prstGeom prst="rect">
            <a:avLst/>
          </a:prstGeom>
          <a:noFill/>
          <a:ln>
            <a:noFill/>
          </a:ln>
        </p:spPr>
        <p:txBody>
          <a:bodyPr spcFirstLastPara="1" wrap="square" lIns="91425" tIns="45700" rIns="91425" bIns="45700" anchor="t" anchorCtr="0">
            <a:noAutofit/>
          </a:bodyPr>
          <a:lstStyle/>
          <a:p>
            <a:pPr marL="457200" lvl="0" indent="-228600" algn="l" rtl="0">
              <a:lnSpc>
                <a:spcPct val="150000"/>
              </a:lnSpc>
              <a:spcBef>
                <a:spcPts val="1000"/>
              </a:spcBef>
              <a:spcAft>
                <a:spcPts val="0"/>
              </a:spcAft>
              <a:buSzPts val="1800"/>
              <a:buFont typeface="Arial"/>
              <a:buNone/>
            </a:pPr>
            <a:endParaRPr sz="2000" b="1" dirty="0">
              <a:solidFill>
                <a:schemeClr val="dk1"/>
              </a:solidFill>
              <a:latin typeface="Khmer OS Siemreap" pitchFamily="2" charset="0"/>
              <a:ea typeface="Times"/>
              <a:cs typeface="Khmer OS Siemreap" pitchFamily="2" charset="0"/>
              <a:sym typeface="Times"/>
            </a:endParaRPr>
          </a:p>
          <a:p>
            <a:pPr marL="457200" lvl="0" indent="-342900" algn="l" rtl="0">
              <a:lnSpc>
                <a:spcPct val="15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អ្នកសំភាសន៍គប្បី</a:t>
            </a:r>
            <a:r>
              <a:rPr lang="km-KH" sz="2000" b="1" dirty="0">
                <a:solidFill>
                  <a:srgbClr val="FF0000"/>
                </a:solidFill>
                <a:latin typeface="Khmer OS Siemreap" pitchFamily="2" charset="0"/>
                <a:cs typeface="Khmer OS Siemreap" pitchFamily="2" charset="0"/>
                <a:sym typeface="Times"/>
              </a:rPr>
              <a:t>ប្រើសំណួរបើក </a:t>
            </a:r>
            <a:r>
              <a:rPr lang="km-KH" sz="2000" dirty="0">
                <a:solidFill>
                  <a:schemeClr val="dk1"/>
                </a:solidFill>
                <a:latin typeface="Khmer OS Siemreap" pitchFamily="2" charset="0"/>
                <a:cs typeface="Khmer OS Siemreap" pitchFamily="2" charset="0"/>
                <a:sym typeface="Times"/>
              </a:rPr>
              <a:t>ដើម្បីឱ្យកុមារប្រាប់អំពីព្រឹត្តិការណ៍ ដូចជាថ្ងៃឈប់សម្រាកថ្មីៗនេះ ឬសកម្មភាពដែលកុមារចូលចិត្តនូវពេលទំនេរ </a:t>
            </a:r>
            <a:r>
              <a:rPr lang="en-US" sz="2000" dirty="0">
                <a:solidFill>
                  <a:schemeClr val="dk1"/>
                </a:solidFill>
                <a:latin typeface="Khmer OS Siemreap" pitchFamily="2" charset="0"/>
                <a:cs typeface="Khmer OS Siemreap" pitchFamily="2" charset="0"/>
                <a:sym typeface="Times"/>
              </a:rPr>
              <a:t>“</a:t>
            </a:r>
            <a:r>
              <a:rPr lang="km-KH" sz="2000" dirty="0">
                <a:solidFill>
                  <a:srgbClr val="FF0000"/>
                </a:solidFill>
                <a:latin typeface="Khmer OS Siemreap" pitchFamily="2" charset="0"/>
                <a:cs typeface="Khmer OS Siemreap" pitchFamily="2" charset="0"/>
                <a:sym typeface="Times"/>
              </a:rPr>
              <a:t>ប្រាប់ខ្ញុំអំពីព្រឹត្តិការណ៍ចុងក្រោយរបស់អ្នក</a:t>
            </a:r>
            <a:r>
              <a:rPr lang="en-US" sz="2000" dirty="0">
                <a:solidFill>
                  <a:schemeClr val="dk1"/>
                </a:solidFill>
                <a:latin typeface="Khmer OS Siemreap" pitchFamily="2" charset="0"/>
                <a:cs typeface="Khmer OS Siemreap" pitchFamily="2" charset="0"/>
                <a:sym typeface="Times"/>
              </a:rPr>
              <a:t>”</a:t>
            </a:r>
            <a:r>
              <a:rPr lang="km-KH" sz="2000" dirty="0">
                <a:solidFill>
                  <a:schemeClr val="dk1"/>
                </a:solidFill>
                <a:latin typeface="Khmer OS Siemreap" pitchFamily="2" charset="0"/>
                <a:cs typeface="Khmer OS Siemreap" pitchFamily="2" charset="0"/>
                <a:sym typeface="Times"/>
              </a:rPr>
              <a:t> ឧទាហរណ៍មួយទៀតនៃសំណួរបើក</a:t>
            </a:r>
            <a:r>
              <a:rPr lang="en-US" sz="2000" dirty="0">
                <a:solidFill>
                  <a:schemeClr val="dk1"/>
                </a:solidFill>
                <a:latin typeface="Khmer OS Siemreap" pitchFamily="2" charset="0"/>
                <a:cs typeface="Khmer OS Siemreap" pitchFamily="2" charset="0"/>
                <a:sym typeface="Times"/>
              </a:rPr>
              <a:t>“</a:t>
            </a:r>
            <a:r>
              <a:rPr lang="km-KH" sz="2000" dirty="0">
                <a:solidFill>
                  <a:schemeClr val="dk1"/>
                </a:solidFill>
                <a:latin typeface="Khmer OS Siemreap" pitchFamily="2" charset="0"/>
                <a:cs typeface="Khmer OS Siemreap" pitchFamily="2" charset="0"/>
                <a:sym typeface="Times"/>
              </a:rPr>
              <a:t>សូមប្រាប់ខ្ញុំអំពីរឿងរ៉ាវដែលបានកើតឡើង</a:t>
            </a:r>
            <a:r>
              <a:rPr lang="en-US" sz="2000" dirty="0">
                <a:solidFill>
                  <a:schemeClr val="dk1"/>
                </a:solidFill>
                <a:latin typeface="Khmer OS Siemreap" pitchFamily="2" charset="0"/>
                <a:cs typeface="Khmer OS Siemreap" pitchFamily="2" charset="0"/>
                <a:sym typeface="Times"/>
              </a:rPr>
              <a:t>”</a:t>
            </a:r>
            <a:endParaRPr sz="2000" dirty="0">
              <a:latin typeface="Khmer OS Siemreap" pitchFamily="2" charset="0"/>
              <a:cs typeface="Khmer OS Siemreap" pitchFamily="2" charset="0"/>
            </a:endParaRPr>
          </a:p>
          <a:p>
            <a:pPr lvl="0">
              <a:lnSpc>
                <a:spcPct val="150000"/>
              </a:lnSpc>
              <a:buFont typeface="Arial"/>
              <a:buChar char="•"/>
            </a:pPr>
            <a:r>
              <a:rPr lang="km-KH" sz="2000" b="1" dirty="0">
                <a:solidFill>
                  <a:srgbClr val="FF0000"/>
                </a:solidFill>
                <a:latin typeface="Khmer OS Siemreap" pitchFamily="2" charset="0"/>
                <a:cs typeface="Khmer OS Siemreap" pitchFamily="2" charset="0"/>
                <a:sym typeface="Times"/>
              </a:rPr>
              <a:t>សូមជៀសវាងសំណួរដែលជាទូទៅត្រូវសួរដោយមនុស្សពេញវ័ញ</a:t>
            </a:r>
            <a:r>
              <a:rPr lang="km-KH" sz="2000" dirty="0">
                <a:solidFill>
                  <a:schemeClr val="dk1"/>
                </a:solidFill>
                <a:latin typeface="Khmer OS Siemreap" pitchFamily="2" charset="0"/>
                <a:cs typeface="Khmer OS Siemreap" pitchFamily="2" charset="0"/>
                <a:sym typeface="Times"/>
              </a:rPr>
              <a:t>ដូចជា </a:t>
            </a:r>
            <a:r>
              <a:rPr lang="en-US" sz="2000" dirty="0">
                <a:solidFill>
                  <a:schemeClr val="dk1"/>
                </a:solidFill>
                <a:latin typeface="Khmer OS Siemreap" pitchFamily="2" charset="0"/>
                <a:cs typeface="Khmer OS Siemreap" pitchFamily="2" charset="0"/>
                <a:sym typeface="Times"/>
              </a:rPr>
              <a:t>“</a:t>
            </a:r>
            <a:r>
              <a:rPr lang="km-KH" sz="2000" dirty="0">
                <a:solidFill>
                  <a:schemeClr val="dk1"/>
                </a:solidFill>
                <a:latin typeface="Khmer OS Siemreap" pitchFamily="2" charset="0"/>
                <a:cs typeface="Khmer OS Siemreap" pitchFamily="2" charset="0"/>
                <a:sym typeface="Times"/>
              </a:rPr>
              <a:t>តើអ្នកចូលចិត្តទៅសាលារៀនទេ?</a:t>
            </a:r>
            <a:r>
              <a:rPr lang="en-US" sz="2000" dirty="0">
                <a:solidFill>
                  <a:schemeClr val="dk1"/>
                </a:solidFill>
                <a:latin typeface="Khmer OS Siemreap" pitchFamily="2" charset="0"/>
                <a:cs typeface="Khmer OS Siemreap" pitchFamily="2" charset="0"/>
                <a:sym typeface="Times"/>
              </a:rPr>
              <a:t>”</a:t>
            </a:r>
            <a:r>
              <a:rPr lang="km-KH" sz="2000" dirty="0">
                <a:solidFill>
                  <a:schemeClr val="dk1"/>
                </a:solidFill>
                <a:latin typeface="Khmer OS Siemreap" pitchFamily="2" charset="0"/>
                <a:cs typeface="Khmer OS Siemreap" pitchFamily="2" charset="0"/>
                <a:sym typeface="Times"/>
              </a:rPr>
              <a:t>  </a:t>
            </a:r>
            <a:r>
              <a:rPr lang="en-US" sz="2000" dirty="0">
                <a:solidFill>
                  <a:schemeClr val="dk1"/>
                </a:solidFill>
                <a:latin typeface="Khmer OS Siemreap" pitchFamily="2" charset="0"/>
                <a:cs typeface="Khmer OS Siemreap" pitchFamily="2" charset="0"/>
                <a:sym typeface="Times"/>
              </a:rPr>
              <a:t>“</a:t>
            </a:r>
            <a:r>
              <a:rPr lang="km-KH" sz="2000" dirty="0">
                <a:solidFill>
                  <a:schemeClr val="dk1"/>
                </a:solidFill>
                <a:latin typeface="Khmer OS Siemreap" pitchFamily="2" charset="0"/>
                <a:cs typeface="Khmer OS Siemreap" pitchFamily="2" charset="0"/>
                <a:sym typeface="Times"/>
              </a:rPr>
              <a:t>តើអ្នកចូលចិត្តម្ហូបអ្វី?</a:t>
            </a:r>
            <a:r>
              <a:rPr lang="en-US" sz="2000" dirty="0">
                <a:solidFill>
                  <a:schemeClr val="dk1"/>
                </a:solidFill>
                <a:latin typeface="Khmer OS Siemreap" pitchFamily="2" charset="0"/>
                <a:cs typeface="Khmer OS Siemreap" pitchFamily="2" charset="0"/>
                <a:sym typeface="Times"/>
              </a:rPr>
              <a:t>”</a:t>
            </a:r>
            <a:r>
              <a:rPr lang="km-KH" sz="2000" dirty="0">
                <a:solidFill>
                  <a:schemeClr val="dk1"/>
                </a:solidFill>
                <a:latin typeface="Khmer OS Siemreap" pitchFamily="2" charset="0"/>
                <a:cs typeface="Khmer OS Siemreap" pitchFamily="2" charset="0"/>
                <a:sym typeface="Times"/>
              </a:rPr>
              <a:t>។ សំណួរទាំងនេះ</a:t>
            </a:r>
            <a:r>
              <a:rPr lang="km-KH" sz="2000" dirty="0">
                <a:solidFill>
                  <a:srgbClr val="FF0000"/>
                </a:solidFill>
                <a:latin typeface="Khmer OS Siemreap" pitchFamily="2" charset="0"/>
                <a:cs typeface="Khmer OS Siemreap" pitchFamily="2" charset="0"/>
                <a:sym typeface="Times"/>
              </a:rPr>
              <a:t>មិនបានបង្កើតឱ្យមានការជឿទុកចិត្ត</a:t>
            </a:r>
            <a:r>
              <a:rPr lang="km-KH" sz="2000" dirty="0">
                <a:solidFill>
                  <a:schemeClr val="dk1"/>
                </a:solidFill>
                <a:latin typeface="Khmer OS Siemreap" pitchFamily="2" charset="0"/>
                <a:cs typeface="Khmer OS Siemreap" pitchFamily="2" charset="0"/>
                <a:sym typeface="Times"/>
              </a:rPr>
              <a:t>ហើយក៏មិនបានជួយឱ្យយើងអាយវាយតម្លៃពីការអភិវឌ្ឍន៍របស់កុមារដែរ។</a:t>
            </a:r>
          </a:p>
          <a:p>
            <a:pPr marL="114300" lvl="0" indent="0">
              <a:lnSpc>
                <a:spcPct val="150000"/>
              </a:lnSpc>
              <a:buNone/>
            </a:pPr>
            <a:endParaRPr sz="2000" dirty="0">
              <a:latin typeface="Khmer OS Siemreap" pitchFamily="2" charset="0"/>
              <a:cs typeface="Khmer OS Siemreap" pitchFamily="2" charset="0"/>
            </a:endParaRPr>
          </a:p>
          <a:p>
            <a:pPr marL="457200" lvl="0" indent="-342900" algn="l" rtl="0">
              <a:lnSpc>
                <a:spcPct val="150000"/>
              </a:lnSpc>
              <a:spcBef>
                <a:spcPts val="1000"/>
              </a:spcBef>
              <a:spcAft>
                <a:spcPts val="0"/>
              </a:spcAft>
              <a:buSzPts val="1800"/>
              <a:buFont typeface="Arial"/>
              <a:buChar char="•"/>
            </a:pPr>
            <a:r>
              <a:rPr lang="km-KH" sz="2000" b="1" dirty="0">
                <a:solidFill>
                  <a:schemeClr val="dk1"/>
                </a:solidFill>
                <a:latin typeface="Khmer OS Siemreap" pitchFamily="2" charset="0"/>
                <a:ea typeface="Times"/>
                <a:cs typeface="Khmer OS Siemreap" pitchFamily="2" charset="0"/>
                <a:sym typeface="Times"/>
              </a:rPr>
              <a:t>សូមកំណត់រយៈពេលនៃការកសាងទំនាក់ទំនង</a:t>
            </a:r>
            <a:r>
              <a:rPr lang="km-KH" sz="2000" b="1" dirty="0">
                <a:solidFill>
                  <a:srgbClr val="FF0000"/>
                </a:solidFill>
                <a:latin typeface="Khmer OS Siemreap" pitchFamily="2" charset="0"/>
                <a:ea typeface="Times"/>
                <a:cs typeface="Khmer OS Siemreap" pitchFamily="2" charset="0"/>
                <a:sym typeface="Times"/>
              </a:rPr>
              <a:t>ត្រឹមដប់នាទី ឬតិចជាង </a:t>
            </a:r>
            <a:r>
              <a:rPr lang="km-KH" sz="2000" b="1" dirty="0">
                <a:solidFill>
                  <a:schemeClr val="dk1"/>
                </a:solidFill>
                <a:latin typeface="Khmer OS Siemreap" pitchFamily="2" charset="0"/>
                <a:ea typeface="Times"/>
                <a:cs typeface="Khmer OS Siemreap" pitchFamily="2" charset="0"/>
                <a:sym typeface="Times"/>
              </a:rPr>
              <a:t>បើមិនដូច្នោះទេវាអាចបង្ករការនឿយហត់សម្រាប់អ្នកសម្ភាសន៍និងកុមាររងគ្រោះ</a:t>
            </a:r>
            <a:endParaRPr sz="2000" dirty="0">
              <a:latin typeface="Khmer OS Siemreap" pitchFamily="2" charset="0"/>
              <a:cs typeface="Khmer OS Siemreap" pitchFamily="2" charset="0"/>
            </a:endParaRPr>
          </a:p>
          <a:p>
            <a:pPr marL="457200" lvl="0" indent="-228600" algn="l" rtl="0">
              <a:lnSpc>
                <a:spcPct val="150000"/>
              </a:lnSpc>
              <a:spcBef>
                <a:spcPts val="1000"/>
              </a:spcBef>
              <a:spcAft>
                <a:spcPts val="0"/>
              </a:spcAft>
              <a:buSzPts val="1800"/>
              <a:buFont typeface="Arial"/>
              <a:buNone/>
            </a:pPr>
            <a:endParaRPr sz="2000" b="1" dirty="0">
              <a:solidFill>
                <a:schemeClr val="dk1"/>
              </a:solidFill>
              <a:latin typeface="Khmer OS Siemreap" pitchFamily="2" charset="0"/>
              <a:ea typeface="Times"/>
              <a:cs typeface="Khmer OS Siemreap" pitchFamily="2" charset="0"/>
              <a:sym typeface="Times"/>
            </a:endParaRPr>
          </a:p>
          <a:p>
            <a:pPr marL="457200" lvl="0" indent="-228600" algn="l" rtl="0">
              <a:lnSpc>
                <a:spcPct val="150000"/>
              </a:lnSpc>
              <a:spcBef>
                <a:spcPts val="1000"/>
              </a:spcBef>
              <a:spcAft>
                <a:spcPts val="0"/>
              </a:spcAft>
              <a:buSzPts val="1800"/>
              <a:buFont typeface="Arial"/>
              <a:buNone/>
            </a:pPr>
            <a:endParaRPr sz="2000" dirty="0">
              <a:solidFill>
                <a:schemeClr val="dk1"/>
              </a:solidFill>
              <a:latin typeface="Khmer OS Siemreap" pitchFamily="2" charset="0"/>
              <a:ea typeface="Times"/>
              <a:cs typeface="Khmer OS Siemreap" pitchFamily="2" charset="0"/>
              <a:sym typeface="Times"/>
            </a:endParaRPr>
          </a:p>
          <a:p>
            <a:pPr marL="457200" lvl="0" indent="-228600" algn="l" rtl="0">
              <a:lnSpc>
                <a:spcPct val="150000"/>
              </a:lnSpc>
              <a:spcBef>
                <a:spcPts val="1000"/>
              </a:spcBef>
              <a:spcAft>
                <a:spcPts val="0"/>
              </a:spcAft>
              <a:buSzPts val="1800"/>
              <a:buFont typeface="Arial"/>
              <a:buNone/>
            </a:pPr>
            <a:endParaRPr sz="2000" b="1" dirty="0">
              <a:solidFill>
                <a:schemeClr val="dk1"/>
              </a:solidFill>
              <a:latin typeface="Khmer OS Siemreap" pitchFamily="2" charset="0"/>
              <a:ea typeface="Times"/>
              <a:cs typeface="Khmer OS Siemreap" pitchFamily="2" charset="0"/>
              <a:sym typeface="Times"/>
            </a:endParaRPr>
          </a:p>
          <a:p>
            <a:pPr marL="457200" lvl="0" indent="-228600" algn="l" rtl="0">
              <a:lnSpc>
                <a:spcPct val="150000"/>
              </a:lnSpc>
              <a:spcBef>
                <a:spcPts val="1000"/>
              </a:spcBef>
              <a:spcAft>
                <a:spcPts val="0"/>
              </a:spcAft>
              <a:buSzPts val="1800"/>
              <a:buFont typeface="Arial"/>
              <a:buNone/>
            </a:pPr>
            <a:endParaRPr sz="2000" dirty="0">
              <a:solidFill>
                <a:srgbClr val="002060"/>
              </a:solidFill>
              <a:latin typeface="Khmer OS Siemreap" pitchFamily="2" charset="0"/>
              <a:cs typeface="Khmer OS Siemreap" pitchFamily="2" charset="0"/>
              <a:sym typeface="Arial"/>
            </a:endParaRPr>
          </a:p>
          <a:p>
            <a:pPr marL="457200" lvl="0" indent="-228600" algn="l" rtl="0">
              <a:lnSpc>
                <a:spcPct val="150000"/>
              </a:lnSpc>
              <a:spcBef>
                <a:spcPts val="1000"/>
              </a:spcBef>
              <a:spcAft>
                <a:spcPts val="0"/>
              </a:spcAft>
              <a:buSzPts val="1800"/>
              <a:buFont typeface="Arial"/>
              <a:buNone/>
            </a:pPr>
            <a:endParaRPr sz="2000" dirty="0">
              <a:solidFill>
                <a:srgbClr val="002060"/>
              </a:solidFill>
              <a:latin typeface="Khmer OS Siemreap" pitchFamily="2" charset="0"/>
              <a:cs typeface="Khmer OS Siemreap" pitchFamily="2" charset="0"/>
              <a:sym typeface="Arial"/>
            </a:endParaRPr>
          </a:p>
        </p:txBody>
      </p:sp>
      <p:sp>
        <p:nvSpPr>
          <p:cNvPr id="336" name="Google Shape;336;p46"/>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30</a:t>
            </a:fld>
            <a:endParaRPr/>
          </a:p>
        </p:txBody>
      </p:sp>
    </p:spTree>
    <p:extLst>
      <p:ext uri="{BB962C8B-B14F-4D97-AF65-F5344CB8AC3E}">
        <p14:creationId xmlns:p14="http://schemas.microsoft.com/office/powerpoint/2010/main" val="17247477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47" descr="pasted-image.pdf"/>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342" name="Google Shape;342;p47"/>
          <p:cNvSpPr txBox="1">
            <a:spLocks noGrp="1"/>
          </p:cNvSpPr>
          <p:nvPr>
            <p:ph type="body" idx="1"/>
          </p:nvPr>
        </p:nvSpPr>
        <p:spPr>
          <a:xfrm>
            <a:off x="1834869" y="829333"/>
            <a:ext cx="9936583" cy="3474502"/>
          </a:xfrm>
          <a:prstGeom prst="rect">
            <a:avLst/>
          </a:prstGeom>
          <a:noFill/>
          <a:ln>
            <a:noFill/>
          </a:ln>
        </p:spPr>
        <p:txBody>
          <a:bodyPr spcFirstLastPara="1" wrap="square" lIns="91425" tIns="45700" rIns="91425" bIns="45700" anchor="t" anchorCtr="0">
            <a:noAutofit/>
          </a:bodyPr>
          <a:lstStyle/>
          <a:p>
            <a:pPr marL="114300" lvl="1" indent="0" algn="l" rtl="0">
              <a:lnSpc>
                <a:spcPct val="100000"/>
              </a:lnSpc>
              <a:spcBef>
                <a:spcPts val="1000"/>
              </a:spcBef>
              <a:spcAft>
                <a:spcPts val="0"/>
              </a:spcAft>
              <a:buSzPts val="1800"/>
              <a:buNone/>
            </a:pPr>
            <a:r>
              <a:rPr lang="km-KH" sz="3200" b="1" dirty="0">
                <a:solidFill>
                  <a:schemeClr val="accent5">
                    <a:lumMod val="75000"/>
                  </a:schemeClr>
                </a:solidFill>
                <a:latin typeface="Khmer OS Muol Light" pitchFamily="2" charset="0"/>
                <a:ea typeface="Times"/>
                <a:cs typeface="Khmer OS Muol Light" pitchFamily="2" charset="0"/>
                <a:sym typeface="Times"/>
              </a:rPr>
              <a:t>ឧទាហរណ៍ ការផ្សាភ្ជាប់ការចូលរួមដំបូង</a:t>
            </a:r>
            <a:r>
              <a:rPr lang="en-US" sz="3200" b="1" dirty="0">
                <a:solidFill>
                  <a:schemeClr val="accent5">
                    <a:lumMod val="75000"/>
                  </a:schemeClr>
                </a:solidFill>
                <a:latin typeface="Khmer OS Muol Light" pitchFamily="2" charset="0"/>
                <a:ea typeface="Times"/>
                <a:cs typeface="Khmer OS Muol Light" pitchFamily="2" charset="0"/>
                <a:sym typeface="Times"/>
              </a:rPr>
              <a:t>  </a:t>
            </a:r>
            <a:endParaRPr sz="3200" b="1" dirty="0">
              <a:solidFill>
                <a:schemeClr val="accent5">
                  <a:lumMod val="75000"/>
                </a:schemeClr>
              </a:solidFill>
              <a:latin typeface="Khmer OS Muol Light" pitchFamily="2" charset="0"/>
              <a:ea typeface="Times"/>
              <a:cs typeface="Khmer OS Muol Light" pitchFamily="2" charset="0"/>
              <a:sym typeface="Times"/>
            </a:endParaRPr>
          </a:p>
          <a:p>
            <a:pPr marL="457200" lvl="1" indent="-342900" algn="l" rtl="0">
              <a:lnSpc>
                <a:spcPct val="200000"/>
              </a:lnSpc>
              <a:spcBef>
                <a:spcPts val="1000"/>
              </a:spcBef>
              <a:spcAft>
                <a:spcPts val="0"/>
              </a:spcAft>
              <a:buSzPts val="1800"/>
              <a:buFont typeface="Noto Sans Symbols"/>
              <a:buChar char="✔"/>
            </a:pPr>
            <a:r>
              <a:rPr lang="km-KH" sz="2400" dirty="0">
                <a:solidFill>
                  <a:schemeClr val="dk1"/>
                </a:solidFill>
                <a:latin typeface="Khmer OS Siemreap" pitchFamily="2" charset="0"/>
                <a:ea typeface="Times"/>
                <a:cs typeface="Khmer OS Siemreap" pitchFamily="2" charset="0"/>
                <a:sym typeface="Times"/>
              </a:rPr>
              <a:t>ខ្ញុំទើបតែ</a:t>
            </a:r>
            <a:r>
              <a:rPr lang="km-KH" sz="2400" dirty="0">
                <a:solidFill>
                  <a:srgbClr val="FF0000"/>
                </a:solidFill>
                <a:latin typeface="Khmer OS Siemreap" pitchFamily="2" charset="0"/>
                <a:ea typeface="Times"/>
                <a:cs typeface="Khmer OS Siemreap" pitchFamily="2" charset="0"/>
                <a:sym typeface="Times"/>
              </a:rPr>
              <a:t>ជួបប្អូនលើកដំបូង </a:t>
            </a:r>
            <a:r>
              <a:rPr lang="km-KH" sz="2400" dirty="0">
                <a:solidFill>
                  <a:schemeClr val="dk1"/>
                </a:solidFill>
                <a:latin typeface="Khmer OS Siemreap" pitchFamily="2" charset="0"/>
                <a:ea typeface="Times"/>
                <a:cs typeface="Khmer OS Siemreap" pitchFamily="2" charset="0"/>
                <a:sym typeface="Times"/>
              </a:rPr>
              <a:t>ហើយ</a:t>
            </a:r>
            <a:r>
              <a:rPr lang="km-KH" sz="2400" dirty="0">
                <a:solidFill>
                  <a:srgbClr val="FF0000"/>
                </a:solidFill>
                <a:latin typeface="Khmer OS Siemreap" pitchFamily="2" charset="0"/>
                <a:ea typeface="Times"/>
                <a:cs typeface="Khmer OS Siemreap" pitchFamily="2" charset="0"/>
                <a:sym typeface="Times"/>
              </a:rPr>
              <a:t>ខ្ញុំចង់ស្គាល់ប្អូន។ </a:t>
            </a:r>
            <a:r>
              <a:rPr lang="km-KH" sz="2400" dirty="0">
                <a:solidFill>
                  <a:schemeClr val="dk1"/>
                </a:solidFill>
                <a:latin typeface="Khmer OS Siemreap" pitchFamily="2" charset="0"/>
                <a:ea typeface="Times"/>
                <a:cs typeface="Khmer OS Siemreap" pitchFamily="2" charset="0"/>
                <a:sym typeface="Times"/>
              </a:rPr>
              <a:t>តើប្អូនអាច</a:t>
            </a:r>
            <a:r>
              <a:rPr lang="km-KH" sz="2400" dirty="0">
                <a:solidFill>
                  <a:srgbClr val="FF0000"/>
                </a:solidFill>
                <a:latin typeface="Khmer OS Siemreap" pitchFamily="2" charset="0"/>
                <a:ea typeface="Times"/>
                <a:cs typeface="Khmer OS Siemreap" pitchFamily="2" charset="0"/>
                <a:sym typeface="Times"/>
              </a:rPr>
              <a:t>ណែនាំខ្លួន</a:t>
            </a:r>
            <a:r>
              <a:rPr lang="km-KH" sz="2400" dirty="0">
                <a:solidFill>
                  <a:schemeClr val="dk1"/>
                </a:solidFill>
                <a:latin typeface="Khmer OS Siemreap" pitchFamily="2" charset="0"/>
                <a:ea typeface="Times"/>
                <a:cs typeface="Khmer OS Siemreap" pitchFamily="2" charset="0"/>
                <a:sym typeface="Times"/>
              </a:rPr>
              <a:t>ឱ្យបងបានដឹងផងបានទេ</a:t>
            </a:r>
            <a:r>
              <a:rPr lang="en-US" sz="2400" dirty="0">
                <a:solidFill>
                  <a:schemeClr val="dk1"/>
                </a:solidFill>
                <a:latin typeface="Khmer OS Siemreap" pitchFamily="2" charset="0"/>
                <a:ea typeface="Times"/>
                <a:cs typeface="Khmer OS Siemreap" pitchFamily="2" charset="0"/>
                <a:sym typeface="Times"/>
              </a:rPr>
              <a:t>?</a:t>
            </a:r>
          </a:p>
          <a:p>
            <a:pPr marL="457200" lvl="1" indent="-342900" algn="l" rtl="0">
              <a:lnSpc>
                <a:spcPct val="200000"/>
              </a:lnSpc>
              <a:spcBef>
                <a:spcPts val="1000"/>
              </a:spcBef>
              <a:spcAft>
                <a:spcPts val="0"/>
              </a:spcAft>
              <a:buSzPts val="1800"/>
              <a:buFont typeface="Noto Sans Symbols"/>
              <a:buChar char="✔"/>
            </a:pPr>
            <a:r>
              <a:rPr lang="en-US" sz="2400" dirty="0">
                <a:solidFill>
                  <a:schemeClr val="dk1"/>
                </a:solidFill>
                <a:latin typeface="Khmer OS Siemreap" pitchFamily="2" charset="0"/>
                <a:ea typeface="Times"/>
                <a:cs typeface="Khmer OS Siemreap" pitchFamily="2" charset="0"/>
                <a:sym typeface="Times"/>
              </a:rPr>
              <a:t>“</a:t>
            </a:r>
            <a:r>
              <a:rPr lang="km-KH" sz="2400" dirty="0">
                <a:solidFill>
                  <a:schemeClr val="dk1"/>
                </a:solidFill>
                <a:latin typeface="Khmer OS Siemreap" pitchFamily="2" charset="0"/>
                <a:ea typeface="Times"/>
                <a:cs typeface="Khmer OS Siemreap" pitchFamily="2" charset="0"/>
                <a:sym typeface="Times"/>
              </a:rPr>
              <a:t>សូមប្អូន</a:t>
            </a:r>
            <a:r>
              <a:rPr lang="km-KH" sz="2400" dirty="0">
                <a:solidFill>
                  <a:srgbClr val="FF0000"/>
                </a:solidFill>
                <a:latin typeface="Khmer OS Siemreap" pitchFamily="2" charset="0"/>
                <a:ea typeface="Times"/>
                <a:cs typeface="Khmer OS Siemreap" pitchFamily="2" charset="0"/>
                <a:sym typeface="Times"/>
              </a:rPr>
              <a:t>ប្រាប់ខ្ញុំនូវរឿងខ្លះៗដែលប្អូនចូលចិត្តធ្វើ</a:t>
            </a:r>
            <a:r>
              <a:rPr lang="en-US" sz="2400" dirty="0">
                <a:solidFill>
                  <a:schemeClr val="dk1"/>
                </a:solidFill>
                <a:latin typeface="Khmer OS Siemreap" pitchFamily="2" charset="0"/>
                <a:ea typeface="Times"/>
                <a:cs typeface="Khmer OS Siemreap" pitchFamily="2" charset="0"/>
                <a:sym typeface="Times"/>
              </a:rPr>
              <a:t>”</a:t>
            </a:r>
          </a:p>
          <a:p>
            <a:pPr marL="457200" lvl="1" indent="-342900" algn="l" rtl="0">
              <a:lnSpc>
                <a:spcPct val="200000"/>
              </a:lnSpc>
              <a:spcBef>
                <a:spcPts val="1000"/>
              </a:spcBef>
              <a:spcAft>
                <a:spcPts val="0"/>
              </a:spcAft>
              <a:buSzPts val="1800"/>
              <a:buFont typeface="Noto Sans Symbols"/>
              <a:buChar char="✔"/>
            </a:pPr>
            <a:r>
              <a:rPr lang="en-US" sz="2400" dirty="0">
                <a:solidFill>
                  <a:schemeClr val="dk1"/>
                </a:solidFill>
                <a:latin typeface="Khmer OS Siemreap" pitchFamily="2" charset="0"/>
                <a:ea typeface="Times"/>
                <a:cs typeface="Khmer OS Siemreap" pitchFamily="2" charset="0"/>
                <a:sym typeface="Times"/>
              </a:rPr>
              <a:t>“</a:t>
            </a:r>
            <a:r>
              <a:rPr lang="km-KH" sz="2400" dirty="0">
                <a:solidFill>
                  <a:schemeClr val="dk1"/>
                </a:solidFill>
                <a:latin typeface="Khmer OS Siemreap" pitchFamily="2" charset="0"/>
                <a:ea typeface="Times"/>
                <a:cs typeface="Khmer OS Siemreap" pitchFamily="2" charset="0"/>
                <a:sym typeface="Times"/>
              </a:rPr>
              <a:t>សូមប្រាប់ខ្ញុំនូវ</a:t>
            </a:r>
            <a:r>
              <a:rPr lang="km-KH" sz="2400" dirty="0">
                <a:solidFill>
                  <a:srgbClr val="FF0000"/>
                </a:solidFill>
                <a:latin typeface="Khmer OS Siemreap" pitchFamily="2" charset="0"/>
                <a:ea typeface="Times"/>
                <a:cs typeface="Khmer OS Siemreap" pitchFamily="2" charset="0"/>
                <a:sym typeface="Times"/>
              </a:rPr>
              <a:t>រឿងអ្វីខ្លះដែលប្អូនធ្វើ</a:t>
            </a:r>
            <a:r>
              <a:rPr lang="km-KH" sz="2400" dirty="0">
                <a:solidFill>
                  <a:schemeClr val="dk1"/>
                </a:solidFill>
                <a:latin typeface="Khmer OS Siemreap" pitchFamily="2" charset="0"/>
                <a:ea typeface="Times"/>
                <a:cs typeface="Khmer OS Siemreap" pitchFamily="2" charset="0"/>
                <a:sym typeface="Times"/>
              </a:rPr>
              <a:t>ដើម្បីបង្កើតឱ្យមាន</a:t>
            </a:r>
            <a:r>
              <a:rPr lang="km-KH" sz="2400" dirty="0">
                <a:solidFill>
                  <a:srgbClr val="FF0000"/>
                </a:solidFill>
                <a:latin typeface="Khmer OS Siemreap" pitchFamily="2" charset="0"/>
                <a:ea typeface="Times"/>
                <a:cs typeface="Khmer OS Siemreap" pitchFamily="2" charset="0"/>
                <a:sym typeface="Times"/>
              </a:rPr>
              <a:t>ភាពសប្បាយរីករាយ</a:t>
            </a:r>
            <a:r>
              <a:rPr lang="en-US" sz="2400" dirty="0">
                <a:solidFill>
                  <a:schemeClr val="dk1"/>
                </a:solidFill>
                <a:latin typeface="Khmer OS Siemreap" pitchFamily="2" charset="0"/>
                <a:ea typeface="Times"/>
                <a:cs typeface="Khmer OS Siemreap" pitchFamily="2" charset="0"/>
                <a:sym typeface="Times"/>
              </a:rPr>
              <a:t>”</a:t>
            </a:r>
          </a:p>
          <a:p>
            <a:pPr marL="457200" lvl="1" indent="-342900" algn="l" rtl="0">
              <a:lnSpc>
                <a:spcPct val="200000"/>
              </a:lnSpc>
              <a:spcBef>
                <a:spcPts val="1000"/>
              </a:spcBef>
              <a:spcAft>
                <a:spcPts val="0"/>
              </a:spcAft>
              <a:buSzPts val="1800"/>
              <a:buFont typeface="Noto Sans Symbols"/>
              <a:buChar char="✔"/>
            </a:pPr>
            <a:r>
              <a:rPr lang="en-US" sz="2400" dirty="0">
                <a:solidFill>
                  <a:schemeClr val="dk1"/>
                </a:solidFill>
                <a:latin typeface="Khmer OS Siemreap" pitchFamily="2" charset="0"/>
                <a:ea typeface="Times"/>
                <a:cs typeface="Khmer OS Siemreap" pitchFamily="2" charset="0"/>
                <a:sym typeface="Times"/>
              </a:rPr>
              <a:t>“</a:t>
            </a:r>
            <a:r>
              <a:rPr lang="km-KH" sz="2400" dirty="0">
                <a:solidFill>
                  <a:schemeClr val="dk1"/>
                </a:solidFill>
                <a:latin typeface="Khmer OS Siemreap" pitchFamily="2" charset="0"/>
                <a:ea typeface="Times"/>
                <a:cs typeface="Khmer OS Siemreap" pitchFamily="2" charset="0"/>
                <a:sym typeface="Times"/>
              </a:rPr>
              <a:t>សូមប្រាប់ខ្ញុំពីអ្វីដែលប្អូន</a:t>
            </a:r>
            <a:r>
              <a:rPr lang="km-KH" sz="2400" dirty="0">
                <a:solidFill>
                  <a:srgbClr val="FF0000"/>
                </a:solidFill>
                <a:latin typeface="Khmer OS Siemreap" pitchFamily="2" charset="0"/>
                <a:ea typeface="Times"/>
                <a:cs typeface="Khmer OS Siemreap" pitchFamily="2" charset="0"/>
                <a:sym typeface="Times"/>
              </a:rPr>
              <a:t>ចូលចិត្តលេង</a:t>
            </a:r>
            <a:r>
              <a:rPr lang="en-US" sz="2400" dirty="0">
                <a:solidFill>
                  <a:schemeClr val="dk1"/>
                </a:solidFill>
                <a:latin typeface="Khmer OS Siemreap" pitchFamily="2" charset="0"/>
                <a:ea typeface="Times"/>
                <a:cs typeface="Khmer OS Siemreap" pitchFamily="2" charset="0"/>
                <a:sym typeface="Times"/>
              </a:rPr>
              <a:t>”</a:t>
            </a:r>
            <a:endParaRPr sz="2400" dirty="0">
              <a:solidFill>
                <a:schemeClr val="dk1"/>
              </a:solidFill>
              <a:latin typeface="Khmer OS Siemreap" pitchFamily="2" charset="0"/>
              <a:ea typeface="Times"/>
              <a:cs typeface="Khmer OS Siemreap" pitchFamily="2" charset="0"/>
              <a:sym typeface="Times"/>
            </a:endParaRPr>
          </a:p>
          <a:p>
            <a:pPr marL="114300" lvl="1" indent="0" algn="l" rtl="0">
              <a:lnSpc>
                <a:spcPct val="100000"/>
              </a:lnSpc>
              <a:spcBef>
                <a:spcPts val="1000"/>
              </a:spcBef>
              <a:spcAft>
                <a:spcPts val="0"/>
              </a:spcAft>
              <a:buSzPts val="1800"/>
              <a:buNone/>
            </a:pPr>
            <a:endParaRPr sz="2800" dirty="0">
              <a:latin typeface="Khmer OS Siemreap" pitchFamily="2" charset="0"/>
              <a:cs typeface="Khmer OS Siemreap" pitchFamily="2" charset="0"/>
              <a:sym typeface="Arial"/>
            </a:endParaRPr>
          </a:p>
        </p:txBody>
      </p:sp>
      <p:sp>
        <p:nvSpPr>
          <p:cNvPr id="343" name="Google Shape;343;p47"/>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31</a:t>
            </a:fld>
            <a:endParaRPr/>
          </a:p>
        </p:txBody>
      </p:sp>
    </p:spTree>
    <p:extLst>
      <p:ext uri="{BB962C8B-B14F-4D97-AF65-F5344CB8AC3E}">
        <p14:creationId xmlns:p14="http://schemas.microsoft.com/office/powerpoint/2010/main" val="13722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48"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349" name="Google Shape;349;p48"/>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32</a:t>
            </a:fld>
            <a:endParaRPr/>
          </a:p>
        </p:txBody>
      </p:sp>
      <p:sp>
        <p:nvSpPr>
          <p:cNvPr id="350" name="Google Shape;350;p48"/>
          <p:cNvSpPr/>
          <p:nvPr/>
        </p:nvSpPr>
        <p:spPr>
          <a:xfrm>
            <a:off x="1784429" y="951419"/>
            <a:ext cx="9581909" cy="4955162"/>
          </a:xfrm>
          <a:prstGeom prst="rect">
            <a:avLst/>
          </a:prstGeom>
          <a:noFill/>
          <a:ln>
            <a:noFill/>
          </a:ln>
        </p:spPr>
        <p:txBody>
          <a:bodyPr spcFirstLastPara="1" wrap="square" lIns="91425" tIns="45700" rIns="91425" bIns="45700" anchor="t" anchorCtr="0">
            <a:spAutoFit/>
          </a:bodyPr>
          <a:lstStyle/>
          <a:p>
            <a:pPr marL="114300" marR="0" lvl="1" indent="0" algn="l" rtl="0">
              <a:lnSpc>
                <a:spcPct val="100000"/>
              </a:lnSpc>
              <a:spcBef>
                <a:spcPts val="0"/>
              </a:spcBef>
              <a:spcAft>
                <a:spcPts val="0"/>
              </a:spcAft>
              <a:buClr>
                <a:srgbClr val="000000"/>
              </a:buClr>
              <a:buSzPts val="3200"/>
              <a:buFont typeface="Arial"/>
              <a:buNone/>
            </a:pPr>
            <a:r>
              <a:rPr lang="km-KH" sz="3600" b="1" i="0" u="none" strike="noStrike" cap="none" dirty="0">
                <a:solidFill>
                  <a:schemeClr val="accent6">
                    <a:lumMod val="50000"/>
                  </a:schemeClr>
                </a:solidFill>
                <a:latin typeface="Khmer OS Muol Light" pitchFamily="2" charset="0"/>
                <a:ea typeface="Times"/>
                <a:cs typeface="Khmer OS Muol Light" pitchFamily="2" charset="0"/>
                <a:sym typeface="Times"/>
              </a:rPr>
              <a:t>បច្ចេកទេស</a:t>
            </a:r>
            <a:endParaRPr sz="3600" b="1" i="0" u="none" strike="noStrike" cap="none" dirty="0">
              <a:solidFill>
                <a:schemeClr val="accent6">
                  <a:lumMod val="50000"/>
                </a:schemeClr>
              </a:solidFill>
              <a:latin typeface="Khmer OS Muol Light" pitchFamily="2" charset="0"/>
              <a:ea typeface="Times"/>
              <a:cs typeface="Khmer OS Muol Light" pitchFamily="2" charset="0"/>
              <a:sym typeface="Times"/>
            </a:endParaRPr>
          </a:p>
          <a:p>
            <a:pPr marL="1257300" marR="0" lvl="1" indent="-342900" algn="l" rtl="0">
              <a:lnSpc>
                <a:spcPct val="250000"/>
              </a:lnSpc>
              <a:spcBef>
                <a:spcPts val="0"/>
              </a:spcBef>
              <a:spcAft>
                <a:spcPts val="0"/>
              </a:spcAft>
              <a:buClr>
                <a:srgbClr val="000000"/>
              </a:buClr>
              <a:buSzPts val="2400"/>
              <a:buFont typeface="Noto Sans Symbols"/>
              <a:buChar char="✔"/>
            </a:pPr>
            <a:r>
              <a:rPr lang="km-KH" sz="2800" dirty="0">
                <a:latin typeface="Khmer OS Siemreap" pitchFamily="2" charset="0"/>
                <a:cs typeface="Khmer OS Siemreap" pitchFamily="2" charset="0"/>
              </a:rPr>
              <a:t>សួរកុមារអំពីខ្លួនគេ(ឱ្យកុមារណែនាំប្រធានបទនៃការសន្ទនា)</a:t>
            </a:r>
            <a:endParaRPr sz="2800" b="0" i="0" u="none" strike="noStrike" cap="none" dirty="0">
              <a:solidFill>
                <a:srgbClr val="000000"/>
              </a:solidFill>
              <a:latin typeface="Khmer OS Siemreap" pitchFamily="2" charset="0"/>
              <a:cs typeface="Khmer OS Siemreap" pitchFamily="2" charset="0"/>
              <a:sym typeface="Arial"/>
            </a:endParaRPr>
          </a:p>
          <a:p>
            <a:pPr marL="1257300" marR="0" lvl="1" indent="-342900" algn="l" rtl="0">
              <a:lnSpc>
                <a:spcPct val="250000"/>
              </a:lnSpc>
              <a:spcBef>
                <a:spcPts val="0"/>
              </a:spcBef>
              <a:spcAft>
                <a:spcPts val="0"/>
              </a:spcAft>
              <a:buClr>
                <a:srgbClr val="000000"/>
              </a:buClr>
              <a:buSzPts val="2400"/>
              <a:buFont typeface="Noto Sans Symbols"/>
              <a:buChar char="✔"/>
            </a:pPr>
            <a:r>
              <a:rPr lang="km-KH" sz="2800" dirty="0">
                <a:solidFill>
                  <a:schemeClr val="dk1"/>
                </a:solidFill>
                <a:latin typeface="Khmer OS Siemreap" pitchFamily="2" charset="0"/>
                <a:cs typeface="Khmer OS Siemreap" pitchFamily="2" charset="0"/>
                <a:sym typeface="Times"/>
              </a:rPr>
              <a:t>ស្វែងរកប្រធានបទមួយ ឬពីរ</a:t>
            </a:r>
            <a:endParaRPr sz="2800" b="0" i="0" u="none" strike="noStrike" cap="none" dirty="0">
              <a:solidFill>
                <a:srgbClr val="000000"/>
              </a:solidFill>
              <a:latin typeface="Khmer OS Siemreap" pitchFamily="2" charset="0"/>
              <a:cs typeface="Khmer OS Siemreap" pitchFamily="2" charset="0"/>
              <a:sym typeface="Arial"/>
            </a:endParaRPr>
          </a:p>
          <a:p>
            <a:pPr marL="1257300" marR="0" lvl="1" indent="-342900" algn="l" rtl="0">
              <a:lnSpc>
                <a:spcPct val="250000"/>
              </a:lnSpc>
              <a:spcBef>
                <a:spcPts val="0"/>
              </a:spcBef>
              <a:spcAft>
                <a:spcPts val="0"/>
              </a:spcAft>
              <a:buClr>
                <a:srgbClr val="000000"/>
              </a:buClr>
              <a:buSzPts val="2400"/>
              <a:buFont typeface="Noto Sans Symbols"/>
              <a:buChar char="✔"/>
            </a:pPr>
            <a:r>
              <a:rPr lang="km-KH" sz="2800" dirty="0">
                <a:solidFill>
                  <a:schemeClr val="dk1"/>
                </a:solidFill>
                <a:latin typeface="Khmer OS Siemreap" pitchFamily="2" charset="0"/>
                <a:cs typeface="Khmer OS Siemreap" pitchFamily="2" charset="0"/>
                <a:sym typeface="Times"/>
              </a:rPr>
              <a:t>ប្រើប្រាស់ការរំលឹកឡើងវិញ</a:t>
            </a:r>
            <a:endParaRPr sz="2800" b="0" i="0" u="none" strike="noStrike" cap="none" dirty="0">
              <a:solidFill>
                <a:srgbClr val="000000"/>
              </a:solidFill>
              <a:latin typeface="Khmer OS Siemreap" pitchFamily="2" charset="0"/>
              <a:cs typeface="Khmer OS Siemreap" pitchFamily="2" charset="0"/>
              <a:sym typeface="Arial"/>
            </a:endParaRPr>
          </a:p>
          <a:p>
            <a:pPr marL="1257300" marR="0" lvl="1" indent="-342900" algn="l" rtl="0">
              <a:lnSpc>
                <a:spcPct val="250000"/>
              </a:lnSpc>
              <a:spcBef>
                <a:spcPts val="0"/>
              </a:spcBef>
              <a:spcAft>
                <a:spcPts val="0"/>
              </a:spcAft>
              <a:buClr>
                <a:srgbClr val="000000"/>
              </a:buClr>
              <a:buSzPts val="2400"/>
              <a:buFont typeface="Noto Sans Symbols"/>
              <a:buChar char="✔"/>
            </a:pPr>
            <a:r>
              <a:rPr lang="km-KH" sz="2800" dirty="0">
                <a:solidFill>
                  <a:schemeClr val="dk1"/>
                </a:solidFill>
                <a:latin typeface="Khmer OS Siemreap" pitchFamily="2" charset="0"/>
                <a:cs typeface="Khmer OS Siemreap" pitchFamily="2" charset="0"/>
                <a:sym typeface="Times"/>
              </a:rPr>
              <a:t>បង្ហាញការចាប់អារម្មណ៍ហើយផ្តល់ការគ្រាំទ្រផ្នែកសង្គម</a:t>
            </a:r>
            <a:endParaRPr sz="2800" b="0" i="0" u="none" strike="noStrike" cap="none" dirty="0">
              <a:solidFill>
                <a:srgbClr val="000000"/>
              </a:solidFill>
              <a:latin typeface="Khmer OS Siemreap" pitchFamily="2" charset="0"/>
              <a:cs typeface="Khmer OS Siemreap" pitchFamily="2" charset="0"/>
              <a:sym typeface="Arial"/>
            </a:endParaRPr>
          </a:p>
        </p:txBody>
      </p:sp>
    </p:spTree>
    <p:extLst>
      <p:ext uri="{BB962C8B-B14F-4D97-AF65-F5344CB8AC3E}">
        <p14:creationId xmlns:p14="http://schemas.microsoft.com/office/powerpoint/2010/main" val="365471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5" name="Google Shape;348;p48" descr="pasted-image.pdf">
            <a:extLst>
              <a:ext uri="{FF2B5EF4-FFF2-40B4-BE49-F238E27FC236}">
                <a16:creationId xmlns:a16="http://schemas.microsoft.com/office/drawing/2014/main" xmlns="" id="{A773E4E5-717C-2446-B8B0-6CF64DA3F46A}"/>
              </a:ext>
            </a:extLst>
          </p:cNvPr>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355" name="Google Shape;355;p49"/>
          <p:cNvSpPr txBox="1">
            <a:spLocks noGrp="1"/>
          </p:cNvSpPr>
          <p:nvPr>
            <p:ph type="body" idx="1"/>
          </p:nvPr>
        </p:nvSpPr>
        <p:spPr>
          <a:xfrm>
            <a:off x="1127191" y="1250365"/>
            <a:ext cx="9721876" cy="5109410"/>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1000"/>
              </a:spcBef>
              <a:spcAft>
                <a:spcPts val="0"/>
              </a:spcAft>
              <a:buSzPts val="1800"/>
              <a:buNone/>
            </a:pPr>
            <a:r>
              <a:rPr lang="km-KH" sz="2000" dirty="0">
                <a:solidFill>
                  <a:schemeClr val="tx1"/>
                </a:solidFill>
                <a:latin typeface="Khmer OS Siemreap" pitchFamily="2" charset="0"/>
                <a:cs typeface="Khmer OS Siemreap" pitchFamily="2" charset="0"/>
              </a:rPr>
              <a:t>ណែនាំប្រធានបទដែលទាក់ទងនឹង</a:t>
            </a:r>
            <a:r>
              <a:rPr lang="km-KH" sz="2000" dirty="0">
                <a:solidFill>
                  <a:srgbClr val="FF0000"/>
                </a:solidFill>
                <a:latin typeface="Khmer OS Siemreap" pitchFamily="2" charset="0"/>
                <a:cs typeface="Khmer OS Siemreap" pitchFamily="2" charset="0"/>
              </a:rPr>
              <a:t>សំណួរបើក និងសំណួរបែបមិនផ្តល់យោបល់ </a:t>
            </a:r>
            <a:r>
              <a:rPr lang="km-KH" sz="2000" dirty="0">
                <a:solidFill>
                  <a:schemeClr val="tx1"/>
                </a:solidFill>
                <a:latin typeface="Khmer OS Siemreap" pitchFamily="2" charset="0"/>
                <a:cs typeface="Khmer OS Siemreap" pitchFamily="2" charset="0"/>
              </a:rPr>
              <a:t>តាមដែលអាចធ្វើទៅបាន</a:t>
            </a:r>
            <a:r>
              <a:rPr lang="en-US" sz="2000" dirty="0">
                <a:solidFill>
                  <a:schemeClr val="tx1"/>
                </a:solidFill>
                <a:latin typeface="Khmer OS Siemreap" pitchFamily="2" charset="0"/>
                <a:cs typeface="Khmer OS Siemreap" pitchFamily="2" charset="0"/>
              </a:rPr>
              <a:t> “</a:t>
            </a:r>
            <a:r>
              <a:rPr lang="km-KH" sz="2000" dirty="0">
                <a:solidFill>
                  <a:schemeClr val="tx1"/>
                </a:solidFill>
                <a:latin typeface="Khmer OS Siemreap" pitchFamily="2" charset="0"/>
                <a:cs typeface="Khmer OS Siemreap" pitchFamily="2" charset="0"/>
              </a:rPr>
              <a:t>ឥឡូវនេះដល់ពេលត្រូវនិយាយអំពីអ្វីផ្សេងម្តង</a:t>
            </a:r>
            <a:r>
              <a:rPr lang="en-US" sz="2000" dirty="0">
                <a:solidFill>
                  <a:schemeClr val="tx1"/>
                </a:solidFill>
                <a:latin typeface="Khmer OS Siemreap" pitchFamily="2" charset="0"/>
                <a:cs typeface="Khmer OS Siemreap" pitchFamily="2" charset="0"/>
              </a:rPr>
              <a:t>”</a:t>
            </a:r>
            <a:endParaRPr sz="2000" dirty="0">
              <a:solidFill>
                <a:schemeClr val="tx1"/>
              </a:solidFill>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តើប្អូនដឹងថា</a:t>
            </a:r>
            <a:r>
              <a:rPr lang="km-KH" sz="2000" dirty="0">
                <a:solidFill>
                  <a:srgbClr val="FF0000"/>
                </a:solidFill>
                <a:latin typeface="Khmer OS Siemreap" pitchFamily="2" charset="0"/>
                <a:cs typeface="Khmer OS Siemreap" pitchFamily="2" charset="0"/>
                <a:sym typeface="Times"/>
              </a:rPr>
              <a:t>ហេតុអ្វីប្អូនមកទីនេះទេ</a:t>
            </a:r>
            <a:r>
              <a:rPr lang="km-KH" sz="2000" dirty="0">
                <a:solidFill>
                  <a:schemeClr val="dk1"/>
                </a:solidFill>
                <a:latin typeface="Khmer OS Siemreap" pitchFamily="2" charset="0"/>
                <a:cs typeface="Khmer OS Siemreap" pitchFamily="2" charset="0"/>
                <a:sym typeface="Times"/>
              </a:rPr>
              <a:t>?</a:t>
            </a:r>
            <a:endParaRPr sz="20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សូមចងចាំវិធីដែលខ្ញុំបានប្រាប់ប្អូនថាខ្ញុំនិយាយជាមួយកុមារគ្រប់ពេលអំពីអ្វីដែលកើតឡើងចំពោះពួកគេ តើអ្នកចង់</a:t>
            </a:r>
            <a:r>
              <a:rPr lang="km-KH" sz="2000" dirty="0">
                <a:solidFill>
                  <a:srgbClr val="FF0000"/>
                </a:solidFill>
                <a:latin typeface="Khmer OS Siemreap" pitchFamily="2" charset="0"/>
                <a:cs typeface="Khmer OS Siemreap" pitchFamily="2" charset="0"/>
                <a:sym typeface="Times"/>
              </a:rPr>
              <a:t>ប្រាប់ខ្ញុំអំពីអ្វីដែលបានកើតលើប្អូនទេ</a:t>
            </a:r>
            <a:r>
              <a:rPr lang="km-KH" sz="2000" dirty="0">
                <a:solidFill>
                  <a:schemeClr val="dk1"/>
                </a:solidFill>
                <a:latin typeface="Khmer OS Siemreap" pitchFamily="2" charset="0"/>
                <a:cs typeface="Khmer OS Siemreap" pitchFamily="2" charset="0"/>
                <a:sym typeface="Times"/>
              </a:rPr>
              <a:t>?</a:t>
            </a:r>
            <a:endParaRPr sz="20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សូមប្រាប់ខ្ញុំ</a:t>
            </a:r>
            <a:r>
              <a:rPr lang="km-KH" sz="2000" dirty="0">
                <a:solidFill>
                  <a:srgbClr val="FF0000"/>
                </a:solidFill>
                <a:latin typeface="Khmer OS Siemreap" pitchFamily="2" charset="0"/>
                <a:cs typeface="Khmer OS Siemreap" pitchFamily="2" charset="0"/>
                <a:sym typeface="Times"/>
              </a:rPr>
              <a:t>ហេតុអ្វីបានជាប្អូនមកទីនេះថ្ងៃនេះ</a:t>
            </a:r>
            <a:r>
              <a:rPr lang="km-KH" sz="2000" dirty="0">
                <a:solidFill>
                  <a:schemeClr val="dk1"/>
                </a:solidFill>
                <a:latin typeface="Khmer OS Siemreap" pitchFamily="2" charset="0"/>
                <a:cs typeface="Khmer OS Siemreap" pitchFamily="2" charset="0"/>
                <a:sym typeface="Times"/>
              </a:rPr>
              <a:t>?</a:t>
            </a:r>
            <a:endParaRPr sz="2000" dirty="0">
              <a:latin typeface="Khmer OS Siemreap" pitchFamily="2" charset="0"/>
              <a:cs typeface="Khmer OS Siemreap" pitchFamily="2" charset="0"/>
            </a:endParaRPr>
          </a:p>
          <a:p>
            <a:pPr lvl="1">
              <a:lnSpc>
                <a:spcPct val="150000"/>
              </a:lnSpc>
              <a:buFont typeface="Arial"/>
              <a:buChar char="•"/>
            </a:pPr>
            <a:r>
              <a:rPr lang="km-KH" sz="2000" dirty="0">
                <a:solidFill>
                  <a:schemeClr val="dk1"/>
                </a:solidFill>
                <a:latin typeface="Khmer OS Siemreap" pitchFamily="2" charset="0"/>
                <a:cs typeface="Khmer OS Siemreap" pitchFamily="2" charset="0"/>
                <a:sym typeface="Times"/>
              </a:rPr>
              <a:t>តើមាន</a:t>
            </a:r>
            <a:r>
              <a:rPr lang="km-KH" sz="2000" dirty="0">
                <a:solidFill>
                  <a:srgbClr val="FF0000"/>
                </a:solidFill>
                <a:latin typeface="Khmer OS Siemreap" pitchFamily="2" charset="0"/>
                <a:cs typeface="Khmer OS Siemreap" pitchFamily="2" charset="0"/>
                <a:sym typeface="Times"/>
              </a:rPr>
              <a:t>នរណាម្នាក់ដែលប្អូនព្រួយបារម្ហ ឬភ័យខ្លាចដែរឬទេ</a:t>
            </a:r>
            <a:r>
              <a:rPr lang="km-KH" sz="2000" dirty="0">
                <a:solidFill>
                  <a:schemeClr val="dk1"/>
                </a:solidFill>
                <a:latin typeface="Khmer OS Siemreap" pitchFamily="2" charset="0"/>
                <a:cs typeface="Khmer OS Siemreap" pitchFamily="2" charset="0"/>
                <a:sym typeface="Times"/>
              </a:rPr>
              <a:t>?</a:t>
            </a:r>
            <a:endParaRPr sz="20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ខ្ញុំបានដឹងថាប្អូននិយាយជាមួយ</a:t>
            </a:r>
            <a:r>
              <a:rPr lang="en-US" sz="2000" dirty="0">
                <a:solidFill>
                  <a:srgbClr val="FF0000"/>
                </a:solidFill>
                <a:latin typeface="Khmer OS Siemreap" pitchFamily="2" charset="0"/>
                <a:ea typeface="Times"/>
                <a:cs typeface="Khmer OS Siemreap" pitchFamily="2" charset="0"/>
                <a:sym typeface="Times"/>
              </a:rPr>
              <a:t>…</a:t>
            </a:r>
            <a:r>
              <a:rPr lang="km-KH" sz="2000" dirty="0">
                <a:solidFill>
                  <a:srgbClr val="FF0000"/>
                </a:solidFill>
                <a:latin typeface="Khmer OS Siemreap" pitchFamily="2" charset="0"/>
                <a:ea typeface="Times"/>
                <a:cs typeface="Khmer OS Siemreap" pitchFamily="2" charset="0"/>
                <a:sym typeface="Times"/>
              </a:rPr>
              <a:t>សូមប្រាប់ខ្ញុំពីអ្វីដែលប្អូនបាននិយាយ</a:t>
            </a:r>
            <a:r>
              <a:rPr lang="km-KH" sz="2000" dirty="0">
                <a:solidFill>
                  <a:schemeClr val="dk1"/>
                </a:solidFill>
                <a:latin typeface="Khmer OS Siemreap" pitchFamily="2" charset="0"/>
                <a:ea typeface="Times"/>
                <a:cs typeface="Khmer OS Siemreap" pitchFamily="2" charset="0"/>
                <a:sym typeface="Times"/>
              </a:rPr>
              <a:t>?</a:t>
            </a:r>
            <a:r>
              <a:rPr lang="en-US" sz="2000" dirty="0">
                <a:solidFill>
                  <a:schemeClr val="dk1"/>
                </a:solidFill>
                <a:latin typeface="Khmer OS Siemreap" pitchFamily="2" charset="0"/>
                <a:ea typeface="Times"/>
                <a:cs typeface="Khmer OS Siemreap" pitchFamily="2" charset="0"/>
                <a:sym typeface="Times"/>
              </a:rPr>
              <a:t> </a:t>
            </a:r>
            <a:endParaRPr sz="2000" dirty="0">
              <a:latin typeface="Khmer OS Siemreap" pitchFamily="2" charset="0"/>
              <a:cs typeface="Khmer OS Siemreap" pitchFamily="2" charset="0"/>
            </a:endParaRPr>
          </a:p>
          <a:p>
            <a:pPr marL="114300" lvl="0" indent="0" algn="l" rtl="0">
              <a:lnSpc>
                <a:spcPct val="100000"/>
              </a:lnSpc>
              <a:spcBef>
                <a:spcPts val="1000"/>
              </a:spcBef>
              <a:spcAft>
                <a:spcPts val="0"/>
              </a:spcAft>
              <a:buSzPts val="1800"/>
              <a:buNone/>
            </a:pPr>
            <a:endParaRPr sz="3200" dirty="0">
              <a:latin typeface="Khmer OS Siemreap" pitchFamily="2" charset="0"/>
              <a:cs typeface="Khmer OS Siemreap" pitchFamily="2" charset="0"/>
              <a:sym typeface="Arial"/>
            </a:endParaRPr>
          </a:p>
        </p:txBody>
      </p:sp>
      <p:sp>
        <p:nvSpPr>
          <p:cNvPr id="356" name="Google Shape;356;p49"/>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33</a:t>
            </a:fld>
            <a:endParaRPr/>
          </a:p>
        </p:txBody>
      </p:sp>
      <p:sp>
        <p:nvSpPr>
          <p:cNvPr id="357" name="Google Shape;357;p49"/>
          <p:cNvSpPr/>
          <p:nvPr/>
        </p:nvSpPr>
        <p:spPr>
          <a:xfrm>
            <a:off x="21009" y="8078"/>
            <a:ext cx="12170991" cy="769401"/>
          </a:xfrm>
          <a:custGeom>
            <a:avLst/>
            <a:gdLst>
              <a:gd name="connsiteX0" fmla="*/ 0 w 12094791"/>
              <a:gd name="connsiteY0" fmla="*/ 0 h 523180"/>
              <a:gd name="connsiteX1" fmla="*/ 12094791 w 12094791"/>
              <a:gd name="connsiteY1" fmla="*/ 0 h 523180"/>
              <a:gd name="connsiteX2" fmla="*/ 12094791 w 12094791"/>
              <a:gd name="connsiteY2" fmla="*/ 523180 h 523180"/>
              <a:gd name="connsiteX3" fmla="*/ 0 w 12094791"/>
              <a:gd name="connsiteY3" fmla="*/ 523180 h 523180"/>
              <a:gd name="connsiteX4" fmla="*/ 0 w 12094791"/>
              <a:gd name="connsiteY4" fmla="*/ 0 h 523180"/>
              <a:gd name="connsiteX0" fmla="*/ 0 w 12094791"/>
              <a:gd name="connsiteY0" fmla="*/ 0 h 531905"/>
              <a:gd name="connsiteX1" fmla="*/ 12094791 w 12094791"/>
              <a:gd name="connsiteY1" fmla="*/ 0 h 531905"/>
              <a:gd name="connsiteX2" fmla="*/ 12094791 w 12094791"/>
              <a:gd name="connsiteY2" fmla="*/ 523180 h 531905"/>
              <a:gd name="connsiteX3" fmla="*/ 6045200 w 12094791"/>
              <a:gd name="connsiteY3" fmla="*/ 531905 h 531905"/>
              <a:gd name="connsiteX4" fmla="*/ 0 w 12094791"/>
              <a:gd name="connsiteY4" fmla="*/ 523180 h 531905"/>
              <a:gd name="connsiteX5" fmla="*/ 0 w 12094791"/>
              <a:gd name="connsiteY5" fmla="*/ 0 h 531905"/>
              <a:gd name="connsiteX0" fmla="*/ 0 w 12094791"/>
              <a:gd name="connsiteY0" fmla="*/ 0 h 650180"/>
              <a:gd name="connsiteX1" fmla="*/ 12094791 w 12094791"/>
              <a:gd name="connsiteY1" fmla="*/ 0 h 650180"/>
              <a:gd name="connsiteX2" fmla="*/ 12094791 w 12094791"/>
              <a:gd name="connsiteY2" fmla="*/ 523180 h 650180"/>
              <a:gd name="connsiteX3" fmla="*/ 6045200 w 12094791"/>
              <a:gd name="connsiteY3" fmla="*/ 531905 h 650180"/>
              <a:gd name="connsiteX4" fmla="*/ 0 w 12094791"/>
              <a:gd name="connsiteY4" fmla="*/ 650180 h 650180"/>
              <a:gd name="connsiteX5" fmla="*/ 0 w 12094791"/>
              <a:gd name="connsiteY5" fmla="*/ 0 h 650180"/>
              <a:gd name="connsiteX0" fmla="*/ 0 w 12137125"/>
              <a:gd name="connsiteY0" fmla="*/ 0 h 667113"/>
              <a:gd name="connsiteX1" fmla="*/ 12094791 w 12137125"/>
              <a:gd name="connsiteY1" fmla="*/ 0 h 667113"/>
              <a:gd name="connsiteX2" fmla="*/ 12137125 w 12137125"/>
              <a:gd name="connsiteY2" fmla="*/ 667113 h 667113"/>
              <a:gd name="connsiteX3" fmla="*/ 6045200 w 12137125"/>
              <a:gd name="connsiteY3" fmla="*/ 531905 h 667113"/>
              <a:gd name="connsiteX4" fmla="*/ 0 w 12137125"/>
              <a:gd name="connsiteY4" fmla="*/ 650180 h 667113"/>
              <a:gd name="connsiteX5" fmla="*/ 0 w 12137125"/>
              <a:gd name="connsiteY5" fmla="*/ 0 h 667113"/>
              <a:gd name="connsiteX0" fmla="*/ 0 w 12137125"/>
              <a:gd name="connsiteY0" fmla="*/ 0 h 667113"/>
              <a:gd name="connsiteX1" fmla="*/ 12094791 w 12137125"/>
              <a:gd name="connsiteY1" fmla="*/ 0 h 667113"/>
              <a:gd name="connsiteX2" fmla="*/ 12137125 w 12137125"/>
              <a:gd name="connsiteY2" fmla="*/ 667113 h 667113"/>
              <a:gd name="connsiteX3" fmla="*/ 6045200 w 12137125"/>
              <a:gd name="connsiteY3" fmla="*/ 633505 h 667113"/>
              <a:gd name="connsiteX4" fmla="*/ 0 w 12137125"/>
              <a:gd name="connsiteY4" fmla="*/ 650180 h 667113"/>
              <a:gd name="connsiteX5" fmla="*/ 0 w 12137125"/>
              <a:gd name="connsiteY5" fmla="*/ 0 h 667113"/>
              <a:gd name="connsiteX0" fmla="*/ 0 w 12137125"/>
              <a:gd name="connsiteY0" fmla="*/ 0 h 667372"/>
              <a:gd name="connsiteX1" fmla="*/ 12094791 w 12137125"/>
              <a:gd name="connsiteY1" fmla="*/ 0 h 667372"/>
              <a:gd name="connsiteX2" fmla="*/ 12137125 w 12137125"/>
              <a:gd name="connsiteY2" fmla="*/ 667113 h 667372"/>
              <a:gd name="connsiteX3" fmla="*/ 6053667 w 12137125"/>
              <a:gd name="connsiteY3" fmla="*/ 667372 h 667372"/>
              <a:gd name="connsiteX4" fmla="*/ 0 w 12137125"/>
              <a:gd name="connsiteY4" fmla="*/ 650180 h 667372"/>
              <a:gd name="connsiteX5" fmla="*/ 0 w 12137125"/>
              <a:gd name="connsiteY5" fmla="*/ 0 h 667372"/>
              <a:gd name="connsiteX0" fmla="*/ 8466 w 12137125"/>
              <a:gd name="connsiteY0" fmla="*/ 0 h 692772"/>
              <a:gd name="connsiteX1" fmla="*/ 12094791 w 12137125"/>
              <a:gd name="connsiteY1" fmla="*/ 25400 h 692772"/>
              <a:gd name="connsiteX2" fmla="*/ 12137125 w 12137125"/>
              <a:gd name="connsiteY2" fmla="*/ 692513 h 692772"/>
              <a:gd name="connsiteX3" fmla="*/ 6053667 w 12137125"/>
              <a:gd name="connsiteY3" fmla="*/ 692772 h 692772"/>
              <a:gd name="connsiteX4" fmla="*/ 0 w 12137125"/>
              <a:gd name="connsiteY4" fmla="*/ 675580 h 692772"/>
              <a:gd name="connsiteX5" fmla="*/ 8466 w 12137125"/>
              <a:gd name="connsiteY5" fmla="*/ 0 h 692772"/>
              <a:gd name="connsiteX0" fmla="*/ 16932 w 12137125"/>
              <a:gd name="connsiteY0" fmla="*/ 0 h 894573"/>
              <a:gd name="connsiteX1" fmla="*/ 12094791 w 12137125"/>
              <a:gd name="connsiteY1" fmla="*/ 227201 h 894573"/>
              <a:gd name="connsiteX2" fmla="*/ 12137125 w 12137125"/>
              <a:gd name="connsiteY2" fmla="*/ 894314 h 894573"/>
              <a:gd name="connsiteX3" fmla="*/ 6053667 w 12137125"/>
              <a:gd name="connsiteY3" fmla="*/ 894573 h 894573"/>
              <a:gd name="connsiteX4" fmla="*/ 0 w 12137125"/>
              <a:gd name="connsiteY4" fmla="*/ 877381 h 894573"/>
              <a:gd name="connsiteX5" fmla="*/ 16932 w 12137125"/>
              <a:gd name="connsiteY5" fmla="*/ 0 h 894573"/>
              <a:gd name="connsiteX0" fmla="*/ 16932 w 12170991"/>
              <a:gd name="connsiteY0" fmla="*/ 8234 h 902807"/>
              <a:gd name="connsiteX1" fmla="*/ 12170991 w 12170991"/>
              <a:gd name="connsiteY1" fmla="*/ 0 h 902807"/>
              <a:gd name="connsiteX2" fmla="*/ 12137125 w 12170991"/>
              <a:gd name="connsiteY2" fmla="*/ 902548 h 902807"/>
              <a:gd name="connsiteX3" fmla="*/ 6053667 w 12170991"/>
              <a:gd name="connsiteY3" fmla="*/ 902807 h 902807"/>
              <a:gd name="connsiteX4" fmla="*/ 0 w 12170991"/>
              <a:gd name="connsiteY4" fmla="*/ 885615 h 902807"/>
              <a:gd name="connsiteX5" fmla="*/ 16932 w 12170991"/>
              <a:gd name="connsiteY5" fmla="*/ 8234 h 902807"/>
              <a:gd name="connsiteX0" fmla="*/ 16932 w 12170991"/>
              <a:gd name="connsiteY0" fmla="*/ 0 h 950629"/>
              <a:gd name="connsiteX1" fmla="*/ 12170991 w 12170991"/>
              <a:gd name="connsiteY1" fmla="*/ 47822 h 950629"/>
              <a:gd name="connsiteX2" fmla="*/ 12137125 w 12170991"/>
              <a:gd name="connsiteY2" fmla="*/ 950370 h 950629"/>
              <a:gd name="connsiteX3" fmla="*/ 6053667 w 12170991"/>
              <a:gd name="connsiteY3" fmla="*/ 950629 h 950629"/>
              <a:gd name="connsiteX4" fmla="*/ 0 w 12170991"/>
              <a:gd name="connsiteY4" fmla="*/ 933437 h 950629"/>
              <a:gd name="connsiteX5" fmla="*/ 16932 w 12170991"/>
              <a:gd name="connsiteY5" fmla="*/ 0 h 95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70991" h="950629">
                <a:moveTo>
                  <a:pt x="16932" y="0"/>
                </a:moveTo>
                <a:lnTo>
                  <a:pt x="12170991" y="47822"/>
                </a:lnTo>
                <a:lnTo>
                  <a:pt x="12137125" y="950370"/>
                </a:lnTo>
                <a:lnTo>
                  <a:pt x="6053667" y="950629"/>
                </a:lnTo>
                <a:lnTo>
                  <a:pt x="0" y="933437"/>
                </a:lnTo>
                <a:lnTo>
                  <a:pt x="16932" y="0"/>
                </a:lnTo>
                <a:close/>
              </a:path>
            </a:pathLst>
          </a:custGeom>
          <a:solidFill>
            <a:srgbClr val="FFC0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114300" lvl="1">
              <a:buSzPts val="3600"/>
            </a:pPr>
            <a:r>
              <a:rPr lang="km-KH" sz="4400" b="1" i="0" u="none" strike="noStrike" cap="none" dirty="0">
                <a:solidFill>
                  <a:srgbClr val="000000"/>
                </a:solidFill>
                <a:latin typeface="Khmer OS Muol Light" pitchFamily="2" charset="0"/>
                <a:ea typeface="Times"/>
                <a:cs typeface="Khmer OS Muol Light" pitchFamily="2" charset="0"/>
                <a:sym typeface="Times"/>
              </a:rPr>
              <a:t>ការសាកសួរលម្អិត</a:t>
            </a:r>
            <a:endParaRPr sz="4400" b="1" i="0" u="none" strike="noStrike" cap="none" dirty="0">
              <a:solidFill>
                <a:srgbClr val="000000"/>
              </a:solidFill>
              <a:latin typeface="Khmer OS Muol Light" pitchFamily="2" charset="0"/>
              <a:ea typeface="Times"/>
              <a:cs typeface="Khmer OS Muol Light" pitchFamily="2" charset="0"/>
              <a:sym typeface="Times"/>
            </a:endParaRPr>
          </a:p>
        </p:txBody>
      </p:sp>
    </p:spTree>
    <p:extLst>
      <p:ext uri="{BB962C8B-B14F-4D97-AF65-F5344CB8AC3E}">
        <p14:creationId xmlns:p14="http://schemas.microsoft.com/office/powerpoint/2010/main" val="1905247324"/>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50" descr="pasted-image.pdf"/>
          <p:cNvPicPr preferRelativeResize="0"/>
          <p:nvPr/>
        </p:nvPicPr>
        <p:blipFill rotWithShape="1">
          <a:blip r:embed="rId3">
            <a:alphaModFix/>
          </a:blip>
          <a:srcRect/>
          <a:stretch/>
        </p:blipFill>
        <p:spPr>
          <a:xfrm>
            <a:off x="0" y="2592655"/>
            <a:ext cx="12192000" cy="4321277"/>
          </a:xfrm>
          <a:prstGeom prst="rect">
            <a:avLst/>
          </a:prstGeom>
          <a:noFill/>
          <a:ln>
            <a:noFill/>
          </a:ln>
        </p:spPr>
      </p:pic>
      <p:sp>
        <p:nvSpPr>
          <p:cNvPr id="363" name="Google Shape;363;p50"/>
          <p:cNvSpPr txBox="1">
            <a:spLocks noGrp="1"/>
          </p:cNvSpPr>
          <p:nvPr>
            <p:ph type="body" idx="1"/>
          </p:nvPr>
        </p:nvSpPr>
        <p:spPr>
          <a:xfrm>
            <a:off x="1311512" y="717776"/>
            <a:ext cx="9939080" cy="5422448"/>
          </a:xfrm>
          <a:prstGeom prst="rect">
            <a:avLst/>
          </a:prstGeom>
          <a:noFill/>
          <a:ln>
            <a:noFill/>
          </a:ln>
        </p:spPr>
        <p:txBody>
          <a:bodyPr spcFirstLastPara="1" wrap="square" lIns="91425" tIns="45700" rIns="91425" bIns="45700" anchor="t" anchorCtr="0">
            <a:noAutofit/>
          </a:bodyPr>
          <a:lstStyle/>
          <a:p>
            <a:pPr marL="457200" lvl="0" indent="-342900" algn="l" rtl="0">
              <a:lnSpc>
                <a:spcPct val="200000"/>
              </a:lnSpc>
              <a:spcBef>
                <a:spcPts val="1000"/>
              </a:spcBef>
              <a:spcAft>
                <a:spcPts val="0"/>
              </a:spcAft>
              <a:buSzPts val="1800"/>
              <a:buFont typeface="Arial"/>
              <a:buChar char="•"/>
            </a:pPr>
            <a:r>
              <a:rPr lang="km-KH" dirty="0">
                <a:solidFill>
                  <a:schemeClr val="dk1"/>
                </a:solidFill>
                <a:latin typeface="Khmer OS Siemreap" pitchFamily="2" charset="0"/>
                <a:ea typeface="Times"/>
                <a:cs typeface="Khmer OS Siemreap" pitchFamily="2" charset="0"/>
                <a:sym typeface="Times"/>
              </a:rPr>
              <a:t>សូម</a:t>
            </a:r>
            <a:r>
              <a:rPr lang="km-KH" dirty="0">
                <a:solidFill>
                  <a:srgbClr val="FF0000"/>
                </a:solidFill>
                <a:latin typeface="Khmer OS Siemreap" pitchFamily="2" charset="0"/>
                <a:ea typeface="Times"/>
                <a:cs typeface="Khmer OS Siemreap" pitchFamily="2" charset="0"/>
                <a:sym typeface="Times"/>
              </a:rPr>
              <a:t>លើកទឹកចិត្តឱ្យកុមារប្រាប់ពីអ្វីៗ</a:t>
            </a:r>
            <a:r>
              <a:rPr lang="km-KH" dirty="0">
                <a:solidFill>
                  <a:schemeClr val="dk1"/>
                </a:solidFill>
                <a:latin typeface="Khmer OS Siemreap" pitchFamily="2" charset="0"/>
                <a:ea typeface="Times"/>
                <a:cs typeface="Khmer OS Siemreap" pitchFamily="2" charset="0"/>
                <a:sym typeface="Times"/>
              </a:rPr>
              <a:t>ដែលបានកើតឡើង</a:t>
            </a:r>
            <a:r>
              <a:rPr lang="km-KH" b="1" dirty="0">
                <a:solidFill>
                  <a:srgbClr val="FF0000"/>
                </a:solidFill>
                <a:latin typeface="Khmer OS Siemreap" pitchFamily="2" charset="0"/>
                <a:ea typeface="Times"/>
                <a:cs typeface="Khmer OS Siemreap" pitchFamily="2" charset="0"/>
                <a:sym typeface="Times"/>
              </a:rPr>
              <a:t>ដោយពាក្យរបស់ពួកគេ។</a:t>
            </a:r>
            <a:r>
              <a:rPr lang="en-US" dirty="0">
                <a:solidFill>
                  <a:schemeClr val="dk1"/>
                </a:solidFill>
                <a:latin typeface="Khmer OS Siemreap" pitchFamily="2" charset="0"/>
                <a:ea typeface="Times"/>
                <a:cs typeface="Khmer OS Siemreap" pitchFamily="2" charset="0"/>
                <a:sym typeface="Times"/>
              </a:rPr>
              <a:t>“</a:t>
            </a:r>
            <a:r>
              <a:rPr lang="km-KH" dirty="0">
                <a:solidFill>
                  <a:schemeClr val="dk1"/>
                </a:solidFill>
                <a:latin typeface="Khmer OS Siemreap" pitchFamily="2" charset="0"/>
                <a:ea typeface="Times"/>
                <a:cs typeface="Khmer OS Siemreap" pitchFamily="2" charset="0"/>
                <a:sym typeface="Times"/>
              </a:rPr>
              <a:t>សូមប្អូនប្រាប់ខ្ញុំរឿងនេះដល់ខ្ញុំតាំងពីដើមដល់ចប់បានទេ?</a:t>
            </a:r>
            <a:r>
              <a:rPr lang="en-US" dirty="0">
                <a:solidFill>
                  <a:schemeClr val="dk1"/>
                </a:solidFill>
                <a:latin typeface="Khmer OS Siemreap" pitchFamily="2" charset="0"/>
                <a:ea typeface="Times"/>
                <a:cs typeface="Khmer OS Siemreap" pitchFamily="2" charset="0"/>
                <a:sym typeface="Times"/>
              </a:rPr>
              <a:t>”</a:t>
            </a:r>
            <a:r>
              <a:rPr lang="km-KH" dirty="0">
                <a:solidFill>
                  <a:schemeClr val="dk1"/>
                </a:solidFill>
                <a:latin typeface="Khmer OS Siemreap" pitchFamily="2" charset="0"/>
                <a:ea typeface="Times"/>
                <a:cs typeface="Khmer OS Siemreap" pitchFamily="2" charset="0"/>
                <a:sym typeface="Times"/>
              </a:rPr>
              <a:t>។</a:t>
            </a:r>
            <a:endParaRPr dirty="0">
              <a:latin typeface="Khmer OS Siemreap" pitchFamily="2" charset="0"/>
              <a:cs typeface="Khmer OS Siemreap" pitchFamily="2" charset="0"/>
            </a:endParaRPr>
          </a:p>
          <a:p>
            <a:pPr marL="457200" lvl="0" indent="-342900" algn="l" rtl="0">
              <a:lnSpc>
                <a:spcPct val="200000"/>
              </a:lnSpc>
              <a:spcBef>
                <a:spcPts val="1000"/>
              </a:spcBef>
              <a:spcAft>
                <a:spcPts val="0"/>
              </a:spcAft>
              <a:buSzPts val="1800"/>
              <a:buFont typeface="Arial"/>
              <a:buChar char="•"/>
            </a:pPr>
            <a:r>
              <a:rPr lang="km-KH" dirty="0">
                <a:solidFill>
                  <a:schemeClr val="dk1"/>
                </a:solidFill>
                <a:latin typeface="Khmer OS Siemreap" pitchFamily="2" charset="0"/>
                <a:cs typeface="Khmer OS Siemreap" pitchFamily="2" charset="0"/>
                <a:sym typeface="Times"/>
              </a:rPr>
              <a:t>ប្រសិនបើ</a:t>
            </a:r>
            <a:r>
              <a:rPr lang="km-KH" dirty="0">
                <a:solidFill>
                  <a:srgbClr val="FF0000"/>
                </a:solidFill>
                <a:latin typeface="Khmer OS Siemreap" pitchFamily="2" charset="0"/>
                <a:cs typeface="Khmer OS Siemreap" pitchFamily="2" charset="0"/>
                <a:sym typeface="Times"/>
              </a:rPr>
              <a:t>កុមារឈប់ ឬផ្អាក</a:t>
            </a:r>
            <a:r>
              <a:rPr lang="km-KH" dirty="0">
                <a:solidFill>
                  <a:schemeClr val="dk1"/>
                </a:solidFill>
                <a:latin typeface="Khmer OS Siemreap" pitchFamily="2" charset="0"/>
                <a:cs typeface="Khmer OS Siemreap" pitchFamily="2" charset="0"/>
                <a:sym typeface="Times"/>
              </a:rPr>
              <a:t>អំឡុងពេលសាកសួរលម្អិត </a:t>
            </a:r>
            <a:r>
              <a:rPr lang="km-KH" b="1" dirty="0">
                <a:solidFill>
                  <a:srgbClr val="FF0000"/>
                </a:solidFill>
                <a:latin typeface="Khmer OS Siemreap" pitchFamily="2" charset="0"/>
                <a:cs typeface="Khmer OS Siemreap" pitchFamily="2" charset="0"/>
                <a:sym typeface="Times"/>
              </a:rPr>
              <a:t>សូមលើកទឹកចិត្តគាត់ឱ្យនិយាយបន្ត</a:t>
            </a:r>
            <a:r>
              <a:rPr lang="km-KH" dirty="0">
                <a:solidFill>
                  <a:schemeClr val="dk1"/>
                </a:solidFill>
                <a:latin typeface="Khmer OS Siemreap" pitchFamily="2" charset="0"/>
                <a:cs typeface="Khmer OS Siemreap" pitchFamily="2" charset="0"/>
                <a:sym typeface="Times"/>
              </a:rPr>
              <a:t>ដោយប្រើសំណួរ ដូចជា </a:t>
            </a:r>
            <a:r>
              <a:rPr lang="en-US" dirty="0">
                <a:solidFill>
                  <a:schemeClr val="dk1"/>
                </a:solidFill>
                <a:latin typeface="Khmer OS Siemreap" pitchFamily="2" charset="0"/>
                <a:cs typeface="Khmer OS Siemreap" pitchFamily="2" charset="0"/>
                <a:sym typeface="Times"/>
              </a:rPr>
              <a:t>“</a:t>
            </a:r>
            <a:r>
              <a:rPr lang="km-KH" dirty="0">
                <a:solidFill>
                  <a:schemeClr val="dk1"/>
                </a:solidFill>
                <a:latin typeface="Khmer OS Siemreap" pitchFamily="2" charset="0"/>
                <a:cs typeface="Khmer OS Siemreap" pitchFamily="2" charset="0"/>
                <a:sym typeface="Times"/>
              </a:rPr>
              <a:t>តើមានអ្វីកើតឡើងបន្ទាប់?</a:t>
            </a:r>
            <a:r>
              <a:rPr lang="en-US" dirty="0">
                <a:solidFill>
                  <a:schemeClr val="dk1"/>
                </a:solidFill>
                <a:latin typeface="Khmer OS Siemreap" pitchFamily="2" charset="0"/>
                <a:cs typeface="Khmer OS Siemreap" pitchFamily="2" charset="0"/>
                <a:sym typeface="Times"/>
              </a:rPr>
              <a:t>”</a:t>
            </a:r>
            <a:r>
              <a:rPr lang="km-KH" dirty="0">
                <a:solidFill>
                  <a:schemeClr val="dk1"/>
                </a:solidFill>
                <a:latin typeface="Khmer OS Siemreap" pitchFamily="2" charset="0"/>
                <a:cs typeface="Khmer OS Siemreap" pitchFamily="2" charset="0"/>
                <a:sym typeface="Times"/>
              </a:rPr>
              <a:t> </a:t>
            </a:r>
            <a:r>
              <a:rPr lang="en-US" dirty="0">
                <a:solidFill>
                  <a:schemeClr val="dk1"/>
                </a:solidFill>
                <a:latin typeface="Khmer OS Siemreap" pitchFamily="2" charset="0"/>
                <a:cs typeface="Khmer OS Siemreap" pitchFamily="2" charset="0"/>
                <a:sym typeface="Times"/>
              </a:rPr>
              <a:t>“</a:t>
            </a:r>
            <a:r>
              <a:rPr lang="km-KH" dirty="0">
                <a:solidFill>
                  <a:schemeClr val="dk1"/>
                </a:solidFill>
                <a:latin typeface="Khmer OS Siemreap" pitchFamily="2" charset="0"/>
                <a:cs typeface="Khmer OS Siemreap" pitchFamily="2" charset="0"/>
                <a:sym typeface="Times"/>
              </a:rPr>
              <a:t> បន្ទាប់មកយ៉ាងម៉េចទៀតប្អូន? </a:t>
            </a:r>
            <a:r>
              <a:rPr lang="en-US" dirty="0">
                <a:solidFill>
                  <a:schemeClr val="dk1"/>
                </a:solidFill>
                <a:latin typeface="Khmer OS Siemreap" pitchFamily="2" charset="0"/>
                <a:cs typeface="Khmer OS Siemreap" pitchFamily="2" charset="0"/>
                <a:sym typeface="Times"/>
              </a:rPr>
              <a:t>“</a:t>
            </a:r>
            <a:r>
              <a:rPr lang="km-KH" dirty="0">
                <a:solidFill>
                  <a:schemeClr val="dk1"/>
                </a:solidFill>
                <a:latin typeface="Khmer OS Siemreap" pitchFamily="2" charset="0"/>
                <a:cs typeface="Khmer OS Siemreap" pitchFamily="2" charset="0"/>
                <a:sym typeface="Times"/>
              </a:rPr>
              <a:t>សូមប្អូនប្រាប់ខ្ញុំអំពីរឿងនោះបន្ថែមទៀតបានទេ</a:t>
            </a:r>
            <a:r>
              <a:rPr lang="en-US" dirty="0">
                <a:solidFill>
                  <a:schemeClr val="dk1"/>
                </a:solidFill>
                <a:latin typeface="Khmer OS Siemreap" pitchFamily="2" charset="0"/>
                <a:cs typeface="Khmer OS Siemreap" pitchFamily="2" charset="0"/>
                <a:sym typeface="Times"/>
              </a:rPr>
              <a:t>?”</a:t>
            </a:r>
            <a:r>
              <a:rPr lang="km-KH" dirty="0">
                <a:solidFill>
                  <a:schemeClr val="dk1"/>
                </a:solidFill>
                <a:latin typeface="Khmer OS Siemreap" pitchFamily="2" charset="0"/>
                <a:cs typeface="Khmer OS Siemreap" pitchFamily="2" charset="0"/>
                <a:sym typeface="Times"/>
              </a:rPr>
              <a:t>។</a:t>
            </a:r>
            <a:endParaRPr dirty="0">
              <a:latin typeface="Khmer OS Siemreap" pitchFamily="2" charset="0"/>
              <a:cs typeface="Khmer OS Siemreap" pitchFamily="2" charset="0"/>
            </a:endParaRPr>
          </a:p>
          <a:p>
            <a:pPr lvl="0">
              <a:lnSpc>
                <a:spcPct val="200000"/>
              </a:lnSpc>
              <a:buFont typeface="Arial"/>
              <a:buChar char="•"/>
            </a:pPr>
            <a:r>
              <a:rPr lang="km-KH" dirty="0">
                <a:solidFill>
                  <a:schemeClr val="dk1"/>
                </a:solidFill>
                <a:latin typeface="Khmer OS Siemreap" pitchFamily="2" charset="0"/>
                <a:cs typeface="Khmer OS Siemreap" pitchFamily="2" charset="0"/>
                <a:sym typeface="Times"/>
              </a:rPr>
              <a:t>អ្នកសម្ភាសន៍គួរតែ</a:t>
            </a:r>
            <a:r>
              <a:rPr lang="km-KH" b="1" dirty="0">
                <a:solidFill>
                  <a:srgbClr val="FF0000"/>
                </a:solidFill>
                <a:latin typeface="Khmer OS Siemreap" pitchFamily="2" charset="0"/>
                <a:cs typeface="Khmer OS Siemreap" pitchFamily="2" charset="0"/>
                <a:sym typeface="Times"/>
              </a:rPr>
              <a:t>បង្ហាញការស្តាប់</a:t>
            </a:r>
            <a:r>
              <a:rPr lang="km-KH" dirty="0">
                <a:solidFill>
                  <a:schemeClr val="dk1"/>
                </a:solidFill>
                <a:latin typeface="Khmer OS Siemreap" pitchFamily="2" charset="0"/>
                <a:cs typeface="Khmer OS Siemreap" pitchFamily="2" charset="0"/>
                <a:sym typeface="Times"/>
              </a:rPr>
              <a:t>សាច់រឿងទាំងមូល</a:t>
            </a:r>
            <a:r>
              <a:rPr lang="km-KH" dirty="0">
                <a:solidFill>
                  <a:srgbClr val="FF0000"/>
                </a:solidFill>
                <a:latin typeface="Khmer OS Siemreap" pitchFamily="2" charset="0"/>
                <a:cs typeface="Khmer OS Siemreap" pitchFamily="2" charset="0"/>
                <a:sym typeface="Times"/>
              </a:rPr>
              <a:t>ដោយយកចិត្តទុកដាក់ </a:t>
            </a:r>
            <a:r>
              <a:rPr lang="km-KH" dirty="0">
                <a:solidFill>
                  <a:schemeClr val="dk1"/>
                </a:solidFill>
                <a:latin typeface="Khmer OS Siemreap" pitchFamily="2" charset="0"/>
                <a:cs typeface="Khmer OS Siemreap" pitchFamily="2" charset="0"/>
                <a:sym typeface="Times"/>
              </a:rPr>
              <a:t>និងមិនមានការរំខាន ឬការសួរបញ្ជាក់ឬ សំណួរតាមដាន។</a:t>
            </a:r>
            <a:endParaRPr dirty="0">
              <a:latin typeface="Khmer OS Siemreap" pitchFamily="2" charset="0"/>
              <a:cs typeface="Khmer OS Siemreap" pitchFamily="2" charset="0"/>
            </a:endParaRPr>
          </a:p>
          <a:p>
            <a:pPr marL="457200" lvl="0" indent="-228600" algn="l" rtl="0">
              <a:lnSpc>
                <a:spcPct val="200000"/>
              </a:lnSpc>
              <a:spcBef>
                <a:spcPts val="1000"/>
              </a:spcBef>
              <a:spcAft>
                <a:spcPts val="0"/>
              </a:spcAft>
              <a:buSzPts val="1800"/>
              <a:buFont typeface="Noto Sans Symbols"/>
              <a:buNone/>
            </a:pPr>
            <a:endParaRPr dirty="0">
              <a:solidFill>
                <a:schemeClr val="dk1"/>
              </a:solidFill>
              <a:latin typeface="Khmer OS Siemreap" pitchFamily="2" charset="0"/>
              <a:ea typeface="Times"/>
              <a:cs typeface="Khmer OS Siemreap" pitchFamily="2" charset="0"/>
              <a:sym typeface="Times"/>
            </a:endParaRPr>
          </a:p>
          <a:p>
            <a:pPr marL="114300" lvl="0" indent="0" algn="l" rtl="0">
              <a:lnSpc>
                <a:spcPct val="200000"/>
              </a:lnSpc>
              <a:spcBef>
                <a:spcPts val="1000"/>
              </a:spcBef>
              <a:spcAft>
                <a:spcPts val="0"/>
              </a:spcAft>
              <a:buSzPts val="1800"/>
              <a:buNone/>
            </a:pPr>
            <a:endParaRPr dirty="0">
              <a:latin typeface="Khmer OS Siemreap" pitchFamily="2" charset="0"/>
              <a:cs typeface="Khmer OS Siemreap" pitchFamily="2" charset="0"/>
              <a:sym typeface="Arial"/>
            </a:endParaRPr>
          </a:p>
        </p:txBody>
      </p:sp>
      <p:sp>
        <p:nvSpPr>
          <p:cNvPr id="364" name="Google Shape;364;p50"/>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34</a:t>
            </a:fld>
            <a:endParaRPr/>
          </a:p>
        </p:txBody>
      </p:sp>
    </p:spTree>
    <p:extLst>
      <p:ext uri="{BB962C8B-B14F-4D97-AF65-F5344CB8AC3E}">
        <p14:creationId xmlns:p14="http://schemas.microsoft.com/office/powerpoint/2010/main" val="2067330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7" name="Google Shape;341;p47" descr="pasted-image.pdf">
            <a:extLst>
              <a:ext uri="{FF2B5EF4-FFF2-40B4-BE49-F238E27FC236}">
                <a16:creationId xmlns:a16="http://schemas.microsoft.com/office/drawing/2014/main" xmlns="" id="{79AF1DEE-3F61-7043-AFC3-B7FD225E156F}"/>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370" name="Google Shape;370;p51"/>
          <p:cNvSpPr txBox="1">
            <a:spLocks noGrp="1"/>
          </p:cNvSpPr>
          <p:nvPr>
            <p:ph type="body" idx="1"/>
          </p:nvPr>
        </p:nvSpPr>
        <p:spPr>
          <a:xfrm>
            <a:off x="2186911" y="1022629"/>
            <a:ext cx="9318324" cy="4788276"/>
          </a:xfrm>
          <a:prstGeom prst="rect">
            <a:avLst/>
          </a:prstGeom>
          <a:noFill/>
          <a:ln>
            <a:noFill/>
          </a:ln>
        </p:spPr>
        <p:txBody>
          <a:bodyPr spcFirstLastPara="1" wrap="square" lIns="91425" tIns="45700" rIns="91425" bIns="45700" anchor="t" anchorCtr="0">
            <a:noAutofit/>
          </a:bodyPr>
          <a:lstStyle/>
          <a:p>
            <a:pPr marL="571500" lvl="1" indent="0" algn="l" rtl="0">
              <a:lnSpc>
                <a:spcPct val="200000"/>
              </a:lnSpc>
              <a:spcBef>
                <a:spcPts val="1000"/>
              </a:spcBef>
              <a:spcAft>
                <a:spcPts val="0"/>
              </a:spcAft>
              <a:buSzPts val="1800"/>
              <a:buNone/>
            </a:pPr>
            <a:r>
              <a:rPr lang="km-KH" sz="2400" dirty="0">
                <a:solidFill>
                  <a:schemeClr val="dk1"/>
                </a:solidFill>
                <a:latin typeface="Khmer OS Siemreap" pitchFamily="2" charset="0"/>
                <a:ea typeface="Times"/>
                <a:cs typeface="Khmer OS Siemreap" pitchFamily="2" charset="0"/>
                <a:sym typeface="Times"/>
              </a:rPr>
              <a:t>សូម</a:t>
            </a:r>
            <a:r>
              <a:rPr lang="km-KH" sz="2400" dirty="0">
                <a:solidFill>
                  <a:srgbClr val="FF0000"/>
                </a:solidFill>
                <a:latin typeface="Khmer OS Siemreap" pitchFamily="2" charset="0"/>
                <a:ea typeface="Times"/>
                <a:cs typeface="Khmer OS Siemreap" pitchFamily="2" charset="0"/>
                <a:sym typeface="Times"/>
              </a:rPr>
              <a:t>កុំធ្វើការសនិ្នដ្ឋាន</a:t>
            </a:r>
            <a:r>
              <a:rPr lang="km-KH" sz="2400" dirty="0">
                <a:solidFill>
                  <a:schemeClr val="dk1"/>
                </a:solidFill>
                <a:latin typeface="Khmer OS Siemreap" pitchFamily="2" charset="0"/>
                <a:ea typeface="Times"/>
                <a:cs typeface="Khmer OS Siemreap" pitchFamily="2" charset="0"/>
                <a:sym typeface="Times"/>
              </a:rPr>
              <a:t>អំពីករណី ឬសាច់រឿងដែលអ្នកបានលឺ</a:t>
            </a:r>
            <a:endParaRPr sz="2400" dirty="0">
              <a:latin typeface="Khmer OS Siemreap" pitchFamily="2" charset="0"/>
              <a:cs typeface="Khmer OS Siemreap" pitchFamily="2" charset="0"/>
            </a:endParaRPr>
          </a:p>
          <a:p>
            <a:pPr marL="571500" lvl="1" indent="0" algn="l" rtl="0">
              <a:lnSpc>
                <a:spcPct val="200000"/>
              </a:lnSpc>
              <a:spcBef>
                <a:spcPts val="1000"/>
              </a:spcBef>
              <a:spcAft>
                <a:spcPts val="0"/>
              </a:spcAft>
              <a:buSzPts val="1800"/>
              <a:buNone/>
            </a:pPr>
            <a:endParaRPr sz="2400" dirty="0">
              <a:solidFill>
                <a:schemeClr val="dk1"/>
              </a:solidFill>
              <a:latin typeface="Khmer OS Siemreap" pitchFamily="2" charset="0"/>
              <a:ea typeface="Times"/>
              <a:cs typeface="Khmer OS Siemreap" pitchFamily="2" charset="0"/>
              <a:sym typeface="Times"/>
            </a:endParaRPr>
          </a:p>
          <a:p>
            <a:pPr marL="571500" lvl="1" indent="0" algn="l" rtl="0">
              <a:lnSpc>
                <a:spcPct val="200000"/>
              </a:lnSpc>
              <a:spcBef>
                <a:spcPts val="1000"/>
              </a:spcBef>
              <a:spcAft>
                <a:spcPts val="0"/>
              </a:spcAft>
              <a:buSzPts val="1800"/>
              <a:buNone/>
            </a:pPr>
            <a:r>
              <a:rPr lang="km-KH" sz="2400" dirty="0">
                <a:solidFill>
                  <a:schemeClr val="dk1"/>
                </a:solidFill>
                <a:latin typeface="Khmer OS Siemreap" pitchFamily="2" charset="0"/>
                <a:ea typeface="Times"/>
                <a:cs typeface="Khmer OS Siemreap" pitchFamily="2" charset="0"/>
                <a:sym typeface="Times"/>
              </a:rPr>
              <a:t>សូម</a:t>
            </a:r>
            <a:r>
              <a:rPr lang="km-KH" sz="2400" dirty="0">
                <a:solidFill>
                  <a:srgbClr val="FF0000"/>
                </a:solidFill>
                <a:latin typeface="Khmer OS Siemreap" pitchFamily="2" charset="0"/>
                <a:ea typeface="Times"/>
                <a:cs typeface="Khmer OS Siemreap" pitchFamily="2" charset="0"/>
                <a:sym typeface="Times"/>
              </a:rPr>
              <a:t>ពិនិត្យ និងផ្ទៀងផ្ទាត់ព័ត៌មាន</a:t>
            </a:r>
            <a:r>
              <a:rPr lang="km-KH" sz="2400" dirty="0">
                <a:solidFill>
                  <a:schemeClr val="dk1"/>
                </a:solidFill>
                <a:latin typeface="Khmer OS Siemreap" pitchFamily="2" charset="0"/>
                <a:ea typeface="Times"/>
                <a:cs typeface="Khmer OS Siemreap" pitchFamily="2" charset="0"/>
                <a:sym typeface="Times"/>
              </a:rPr>
              <a:t>មុនពេលសនិ្នដ្ឋានថាកុមារនិយាយកុហក</a:t>
            </a:r>
            <a:endParaRPr sz="2400" dirty="0">
              <a:latin typeface="Khmer OS Siemreap" pitchFamily="2" charset="0"/>
              <a:cs typeface="Khmer OS Siemreap" pitchFamily="2" charset="0"/>
            </a:endParaRPr>
          </a:p>
          <a:p>
            <a:pPr marL="571500" lvl="1" indent="0" algn="l" rtl="0">
              <a:lnSpc>
                <a:spcPct val="200000"/>
              </a:lnSpc>
              <a:spcBef>
                <a:spcPts val="1000"/>
              </a:spcBef>
              <a:spcAft>
                <a:spcPts val="0"/>
              </a:spcAft>
              <a:buSzPts val="1800"/>
              <a:buNone/>
            </a:pPr>
            <a:endParaRPr sz="2400" dirty="0">
              <a:solidFill>
                <a:schemeClr val="dk1"/>
              </a:solidFill>
              <a:latin typeface="Khmer OS Siemreap" pitchFamily="2" charset="0"/>
              <a:ea typeface="Times"/>
              <a:cs typeface="Khmer OS Siemreap" pitchFamily="2" charset="0"/>
              <a:sym typeface="Times"/>
            </a:endParaRPr>
          </a:p>
          <a:p>
            <a:pPr marL="571500" lvl="1" indent="0" algn="l" rtl="0">
              <a:lnSpc>
                <a:spcPct val="200000"/>
              </a:lnSpc>
              <a:spcBef>
                <a:spcPts val="1000"/>
              </a:spcBef>
              <a:spcAft>
                <a:spcPts val="0"/>
              </a:spcAft>
              <a:buSzPts val="1800"/>
              <a:buNone/>
            </a:pPr>
            <a:r>
              <a:rPr lang="km-KH" sz="2400" dirty="0">
                <a:solidFill>
                  <a:schemeClr val="dk1"/>
                </a:solidFill>
                <a:latin typeface="Khmer OS Siemreap" pitchFamily="2" charset="0"/>
                <a:ea typeface="Times"/>
                <a:cs typeface="Khmer OS Siemreap" pitchFamily="2" charset="0"/>
                <a:sym typeface="Times"/>
              </a:rPr>
              <a:t>សូម</a:t>
            </a:r>
            <a:r>
              <a:rPr lang="km-KH" sz="2400" dirty="0">
                <a:solidFill>
                  <a:srgbClr val="FF0000"/>
                </a:solidFill>
                <a:latin typeface="Khmer OS Siemreap" pitchFamily="2" charset="0"/>
                <a:ea typeface="Times"/>
                <a:cs typeface="Khmer OS Siemreap" pitchFamily="2" charset="0"/>
                <a:sym typeface="Times"/>
              </a:rPr>
              <a:t>រៀបចំសំណួរសំខាន់ៗ</a:t>
            </a:r>
            <a:r>
              <a:rPr lang="km-KH" sz="2400" dirty="0">
                <a:solidFill>
                  <a:schemeClr val="dk1"/>
                </a:solidFill>
                <a:latin typeface="Khmer OS Siemreap" pitchFamily="2" charset="0"/>
                <a:ea typeface="Times"/>
                <a:cs typeface="Khmer OS Siemreap" pitchFamily="2" charset="0"/>
                <a:sym typeface="Times"/>
              </a:rPr>
              <a:t>មុនពេលធ្វើការសម្ភាសន៍</a:t>
            </a:r>
            <a:endParaRPr sz="2400" dirty="0">
              <a:latin typeface="Khmer OS Siemreap" pitchFamily="2" charset="0"/>
              <a:cs typeface="Khmer OS Siemreap" pitchFamily="2" charset="0"/>
            </a:endParaRPr>
          </a:p>
          <a:p>
            <a:pPr marL="914400" lvl="1" indent="-228600" algn="l" rtl="0">
              <a:lnSpc>
                <a:spcPct val="200000"/>
              </a:lnSpc>
              <a:spcBef>
                <a:spcPts val="1000"/>
              </a:spcBef>
              <a:spcAft>
                <a:spcPts val="0"/>
              </a:spcAft>
              <a:buSzPts val="1800"/>
              <a:buFont typeface="Courier New"/>
              <a:buNone/>
            </a:pPr>
            <a:endParaRPr sz="2000" dirty="0">
              <a:solidFill>
                <a:schemeClr val="dk1"/>
              </a:solidFill>
              <a:latin typeface="Khmer OS Siemreap" pitchFamily="2" charset="0"/>
              <a:cs typeface="Khmer OS Siemreap" pitchFamily="2" charset="0"/>
              <a:sym typeface="Arial"/>
            </a:endParaRPr>
          </a:p>
          <a:p>
            <a:pPr marL="914400" lvl="1" indent="-228600" algn="l" rtl="0">
              <a:lnSpc>
                <a:spcPct val="200000"/>
              </a:lnSpc>
              <a:spcBef>
                <a:spcPts val="1000"/>
              </a:spcBef>
              <a:spcAft>
                <a:spcPts val="0"/>
              </a:spcAft>
              <a:buSzPts val="1800"/>
              <a:buFont typeface="Courier New"/>
              <a:buNone/>
            </a:pPr>
            <a:endParaRPr sz="2000" dirty="0">
              <a:latin typeface="Khmer OS Siemreap" pitchFamily="2" charset="0"/>
              <a:cs typeface="Khmer OS Siemreap" pitchFamily="2" charset="0"/>
              <a:sym typeface="Arial"/>
            </a:endParaRPr>
          </a:p>
          <a:p>
            <a:pPr marL="914400" lvl="1" indent="-228600" algn="l" rtl="0">
              <a:lnSpc>
                <a:spcPct val="200000"/>
              </a:lnSpc>
              <a:spcBef>
                <a:spcPts val="1000"/>
              </a:spcBef>
              <a:spcAft>
                <a:spcPts val="0"/>
              </a:spcAft>
              <a:buSzPts val="1800"/>
              <a:buFont typeface="Courier New"/>
              <a:buNone/>
            </a:pPr>
            <a:endParaRPr sz="2000" dirty="0">
              <a:latin typeface="Khmer OS Siemreap" pitchFamily="2" charset="0"/>
              <a:cs typeface="Khmer OS Siemreap" pitchFamily="2" charset="0"/>
              <a:sym typeface="Arial"/>
            </a:endParaRPr>
          </a:p>
          <a:p>
            <a:pPr marL="571500" lvl="1" indent="0" algn="l" rtl="0">
              <a:lnSpc>
                <a:spcPct val="200000"/>
              </a:lnSpc>
              <a:spcBef>
                <a:spcPts val="1000"/>
              </a:spcBef>
              <a:spcAft>
                <a:spcPts val="0"/>
              </a:spcAft>
              <a:buSzPts val="1800"/>
              <a:buNone/>
            </a:pPr>
            <a:endParaRPr sz="2000" dirty="0">
              <a:latin typeface="Khmer OS Siemreap" pitchFamily="2" charset="0"/>
              <a:cs typeface="Khmer OS Siemreap" pitchFamily="2" charset="0"/>
              <a:sym typeface="Arial"/>
            </a:endParaRPr>
          </a:p>
        </p:txBody>
      </p:sp>
      <p:sp>
        <p:nvSpPr>
          <p:cNvPr id="371" name="Google Shape;371;p51"/>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35</a:t>
            </a:fld>
            <a:endParaRPr/>
          </a:p>
        </p:txBody>
      </p:sp>
      <p:pic>
        <p:nvPicPr>
          <p:cNvPr id="372" name="Google Shape;372;p51" descr="Help"/>
          <p:cNvPicPr preferRelativeResize="0"/>
          <p:nvPr/>
        </p:nvPicPr>
        <p:blipFill rotWithShape="1">
          <a:blip r:embed="rId4">
            <a:alphaModFix/>
          </a:blip>
          <a:srcRect/>
          <a:stretch/>
        </p:blipFill>
        <p:spPr>
          <a:xfrm>
            <a:off x="1607316" y="4596883"/>
            <a:ext cx="914400" cy="914400"/>
          </a:xfrm>
          <a:prstGeom prst="rect">
            <a:avLst/>
          </a:prstGeom>
          <a:noFill/>
          <a:ln>
            <a:noFill/>
          </a:ln>
        </p:spPr>
      </p:pic>
      <p:pic>
        <p:nvPicPr>
          <p:cNvPr id="373" name="Google Shape;373;p51" descr="No sign"/>
          <p:cNvPicPr preferRelativeResize="0"/>
          <p:nvPr/>
        </p:nvPicPr>
        <p:blipFill rotWithShape="1">
          <a:blip r:embed="rId5">
            <a:alphaModFix/>
          </a:blip>
          <a:srcRect/>
          <a:stretch/>
        </p:blipFill>
        <p:spPr>
          <a:xfrm>
            <a:off x="1607316" y="1269066"/>
            <a:ext cx="914400" cy="914400"/>
          </a:xfrm>
          <a:prstGeom prst="rect">
            <a:avLst/>
          </a:prstGeom>
          <a:noFill/>
          <a:ln>
            <a:noFill/>
          </a:ln>
        </p:spPr>
      </p:pic>
      <p:pic>
        <p:nvPicPr>
          <p:cNvPr id="374" name="Google Shape;374;p51" descr="Bug under magnifying glass"/>
          <p:cNvPicPr preferRelativeResize="0"/>
          <p:nvPr/>
        </p:nvPicPr>
        <p:blipFill rotWithShape="1">
          <a:blip r:embed="rId6">
            <a:alphaModFix/>
          </a:blip>
          <a:srcRect/>
          <a:stretch/>
        </p:blipFill>
        <p:spPr>
          <a:xfrm>
            <a:off x="1607316" y="2959567"/>
            <a:ext cx="914400" cy="914400"/>
          </a:xfrm>
          <a:prstGeom prst="rect">
            <a:avLst/>
          </a:prstGeom>
          <a:noFill/>
          <a:ln>
            <a:noFill/>
          </a:ln>
        </p:spPr>
      </p:pic>
    </p:spTree>
    <p:extLst>
      <p:ext uri="{BB962C8B-B14F-4D97-AF65-F5344CB8AC3E}">
        <p14:creationId xmlns:p14="http://schemas.microsoft.com/office/powerpoint/2010/main" val="2465497754"/>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52" descr="pasted-image.pdf"/>
          <p:cNvPicPr preferRelativeResize="0"/>
          <p:nvPr/>
        </p:nvPicPr>
        <p:blipFill rotWithShape="1">
          <a:blip r:embed="rId3">
            <a:alphaModFix/>
          </a:blip>
          <a:srcRect/>
          <a:stretch/>
        </p:blipFill>
        <p:spPr>
          <a:xfrm>
            <a:off x="0" y="1533982"/>
            <a:ext cx="12094464" cy="5471502"/>
          </a:xfrm>
          <a:prstGeom prst="rect">
            <a:avLst/>
          </a:prstGeom>
          <a:noFill/>
          <a:ln>
            <a:noFill/>
          </a:ln>
        </p:spPr>
      </p:pic>
      <p:sp>
        <p:nvSpPr>
          <p:cNvPr id="380" name="Google Shape;380;p52"/>
          <p:cNvSpPr txBox="1">
            <a:spLocks noGrp="1"/>
          </p:cNvSpPr>
          <p:nvPr>
            <p:ph type="body" idx="1"/>
          </p:nvPr>
        </p:nvSpPr>
        <p:spPr>
          <a:xfrm>
            <a:off x="1311512" y="652200"/>
            <a:ext cx="10187382" cy="4827710"/>
          </a:xfrm>
          <a:prstGeom prst="rect">
            <a:avLst/>
          </a:prstGeom>
          <a:noFill/>
          <a:ln>
            <a:noFill/>
          </a:ln>
        </p:spPr>
        <p:txBody>
          <a:bodyPr spcFirstLastPara="1" wrap="square" lIns="91425" tIns="45700" rIns="91425" bIns="45700" anchor="t" anchorCtr="0">
            <a:noAutofit/>
          </a:bodyPr>
          <a:lstStyle/>
          <a:p>
            <a:pPr lvl="0" algn="l" rtl="0">
              <a:lnSpc>
                <a:spcPct val="200000"/>
              </a:lnSpc>
              <a:spcBef>
                <a:spcPts val="1000"/>
              </a:spcBef>
              <a:spcAft>
                <a:spcPts val="0"/>
              </a:spcAft>
              <a:buSzPts val="1800"/>
              <a:buFont typeface="Arial" pitchFamily="34" charset="0"/>
              <a:buChar char="•"/>
            </a:pPr>
            <a:r>
              <a:rPr lang="km-KH" dirty="0">
                <a:solidFill>
                  <a:schemeClr val="dk1"/>
                </a:solidFill>
                <a:latin typeface="Khmer OS Siemreap" pitchFamily="2" charset="0"/>
                <a:ea typeface="Times"/>
                <a:cs typeface="Khmer OS Siemreap" pitchFamily="2" charset="0"/>
                <a:sym typeface="Times"/>
              </a:rPr>
              <a:t>អ្នកសម្ភាសន៍ត្រូវសួរថាតើព្រឹត្តិការណ៍នេះកើតឡើង </a:t>
            </a:r>
            <a:r>
              <a:rPr lang="en-US" dirty="0">
                <a:solidFill>
                  <a:schemeClr val="dk1"/>
                </a:solidFill>
                <a:latin typeface="Khmer OS Siemreap" pitchFamily="2" charset="0"/>
                <a:ea typeface="Times"/>
                <a:cs typeface="Khmer OS Siemreap" pitchFamily="2" charset="0"/>
                <a:sym typeface="Times"/>
              </a:rPr>
              <a:t>“</a:t>
            </a:r>
            <a:r>
              <a:rPr lang="km-KH" dirty="0">
                <a:solidFill>
                  <a:schemeClr val="dk1"/>
                </a:solidFill>
                <a:latin typeface="Khmer OS Siemreap" pitchFamily="2" charset="0"/>
                <a:ea typeface="Times"/>
                <a:cs typeface="Khmer OS Siemreap" pitchFamily="2" charset="0"/>
                <a:sym typeface="Times"/>
              </a:rPr>
              <a:t> </a:t>
            </a:r>
            <a:r>
              <a:rPr lang="km-KH" dirty="0">
                <a:solidFill>
                  <a:srgbClr val="FF0000"/>
                </a:solidFill>
                <a:latin typeface="Khmer OS Siemreap" pitchFamily="2" charset="0"/>
                <a:ea typeface="Times"/>
                <a:cs typeface="Khmer OS Siemreap" pitchFamily="2" charset="0"/>
                <a:sym typeface="Times"/>
              </a:rPr>
              <a:t>តែមួយដង ឬច្រើនដង</a:t>
            </a:r>
            <a:r>
              <a:rPr lang="km-KH" dirty="0">
                <a:solidFill>
                  <a:schemeClr val="dk1"/>
                </a:solidFill>
                <a:latin typeface="Khmer OS Siemreap" pitchFamily="2" charset="0"/>
                <a:ea typeface="Times"/>
                <a:cs typeface="Khmer OS Siemreap" pitchFamily="2" charset="0"/>
                <a:sym typeface="Times"/>
              </a:rPr>
              <a:t>?</a:t>
            </a:r>
            <a:r>
              <a:rPr lang="en-US" dirty="0">
                <a:solidFill>
                  <a:schemeClr val="dk1"/>
                </a:solidFill>
                <a:latin typeface="Khmer OS Siemreap" pitchFamily="2" charset="0"/>
                <a:ea typeface="Times"/>
                <a:cs typeface="Khmer OS Siemreap" pitchFamily="2" charset="0"/>
                <a:sym typeface="Times"/>
              </a:rPr>
              <a:t>”</a:t>
            </a:r>
            <a:r>
              <a:rPr lang="km-KH" dirty="0">
                <a:solidFill>
                  <a:schemeClr val="dk1"/>
                </a:solidFill>
                <a:latin typeface="Khmer OS Siemreap" pitchFamily="2" charset="0"/>
                <a:ea typeface="Times"/>
                <a:cs typeface="Khmer OS Siemreap" pitchFamily="2" charset="0"/>
                <a:sym typeface="Times"/>
              </a:rPr>
              <a:t> </a:t>
            </a:r>
            <a:r>
              <a:rPr lang="km-KH" dirty="0">
                <a:solidFill>
                  <a:srgbClr val="FF0000"/>
                </a:solidFill>
                <a:latin typeface="Khmer OS Siemreap" pitchFamily="2" charset="0"/>
                <a:ea typeface="Times"/>
                <a:cs typeface="Khmer OS Siemreap" pitchFamily="2" charset="0"/>
                <a:sym typeface="Times"/>
              </a:rPr>
              <a:t>ដើម្បីកំណត់ថាតើវាជាឧប្បត្តិហេតុនៃការរំលោភបំពាន</a:t>
            </a:r>
            <a:r>
              <a:rPr lang="km-KH" dirty="0">
                <a:solidFill>
                  <a:schemeClr val="dk1"/>
                </a:solidFill>
                <a:latin typeface="Khmer OS Siemreap" pitchFamily="2" charset="0"/>
                <a:ea typeface="Times"/>
                <a:cs typeface="Khmer OS Siemreap" pitchFamily="2" charset="0"/>
                <a:sym typeface="Times"/>
              </a:rPr>
              <a:t>ដែលបានកើតឡើងច្រើនដងឬយ៉ាងណា។ </a:t>
            </a:r>
            <a:r>
              <a:rPr lang="km-KH" b="1" dirty="0">
                <a:solidFill>
                  <a:srgbClr val="FF0000"/>
                </a:solidFill>
                <a:latin typeface="Khmer OS Siemreap" pitchFamily="2" charset="0"/>
                <a:ea typeface="Times"/>
                <a:cs typeface="Khmer OS Siemreap" pitchFamily="2" charset="0"/>
                <a:sym typeface="Times"/>
              </a:rPr>
              <a:t>ការប្រើសម្តីផ្ទាល់ខ្លួនរបស់កុមារ</a:t>
            </a:r>
            <a:r>
              <a:rPr lang="km-KH" dirty="0">
                <a:solidFill>
                  <a:schemeClr val="dk1"/>
                </a:solidFill>
                <a:latin typeface="Khmer OS Siemreap" pitchFamily="2" charset="0"/>
                <a:ea typeface="Times"/>
                <a:cs typeface="Khmer OS Siemreap" pitchFamily="2" charset="0"/>
                <a:sym typeface="Times"/>
              </a:rPr>
              <a:t>គឺជាមធ្យោបាយដ៏ល្អបំផុតដើម្បីណែនាំឱ្យកុមារនិយាយពីឧប្បត្តិហេតុនីមួយៗ។</a:t>
            </a:r>
          </a:p>
          <a:p>
            <a:pPr marL="457200" lvl="0" indent="-342900" algn="l" rtl="0">
              <a:lnSpc>
                <a:spcPct val="200000"/>
              </a:lnSpc>
              <a:spcBef>
                <a:spcPts val="1000"/>
              </a:spcBef>
              <a:spcAft>
                <a:spcPts val="0"/>
              </a:spcAft>
              <a:buSzPts val="1800"/>
              <a:buFont typeface="Arial"/>
              <a:buChar char="•"/>
            </a:pPr>
            <a:r>
              <a:rPr lang="km-KH" b="1" dirty="0">
                <a:solidFill>
                  <a:srgbClr val="FF0000"/>
                </a:solidFill>
                <a:latin typeface="Khmer OS Siemreap" pitchFamily="2" charset="0"/>
                <a:ea typeface="Times"/>
                <a:cs typeface="Khmer OS Siemreap" pitchFamily="2" charset="0"/>
                <a:sym typeface="Times"/>
              </a:rPr>
              <a:t>ស្វែងរកកត្តាហានិភ័យបន្ថែមទៀត</a:t>
            </a:r>
            <a:r>
              <a:rPr lang="km-KH" dirty="0">
                <a:solidFill>
                  <a:schemeClr val="dk1"/>
                </a:solidFill>
                <a:latin typeface="Khmer OS Siemreap" pitchFamily="2" charset="0"/>
                <a:ea typeface="Times"/>
                <a:cs typeface="Khmer OS Siemreap" pitchFamily="2" charset="0"/>
                <a:sym typeface="Times"/>
              </a:rPr>
              <a:t>ដូចជា អំពើហិង្សា រូបភាពរំលោភបំពានផ្លូវភេទលើកុមារ ការលួងលោមតាមប្រព័ន្ធអនឡាញ ការប្រើប្រាស់គ្រឿងស្រវឹងនិងគ្រឿងញៀន ការគំរាមគំហែង ឬឧបាយកលនិងស្ថានភាពគ្រួសារ។</a:t>
            </a:r>
            <a:endParaRPr lang="km-KH" dirty="0">
              <a:solidFill>
                <a:schemeClr val="dk1"/>
              </a:solidFill>
              <a:latin typeface="Khmer OS Siemreap" pitchFamily="2" charset="0"/>
              <a:cs typeface="Khmer OS Siemreap" pitchFamily="2" charset="0"/>
              <a:sym typeface="Times"/>
            </a:endParaRPr>
          </a:p>
          <a:p>
            <a:pPr marL="457200" lvl="0" indent="-342900" algn="l" rtl="0">
              <a:lnSpc>
                <a:spcPct val="200000"/>
              </a:lnSpc>
              <a:spcBef>
                <a:spcPts val="1000"/>
              </a:spcBef>
              <a:spcAft>
                <a:spcPts val="0"/>
              </a:spcAft>
              <a:buSzPts val="1800"/>
              <a:buFont typeface="Arial"/>
              <a:buChar char="•"/>
            </a:pPr>
            <a:endParaRPr lang="km-KH" dirty="0">
              <a:solidFill>
                <a:schemeClr val="dk1"/>
              </a:solidFill>
              <a:latin typeface="Khmer OS Siemreap" pitchFamily="2" charset="0"/>
              <a:cs typeface="Khmer OS Siemreap" pitchFamily="2" charset="0"/>
              <a:sym typeface="Times"/>
            </a:endParaRPr>
          </a:p>
          <a:p>
            <a:pPr marL="457200" lvl="0" indent="-342900" algn="l" rtl="0">
              <a:lnSpc>
                <a:spcPct val="200000"/>
              </a:lnSpc>
              <a:spcBef>
                <a:spcPts val="1000"/>
              </a:spcBef>
              <a:spcAft>
                <a:spcPts val="0"/>
              </a:spcAft>
              <a:buSzPts val="1800"/>
              <a:buFont typeface="Arial"/>
              <a:buChar char="•"/>
            </a:pPr>
            <a:endParaRPr lang="km-KH" dirty="0">
              <a:solidFill>
                <a:schemeClr val="dk1"/>
              </a:solidFill>
              <a:latin typeface="Khmer OS Siemreap" pitchFamily="2" charset="0"/>
              <a:cs typeface="Khmer OS Siemreap" pitchFamily="2" charset="0"/>
              <a:sym typeface="Times"/>
            </a:endParaRPr>
          </a:p>
          <a:p>
            <a:pPr marL="457200" lvl="0" indent="-342900" algn="l" rtl="0">
              <a:lnSpc>
                <a:spcPct val="200000"/>
              </a:lnSpc>
              <a:spcBef>
                <a:spcPts val="1000"/>
              </a:spcBef>
              <a:spcAft>
                <a:spcPts val="0"/>
              </a:spcAft>
              <a:buSzPts val="1800"/>
              <a:buFont typeface="Arial"/>
              <a:buChar char="•"/>
            </a:pPr>
            <a:endParaRPr lang="km-KH" dirty="0">
              <a:solidFill>
                <a:schemeClr val="dk1"/>
              </a:solidFill>
              <a:latin typeface="Khmer OS Siemreap" pitchFamily="2" charset="0"/>
              <a:cs typeface="Khmer OS Siemreap" pitchFamily="2" charset="0"/>
              <a:sym typeface="Times"/>
            </a:endParaRPr>
          </a:p>
          <a:p>
            <a:pPr marL="457200" lvl="0" indent="-342900" algn="l" rtl="0">
              <a:lnSpc>
                <a:spcPct val="200000"/>
              </a:lnSpc>
              <a:spcBef>
                <a:spcPts val="1000"/>
              </a:spcBef>
              <a:spcAft>
                <a:spcPts val="0"/>
              </a:spcAft>
              <a:buSzPts val="1800"/>
              <a:buFont typeface="Arial"/>
              <a:buChar char="•"/>
            </a:pPr>
            <a:endParaRPr lang="km-KH" dirty="0">
              <a:solidFill>
                <a:schemeClr val="dk1"/>
              </a:solidFill>
              <a:latin typeface="Khmer OS Siemreap" pitchFamily="2" charset="0"/>
              <a:cs typeface="Khmer OS Siemreap" pitchFamily="2" charset="0"/>
              <a:sym typeface="Times"/>
            </a:endParaRPr>
          </a:p>
          <a:p>
            <a:pPr marL="457200" lvl="0" indent="-342900" algn="l" rtl="0">
              <a:lnSpc>
                <a:spcPct val="200000"/>
              </a:lnSpc>
              <a:spcBef>
                <a:spcPts val="1000"/>
              </a:spcBef>
              <a:spcAft>
                <a:spcPts val="0"/>
              </a:spcAft>
              <a:buSzPts val="1800"/>
              <a:buFont typeface="Arial"/>
              <a:buChar char="•"/>
            </a:pPr>
            <a:endParaRPr lang="km-KH" dirty="0">
              <a:solidFill>
                <a:schemeClr val="dk1"/>
              </a:solidFill>
              <a:latin typeface="Khmer OS Siemreap" pitchFamily="2" charset="0"/>
              <a:cs typeface="Khmer OS Siemreap" pitchFamily="2" charset="0"/>
              <a:sym typeface="Times"/>
            </a:endParaRPr>
          </a:p>
          <a:p>
            <a:pPr marL="114300" lvl="0" indent="0" algn="l" rtl="0">
              <a:lnSpc>
                <a:spcPct val="200000"/>
              </a:lnSpc>
              <a:spcBef>
                <a:spcPts val="1000"/>
              </a:spcBef>
              <a:spcAft>
                <a:spcPts val="0"/>
              </a:spcAft>
              <a:buSzPts val="1800"/>
              <a:buNone/>
            </a:pPr>
            <a:endParaRPr dirty="0">
              <a:latin typeface="Khmer OS Siemreap" pitchFamily="2" charset="0"/>
              <a:cs typeface="Khmer OS Siemreap" pitchFamily="2" charset="0"/>
            </a:endParaRPr>
          </a:p>
          <a:p>
            <a:pPr marL="114300" lvl="0" indent="0" algn="l" rtl="0">
              <a:lnSpc>
                <a:spcPct val="200000"/>
              </a:lnSpc>
              <a:spcBef>
                <a:spcPts val="1000"/>
              </a:spcBef>
              <a:spcAft>
                <a:spcPts val="0"/>
              </a:spcAft>
              <a:buSzPts val="1800"/>
              <a:buNone/>
            </a:pPr>
            <a:endParaRPr dirty="0">
              <a:latin typeface="Khmer OS Siemreap" pitchFamily="2" charset="0"/>
              <a:cs typeface="Khmer OS Siemreap" pitchFamily="2" charset="0"/>
              <a:sym typeface="Arial"/>
            </a:endParaRPr>
          </a:p>
        </p:txBody>
      </p:sp>
      <p:sp>
        <p:nvSpPr>
          <p:cNvPr id="381" name="Google Shape;381;p52"/>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36</a:t>
            </a:fld>
            <a:endParaRPr/>
          </a:p>
        </p:txBody>
      </p:sp>
    </p:spTree>
    <p:extLst>
      <p:ext uri="{BB962C8B-B14F-4D97-AF65-F5344CB8AC3E}">
        <p14:creationId xmlns:p14="http://schemas.microsoft.com/office/powerpoint/2010/main" val="2909551906"/>
      </p:ext>
    </p:extLst>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5" name="Google Shape;379;p52" descr="pasted-image.pdf">
            <a:extLst>
              <a:ext uri="{FF2B5EF4-FFF2-40B4-BE49-F238E27FC236}">
                <a16:creationId xmlns:a16="http://schemas.microsoft.com/office/drawing/2014/main" xmlns="" id="{E810E40C-A7D6-244E-B746-AED7BA2D8D4D}"/>
              </a:ext>
            </a:extLst>
          </p:cNvPr>
          <p:cNvPicPr preferRelativeResize="0"/>
          <p:nvPr/>
        </p:nvPicPr>
        <p:blipFill rotWithShape="1">
          <a:blip r:embed="rId3">
            <a:alphaModFix/>
          </a:blip>
          <a:srcRect/>
          <a:stretch/>
        </p:blipFill>
        <p:spPr>
          <a:xfrm>
            <a:off x="0" y="1533982"/>
            <a:ext cx="12094464" cy="5471502"/>
          </a:xfrm>
          <a:prstGeom prst="rect">
            <a:avLst/>
          </a:prstGeom>
          <a:noFill/>
          <a:ln>
            <a:noFill/>
          </a:ln>
        </p:spPr>
      </p:pic>
      <p:sp>
        <p:nvSpPr>
          <p:cNvPr id="386" name="Google Shape;386;p53"/>
          <p:cNvSpPr txBox="1">
            <a:spLocks noGrp="1"/>
          </p:cNvSpPr>
          <p:nvPr>
            <p:ph type="body" idx="1"/>
          </p:nvPr>
        </p:nvSpPr>
        <p:spPr>
          <a:xfrm>
            <a:off x="1311512" y="970332"/>
            <a:ext cx="10431079" cy="4917336"/>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1000"/>
              </a:spcBef>
              <a:spcAft>
                <a:spcPts val="0"/>
              </a:spcAft>
              <a:buSzPts val="1800"/>
              <a:buNone/>
            </a:pPr>
            <a:r>
              <a:rPr lang="km-KH" sz="2000" b="1" dirty="0">
                <a:solidFill>
                  <a:srgbClr val="FF0000"/>
                </a:solidFill>
                <a:latin typeface="Khmer OS Siemreap" pitchFamily="2" charset="0"/>
                <a:cs typeface="Khmer OS Siemreap" pitchFamily="2" charset="0"/>
                <a:sym typeface="Times"/>
              </a:rPr>
              <a:t>សំណួរបើក</a:t>
            </a:r>
            <a:endParaRPr lang="km-KH" sz="2000" dirty="0">
              <a:solidFill>
                <a:srgbClr val="FF0000"/>
              </a:solidFill>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Noto Sans Symbols"/>
              <a:buChar char="▪"/>
            </a:pPr>
            <a:r>
              <a:rPr lang="km-KH" sz="2000" dirty="0">
                <a:solidFill>
                  <a:schemeClr val="dk1"/>
                </a:solidFill>
                <a:latin typeface="Khmer OS Siemreap" pitchFamily="2" charset="0"/>
                <a:cs typeface="Khmer OS Siemreap" pitchFamily="2" charset="0"/>
                <a:sym typeface="Times"/>
              </a:rPr>
              <a:t>សូមប្រាប់ខ្ញុំហេតុអ្វីបានជាប្អូនមកទីនេះ នៅថ្ងៃនេះ?</a:t>
            </a:r>
            <a:endParaRPr lang="km-KH" sz="20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Noto Sans Symbols"/>
              <a:buChar char="▪"/>
            </a:pPr>
            <a:r>
              <a:rPr lang="km-KH" sz="2000" dirty="0">
                <a:solidFill>
                  <a:schemeClr val="dk1"/>
                </a:solidFill>
                <a:latin typeface="Khmer OS Siemreap" pitchFamily="2" charset="0"/>
                <a:cs typeface="Khmer OS Siemreap" pitchFamily="2" charset="0"/>
                <a:sym typeface="Times"/>
              </a:rPr>
              <a:t>សូមប្រាប់ខ្ញុំពីអ្វីដែលបានកើតឡើងតាំងពីផ្តើមរហូតដល់ចប់</a:t>
            </a:r>
            <a:endParaRPr sz="20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Noto Sans Symbols"/>
              <a:buChar char="▪"/>
            </a:pPr>
            <a:r>
              <a:rPr lang="km-KH" sz="2000" dirty="0">
                <a:solidFill>
                  <a:schemeClr val="dk1"/>
                </a:solidFill>
                <a:latin typeface="Khmer OS Siemreap" pitchFamily="2" charset="0"/>
                <a:cs typeface="Khmer OS Siemreap" pitchFamily="2" charset="0"/>
                <a:sym typeface="Times"/>
              </a:rPr>
              <a:t>តើមានអ្វីកើតឡើងបន្ទាប់? បន្ទាប់មកមានអ្វីកើតឡើងទៀត?</a:t>
            </a:r>
            <a:endParaRPr sz="2000" dirty="0">
              <a:latin typeface="Khmer OS Siemreap" pitchFamily="2" charset="0"/>
              <a:cs typeface="Khmer OS Siemreap" pitchFamily="2" charset="0"/>
            </a:endParaRPr>
          </a:p>
          <a:p>
            <a:pPr lvl="1">
              <a:lnSpc>
                <a:spcPct val="150000"/>
              </a:lnSpc>
              <a:buFont typeface="Noto Sans Symbols"/>
              <a:buChar char="▪"/>
            </a:pPr>
            <a:r>
              <a:rPr lang="km-KH" sz="2000" dirty="0">
                <a:solidFill>
                  <a:schemeClr val="dk1"/>
                </a:solidFill>
                <a:latin typeface="Khmer OS Siemreap" pitchFamily="2" charset="0"/>
                <a:cs typeface="Khmer OS Siemreap" pitchFamily="2" charset="0"/>
                <a:sym typeface="Times"/>
              </a:rPr>
              <a:t>ប្អូនបាននិយាយថា</a:t>
            </a:r>
            <a:r>
              <a:rPr lang="en-US" sz="2000" dirty="0">
                <a:solidFill>
                  <a:schemeClr val="dk1"/>
                </a:solidFill>
                <a:latin typeface="Khmer OS Siemreap" pitchFamily="2" charset="0"/>
                <a:cs typeface="Khmer OS Siemreap" pitchFamily="2" charset="0"/>
                <a:sym typeface="Times"/>
              </a:rPr>
              <a:t> ’’</a:t>
            </a:r>
            <a:r>
              <a:rPr lang="km-KH" sz="2000" dirty="0">
                <a:solidFill>
                  <a:schemeClr val="dk1"/>
                </a:solidFill>
                <a:latin typeface="Khmer OS Siemreap" pitchFamily="2" charset="0"/>
                <a:cs typeface="Khmer OS Siemreap" pitchFamily="2" charset="0"/>
                <a:sym typeface="Times"/>
              </a:rPr>
              <a:t>ក</a:t>
            </a:r>
            <a:r>
              <a:rPr lang="en-US" sz="2000" dirty="0">
                <a:solidFill>
                  <a:schemeClr val="dk1"/>
                </a:solidFill>
                <a:latin typeface="Khmer OS Siemreap" pitchFamily="2" charset="0"/>
                <a:cs typeface="Khmer OS Siemreap" pitchFamily="2" charset="0"/>
                <a:sym typeface="Times"/>
              </a:rPr>
              <a:t>’’ </a:t>
            </a:r>
            <a:r>
              <a:rPr lang="km-KH" sz="2000" dirty="0">
                <a:solidFill>
                  <a:schemeClr val="dk1"/>
                </a:solidFill>
                <a:latin typeface="Khmer OS Siemreap" pitchFamily="2" charset="0"/>
                <a:cs typeface="Khmer OS Siemreap" pitchFamily="2" charset="0"/>
                <a:sym typeface="Times"/>
              </a:rPr>
              <a:t>បានកើតឡើង សូមប្អូនប្រាប់ខ្ញុំបន្ថែមអំពី </a:t>
            </a:r>
            <a:r>
              <a:rPr lang="en-US" sz="2000" dirty="0">
                <a:solidFill>
                  <a:schemeClr val="dk1"/>
                </a:solidFill>
                <a:latin typeface="Khmer OS Siemreap" pitchFamily="2" charset="0"/>
                <a:cs typeface="Khmer OS Siemreap" pitchFamily="2" charset="0"/>
                <a:sym typeface="Times"/>
              </a:rPr>
              <a:t>’’</a:t>
            </a:r>
            <a:r>
              <a:rPr lang="km-KH" sz="2000" dirty="0">
                <a:solidFill>
                  <a:schemeClr val="dk1"/>
                </a:solidFill>
                <a:latin typeface="Khmer OS Siemreap" pitchFamily="2" charset="0"/>
                <a:cs typeface="Khmer OS Siemreap" pitchFamily="2" charset="0"/>
                <a:sym typeface="Times"/>
              </a:rPr>
              <a:t>ក</a:t>
            </a:r>
            <a:r>
              <a:rPr lang="en-US" sz="2000" dirty="0">
                <a:solidFill>
                  <a:schemeClr val="dk1"/>
                </a:solidFill>
                <a:latin typeface="Khmer OS Siemreap" pitchFamily="2" charset="0"/>
                <a:cs typeface="Khmer OS Siemreap" pitchFamily="2" charset="0"/>
                <a:sym typeface="Times"/>
              </a:rPr>
              <a:t>’’ </a:t>
            </a:r>
            <a:endParaRPr sz="2000" dirty="0">
              <a:latin typeface="Khmer OS Siemreap" pitchFamily="2" charset="0"/>
              <a:cs typeface="Khmer OS Siemreap" pitchFamily="2" charset="0"/>
            </a:endParaRPr>
          </a:p>
          <a:p>
            <a:pPr marL="114300" lvl="0" indent="0" algn="l" rtl="0">
              <a:lnSpc>
                <a:spcPct val="150000"/>
              </a:lnSpc>
              <a:spcBef>
                <a:spcPts val="1000"/>
              </a:spcBef>
              <a:spcAft>
                <a:spcPts val="0"/>
              </a:spcAft>
              <a:buSzPts val="1800"/>
              <a:buNone/>
            </a:pPr>
            <a:r>
              <a:rPr lang="km-KH" sz="2000" b="1" dirty="0">
                <a:solidFill>
                  <a:schemeClr val="dk1"/>
                </a:solidFill>
                <a:latin typeface="Khmer OS Siemreap" pitchFamily="2" charset="0"/>
                <a:cs typeface="Khmer OS Siemreap" pitchFamily="2" charset="0"/>
                <a:sym typeface="Times"/>
              </a:rPr>
              <a:t>សំណួរដែលផ្តោតអារម្មណ៍អាចត្រូវបានប្រើបញ្ជាក់ឲ្យច្បាស់ ឬ</a:t>
            </a:r>
            <a:r>
              <a:rPr lang="km-KH" sz="2000" b="1" dirty="0">
                <a:solidFill>
                  <a:srgbClr val="FF0000"/>
                </a:solidFill>
                <a:latin typeface="Khmer OS Siemreap" pitchFamily="2" charset="0"/>
                <a:cs typeface="Khmer OS Siemreap" pitchFamily="2" charset="0"/>
                <a:sym typeface="Times"/>
              </a:rPr>
              <a:t>បន្ថែមព័ត៌មានជាក់លាក់</a:t>
            </a:r>
            <a:endParaRPr sz="2000" dirty="0">
              <a:solidFill>
                <a:srgbClr val="FF0000"/>
              </a:solidFill>
              <a:latin typeface="Khmer OS Siemreap" pitchFamily="2" charset="0"/>
              <a:cs typeface="Khmer OS Siemreap" pitchFamily="2" charset="0"/>
            </a:endParaRPr>
          </a:p>
          <a:p>
            <a:pPr lvl="1">
              <a:lnSpc>
                <a:spcPct val="150000"/>
              </a:lnSpc>
              <a:buFont typeface="Noto Sans Symbols"/>
              <a:buChar char="▪"/>
            </a:pPr>
            <a:r>
              <a:rPr lang="km-KH" sz="2000" dirty="0">
                <a:solidFill>
                  <a:schemeClr val="dk1"/>
                </a:solidFill>
                <a:latin typeface="Khmer OS Siemreap" pitchFamily="2" charset="0"/>
                <a:cs typeface="Khmer OS Siemreap" pitchFamily="2" charset="0"/>
                <a:sym typeface="Times"/>
              </a:rPr>
              <a:t>តើប្អូននៅឯណាពេល</a:t>
            </a:r>
            <a:r>
              <a:rPr lang="en-US" sz="2000" dirty="0">
                <a:solidFill>
                  <a:schemeClr val="dk1"/>
                </a:solidFill>
                <a:latin typeface="Khmer OS Siemreap" pitchFamily="2" charset="0"/>
                <a:cs typeface="Khmer OS Siemreap" pitchFamily="2" charset="0"/>
                <a:sym typeface="Times"/>
              </a:rPr>
              <a:t> ’’</a:t>
            </a:r>
            <a:r>
              <a:rPr lang="km-KH" sz="2000" dirty="0">
                <a:solidFill>
                  <a:schemeClr val="dk1"/>
                </a:solidFill>
                <a:latin typeface="Khmer OS Siemreap" pitchFamily="2" charset="0"/>
                <a:cs typeface="Khmer OS Siemreap" pitchFamily="2" charset="0"/>
                <a:sym typeface="Times"/>
              </a:rPr>
              <a:t>ក</a:t>
            </a:r>
            <a:r>
              <a:rPr lang="en-US" sz="2000" dirty="0">
                <a:solidFill>
                  <a:schemeClr val="dk1"/>
                </a:solidFill>
                <a:latin typeface="Khmer OS Siemreap" pitchFamily="2" charset="0"/>
                <a:cs typeface="Khmer OS Siemreap" pitchFamily="2" charset="0"/>
                <a:sym typeface="Times"/>
              </a:rPr>
              <a:t>’’ </a:t>
            </a:r>
            <a:r>
              <a:rPr lang="km-KH" sz="2000" dirty="0">
                <a:solidFill>
                  <a:schemeClr val="dk1"/>
                </a:solidFill>
                <a:latin typeface="Khmer OS Siemreap" pitchFamily="2" charset="0"/>
                <a:cs typeface="Khmer OS Siemreap" pitchFamily="2" charset="0"/>
                <a:sym typeface="Times"/>
              </a:rPr>
              <a:t>បានកើតឡើង?</a:t>
            </a:r>
            <a:endParaRPr sz="20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Noto Sans Symbols"/>
              <a:buChar char="▪"/>
            </a:pPr>
            <a:r>
              <a:rPr lang="km-KH" sz="2000" dirty="0">
                <a:solidFill>
                  <a:schemeClr val="dk1"/>
                </a:solidFill>
                <a:latin typeface="Khmer OS Siemreap" pitchFamily="2" charset="0"/>
                <a:cs typeface="Khmer OS Siemreap" pitchFamily="2" charset="0"/>
                <a:sym typeface="Times"/>
              </a:rPr>
              <a:t>តើបន្ទាប់មកមានអ្វីកើតឡើង?</a:t>
            </a:r>
            <a:r>
              <a:rPr lang="en-US" sz="2000" dirty="0">
                <a:solidFill>
                  <a:schemeClr val="dk1"/>
                </a:solidFill>
                <a:latin typeface="Khmer OS Siemreap" pitchFamily="2" charset="0"/>
                <a:cs typeface="Khmer OS Siemreap" pitchFamily="2" charset="0"/>
                <a:sym typeface="Times"/>
              </a:rPr>
              <a:t> </a:t>
            </a:r>
            <a:endParaRPr sz="2000" dirty="0">
              <a:latin typeface="Khmer OS Siemreap" pitchFamily="2" charset="0"/>
              <a:cs typeface="Khmer OS Siemreap" pitchFamily="2" charset="0"/>
            </a:endParaRPr>
          </a:p>
          <a:p>
            <a:pPr lvl="1">
              <a:lnSpc>
                <a:spcPct val="150000"/>
              </a:lnSpc>
              <a:buFont typeface="Noto Sans Symbols"/>
              <a:buChar char="▪"/>
            </a:pPr>
            <a:r>
              <a:rPr lang="km-KH" sz="2000" dirty="0">
                <a:solidFill>
                  <a:schemeClr val="dk1"/>
                </a:solidFill>
                <a:latin typeface="Khmer OS Siemreap" pitchFamily="2" charset="0"/>
                <a:cs typeface="Khmer OS Siemreap" pitchFamily="2" charset="0"/>
                <a:sym typeface="Times"/>
              </a:rPr>
              <a:t>តើធ្វើឱ្យប្អូនមានអារម្ភណ៍យ៉ាងដូចម្តេចរាងកាយរបស់ប្អូន?</a:t>
            </a:r>
            <a:r>
              <a:rPr lang="en-US" sz="2000" dirty="0">
                <a:solidFill>
                  <a:schemeClr val="dk1"/>
                </a:solidFill>
                <a:latin typeface="Khmer OS Siemreap" pitchFamily="2" charset="0"/>
                <a:cs typeface="Khmer OS Siemreap" pitchFamily="2" charset="0"/>
                <a:sym typeface="Times"/>
              </a:rPr>
              <a:t> </a:t>
            </a:r>
            <a:endParaRPr sz="2000" dirty="0">
              <a:latin typeface="Khmer OS Siemreap" pitchFamily="2" charset="0"/>
              <a:cs typeface="Khmer OS Siemreap" pitchFamily="2" charset="0"/>
            </a:endParaRPr>
          </a:p>
          <a:p>
            <a:pPr marL="914400" lvl="1" indent="-228600" algn="l" rtl="0">
              <a:lnSpc>
                <a:spcPct val="150000"/>
              </a:lnSpc>
              <a:spcBef>
                <a:spcPts val="1000"/>
              </a:spcBef>
              <a:spcAft>
                <a:spcPts val="0"/>
              </a:spcAft>
              <a:buSzPts val="1800"/>
              <a:buFont typeface="Noto Sans Symbols"/>
              <a:buNone/>
            </a:pPr>
            <a:endParaRPr sz="2000" dirty="0">
              <a:latin typeface="Khmer OS Siemreap" pitchFamily="2" charset="0"/>
              <a:cs typeface="Khmer OS Siemreap" pitchFamily="2" charset="0"/>
              <a:sym typeface="Arial"/>
            </a:endParaRPr>
          </a:p>
          <a:p>
            <a:pPr marL="571500" lvl="1" indent="0" algn="l" rtl="0">
              <a:lnSpc>
                <a:spcPct val="150000"/>
              </a:lnSpc>
              <a:spcBef>
                <a:spcPts val="1000"/>
              </a:spcBef>
              <a:spcAft>
                <a:spcPts val="0"/>
              </a:spcAft>
              <a:buSzPts val="1800"/>
              <a:buNone/>
            </a:pPr>
            <a:endParaRPr sz="2000" dirty="0">
              <a:latin typeface="Khmer OS Siemreap" pitchFamily="2" charset="0"/>
              <a:cs typeface="Khmer OS Siemreap" pitchFamily="2" charset="0"/>
              <a:sym typeface="Arial"/>
            </a:endParaRPr>
          </a:p>
        </p:txBody>
      </p:sp>
      <p:sp>
        <p:nvSpPr>
          <p:cNvPr id="387" name="Google Shape;387;p53"/>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37</a:t>
            </a:fld>
            <a:endParaRPr/>
          </a:p>
        </p:txBody>
      </p:sp>
      <p:sp>
        <p:nvSpPr>
          <p:cNvPr id="388" name="Google Shape;388;p53"/>
          <p:cNvSpPr/>
          <p:nvPr/>
        </p:nvSpPr>
        <p:spPr>
          <a:xfrm>
            <a:off x="1" y="115213"/>
            <a:ext cx="12191999" cy="707846"/>
          </a:xfrm>
          <a:prstGeom prst="rect">
            <a:avLst/>
          </a:prstGeom>
          <a:solidFill>
            <a:srgbClr val="FFC0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3600"/>
              <a:buFont typeface="Arial"/>
              <a:buNone/>
            </a:pPr>
            <a:r>
              <a:rPr lang="km-KH" sz="4000" b="1" dirty="0">
                <a:latin typeface="Khmer OS Muol Light" pitchFamily="2" charset="0"/>
                <a:ea typeface="Times"/>
                <a:cs typeface="Khmer OS Muol Light" pitchFamily="2" charset="0"/>
                <a:sym typeface="Times"/>
              </a:rPr>
              <a:t>ប្រភេទសំណួរ</a:t>
            </a:r>
            <a:endParaRPr sz="4000" b="1" i="0" u="none" strike="noStrike" cap="none" dirty="0">
              <a:solidFill>
                <a:srgbClr val="000000"/>
              </a:solidFill>
              <a:latin typeface="Khmer OS Muol Light" pitchFamily="2" charset="0"/>
              <a:ea typeface="Times"/>
              <a:cs typeface="Khmer OS Muol Light" pitchFamily="2" charset="0"/>
              <a:sym typeface="Times"/>
            </a:endParaRPr>
          </a:p>
        </p:txBody>
      </p:sp>
    </p:spTree>
    <p:extLst>
      <p:ext uri="{BB962C8B-B14F-4D97-AF65-F5344CB8AC3E}">
        <p14:creationId xmlns:p14="http://schemas.microsoft.com/office/powerpoint/2010/main" val="4161283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4" name="Google Shape;379;p52" descr="pasted-image.pdf">
            <a:extLst>
              <a:ext uri="{FF2B5EF4-FFF2-40B4-BE49-F238E27FC236}">
                <a16:creationId xmlns:a16="http://schemas.microsoft.com/office/drawing/2014/main" xmlns="" id="{576BA351-5828-134E-8332-F06D360CD21B}"/>
              </a:ext>
            </a:extLst>
          </p:cNvPr>
          <p:cNvPicPr preferRelativeResize="0"/>
          <p:nvPr/>
        </p:nvPicPr>
        <p:blipFill rotWithShape="1">
          <a:blip r:embed="rId3">
            <a:alphaModFix/>
          </a:blip>
          <a:srcRect/>
          <a:stretch/>
        </p:blipFill>
        <p:spPr>
          <a:xfrm>
            <a:off x="0" y="1533982"/>
            <a:ext cx="12094464" cy="5471502"/>
          </a:xfrm>
          <a:prstGeom prst="rect">
            <a:avLst/>
          </a:prstGeom>
          <a:noFill/>
          <a:ln>
            <a:noFill/>
          </a:ln>
        </p:spPr>
      </p:pic>
      <p:sp>
        <p:nvSpPr>
          <p:cNvPr id="393" name="Google Shape;393;p54"/>
          <p:cNvSpPr txBox="1">
            <a:spLocks noGrp="1"/>
          </p:cNvSpPr>
          <p:nvPr>
            <p:ph type="body" idx="1"/>
          </p:nvPr>
        </p:nvSpPr>
        <p:spPr>
          <a:xfrm>
            <a:off x="1311511" y="972840"/>
            <a:ext cx="10939755" cy="5444893"/>
          </a:xfrm>
          <a:prstGeom prst="rect">
            <a:avLst/>
          </a:prstGeom>
          <a:noFill/>
          <a:ln>
            <a:noFill/>
          </a:ln>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km-KH" dirty="0">
                <a:solidFill>
                  <a:schemeClr val="accent4">
                    <a:lumMod val="75000"/>
                  </a:schemeClr>
                </a:solidFill>
                <a:latin typeface="Khmer OS Muol Light" pitchFamily="2" charset="0"/>
                <a:ea typeface="Times"/>
                <a:cs typeface="Khmer OS Muol Light" pitchFamily="2" charset="0"/>
                <a:sym typeface="Times"/>
              </a:rPr>
              <a:t>សំណួរជាក់លាក់</a:t>
            </a:r>
            <a:endParaRPr dirty="0">
              <a:solidFill>
                <a:schemeClr val="accent4">
                  <a:lumMod val="75000"/>
                </a:schemeClr>
              </a:solidFill>
              <a:latin typeface="Khmer OS Muol Light" pitchFamily="2" charset="0"/>
              <a:ea typeface="Times"/>
              <a:cs typeface="Khmer OS Muol Light" pitchFamily="2" charset="0"/>
              <a:sym typeface="Times"/>
            </a:endParaRPr>
          </a:p>
          <a:p>
            <a:pPr lvl="1">
              <a:buFont typeface="Arial"/>
              <a:buChar char="•"/>
            </a:pPr>
            <a:r>
              <a:rPr lang="km-KH" sz="2000" dirty="0">
                <a:solidFill>
                  <a:schemeClr val="dk1"/>
                </a:solidFill>
                <a:latin typeface="Khmer OS Siemreap" pitchFamily="2" charset="0"/>
                <a:ea typeface="Times"/>
                <a:cs typeface="Khmer OS Siemreap" pitchFamily="2" charset="0"/>
                <a:sym typeface="Times"/>
              </a:rPr>
              <a:t>ប្អូនបាននិយាយថា</a:t>
            </a:r>
            <a:r>
              <a:rPr lang="km-KH" sz="2000" dirty="0">
                <a:solidFill>
                  <a:srgbClr val="FF0000"/>
                </a:solidFill>
                <a:latin typeface="Khmer OS Siemreap" pitchFamily="2" charset="0"/>
                <a:ea typeface="Times"/>
                <a:cs typeface="Khmer OS Siemreap" pitchFamily="2" charset="0"/>
                <a:sym typeface="Times"/>
              </a:rPr>
              <a:t>ជនល្មើស ឬឈ្មោះ</a:t>
            </a:r>
            <a:r>
              <a:rPr lang="en-US" sz="2000" dirty="0">
                <a:solidFill>
                  <a:srgbClr val="FF0000"/>
                </a:solidFill>
                <a:latin typeface="Khmer OS Siemreap" pitchFamily="2" charset="0"/>
                <a:cs typeface="Khmer OS Siemreap" pitchFamily="2" charset="0"/>
                <a:sym typeface="Times"/>
              </a:rPr>
              <a:t> ’’</a:t>
            </a:r>
            <a:r>
              <a:rPr lang="km-KH" sz="2000" dirty="0">
                <a:solidFill>
                  <a:srgbClr val="FF0000"/>
                </a:solidFill>
                <a:latin typeface="Khmer OS Siemreap" pitchFamily="2" charset="0"/>
                <a:cs typeface="Khmer OS Siemreap" pitchFamily="2" charset="0"/>
                <a:sym typeface="Times"/>
              </a:rPr>
              <a:t>ក</a:t>
            </a:r>
            <a:r>
              <a:rPr lang="en-US" sz="2000" dirty="0">
                <a:solidFill>
                  <a:srgbClr val="FF0000"/>
                </a:solidFill>
                <a:latin typeface="Khmer OS Siemreap" pitchFamily="2" charset="0"/>
                <a:cs typeface="Khmer OS Siemreap" pitchFamily="2" charset="0"/>
                <a:sym typeface="Times"/>
              </a:rPr>
              <a:t>’’ </a:t>
            </a:r>
            <a:r>
              <a:rPr lang="km-KH" sz="2000" dirty="0">
                <a:solidFill>
                  <a:schemeClr val="dk1"/>
                </a:solidFill>
                <a:latin typeface="Khmer OS Siemreap" pitchFamily="2" charset="0"/>
                <a:ea typeface="Times"/>
                <a:cs typeface="Khmer OS Siemreap" pitchFamily="2" charset="0"/>
                <a:sym typeface="Times"/>
              </a:rPr>
              <a:t>បានធ្វើបាបប្អូន តើគាត់បានធ្វើបាបប្អូនយ៉ាងដូចម្តេច?</a:t>
            </a:r>
            <a:endParaRPr sz="2000" dirty="0">
              <a:solidFill>
                <a:schemeClr val="dk1"/>
              </a:solidFill>
              <a:latin typeface="Khmer OS Siemreap" pitchFamily="2" charset="0"/>
              <a:ea typeface="Times"/>
              <a:cs typeface="Khmer OS Siemreap" pitchFamily="2" charset="0"/>
              <a:sym typeface="Times"/>
            </a:endParaRPr>
          </a:p>
          <a:p>
            <a:pPr lvl="1">
              <a:buFont typeface="Arial"/>
              <a:buChar char="•"/>
            </a:pPr>
            <a:r>
              <a:rPr lang="km-KH" sz="2000" dirty="0">
                <a:solidFill>
                  <a:schemeClr val="dk1"/>
                </a:solidFill>
                <a:latin typeface="Khmer OS Siemreap" pitchFamily="2" charset="0"/>
                <a:ea typeface="Times"/>
                <a:cs typeface="Khmer OS Siemreap" pitchFamily="2" charset="0"/>
                <a:sym typeface="Times"/>
              </a:rPr>
              <a:t>សូមប្រាប់ខ្ញុំបន្ថែមទៀតអំពី (តាមសម្តីរបស់កុមារ)?</a:t>
            </a:r>
            <a:endParaRPr sz="2000" dirty="0">
              <a:solidFill>
                <a:schemeClr val="dk1"/>
              </a:solidFill>
              <a:latin typeface="Khmer OS Siemreap" pitchFamily="2" charset="0"/>
              <a:ea typeface="Times"/>
              <a:cs typeface="Khmer OS Siemreap" pitchFamily="2" charset="0"/>
              <a:sym typeface="Times"/>
            </a:endParaRPr>
          </a:p>
          <a:p>
            <a:pPr marL="114300" lvl="0" indent="0" algn="l" rtl="0">
              <a:spcBef>
                <a:spcPts val="1000"/>
              </a:spcBef>
              <a:spcAft>
                <a:spcPts val="0"/>
              </a:spcAft>
              <a:buSzPts val="1800"/>
              <a:buNone/>
            </a:pPr>
            <a:r>
              <a:rPr lang="km-KH" dirty="0">
                <a:solidFill>
                  <a:srgbClr val="C00000"/>
                </a:solidFill>
                <a:latin typeface="Khmer OS Muol Light" pitchFamily="2" charset="0"/>
                <a:ea typeface="Times"/>
                <a:cs typeface="Khmer OS Muol Light" pitchFamily="2" charset="0"/>
                <a:sym typeface="Times"/>
              </a:rPr>
              <a:t>សំណួរបិទ</a:t>
            </a:r>
            <a:endParaRPr dirty="0">
              <a:solidFill>
                <a:srgbClr val="C00000"/>
              </a:solidFill>
              <a:latin typeface="Khmer OS Muol Light" pitchFamily="2" charset="0"/>
              <a:ea typeface="Times"/>
              <a:cs typeface="Khmer OS Muol Light" pitchFamily="2" charset="0"/>
              <a:sym typeface="Times"/>
            </a:endParaRPr>
          </a:p>
          <a:p>
            <a:pPr lvl="1">
              <a:buFont typeface="Arial"/>
              <a:buChar char="•"/>
            </a:pPr>
            <a:r>
              <a:rPr lang="km-KH" sz="2000" dirty="0">
                <a:solidFill>
                  <a:schemeClr val="dk1"/>
                </a:solidFill>
                <a:latin typeface="Khmer OS Siemreap" pitchFamily="2" charset="0"/>
                <a:cs typeface="Khmer OS Siemreap" pitchFamily="2" charset="0"/>
                <a:sym typeface="Times"/>
              </a:rPr>
              <a:t>រួមបញ្ចូលទាំងសំណួរព</a:t>
            </a:r>
            <a:r>
              <a:rPr lang="km-KH" sz="2000" dirty="0">
                <a:solidFill>
                  <a:srgbClr val="FF0000"/>
                </a:solidFill>
                <a:latin typeface="Khmer OS Siemreap" pitchFamily="2" charset="0"/>
                <a:cs typeface="Khmer OS Siemreap" pitchFamily="2" charset="0"/>
                <a:sym typeface="Times"/>
              </a:rPr>
              <a:t>ហុជ្រើសរើស </a:t>
            </a:r>
            <a:r>
              <a:rPr lang="km-KH" sz="2000" dirty="0">
                <a:solidFill>
                  <a:schemeClr val="dk1"/>
                </a:solidFill>
                <a:latin typeface="Khmer OS Siemreap" pitchFamily="2" charset="0"/>
                <a:cs typeface="Khmer OS Siemreap" pitchFamily="2" charset="0"/>
                <a:sym typeface="Times"/>
              </a:rPr>
              <a:t>ឬសំណួរ </a:t>
            </a:r>
            <a:r>
              <a:rPr lang="km-KH" sz="2000" dirty="0">
                <a:solidFill>
                  <a:srgbClr val="FF0000"/>
                </a:solidFill>
                <a:latin typeface="Khmer OS Siemreap" pitchFamily="2" charset="0"/>
                <a:cs typeface="Khmer OS Siemreap" pitchFamily="2" charset="0"/>
                <a:sym typeface="Times"/>
              </a:rPr>
              <a:t>បាទ</a:t>
            </a:r>
            <a:r>
              <a:rPr lang="en-US" sz="2000" dirty="0">
                <a:solidFill>
                  <a:srgbClr val="FF0000"/>
                </a:solidFill>
                <a:latin typeface="Khmer OS Siemreap" pitchFamily="2" charset="0"/>
                <a:cs typeface="Khmer OS Siemreap" pitchFamily="2" charset="0"/>
                <a:sym typeface="Times"/>
              </a:rPr>
              <a:t>/</a:t>
            </a:r>
            <a:r>
              <a:rPr lang="km-KH" sz="2000" dirty="0">
                <a:solidFill>
                  <a:srgbClr val="FF0000"/>
                </a:solidFill>
                <a:latin typeface="Khmer OS Siemreap" pitchFamily="2" charset="0"/>
                <a:cs typeface="Khmer OS Siemreap" pitchFamily="2" charset="0"/>
                <a:sym typeface="Times"/>
              </a:rPr>
              <a:t>ចាស</a:t>
            </a:r>
            <a:r>
              <a:rPr lang="en-US" sz="2000" dirty="0">
                <a:solidFill>
                  <a:srgbClr val="FF0000"/>
                </a:solidFill>
                <a:latin typeface="Khmer OS Siemreap" pitchFamily="2" charset="0"/>
                <a:cs typeface="Khmer OS Siemreap" pitchFamily="2" charset="0"/>
                <a:sym typeface="Times"/>
              </a:rPr>
              <a:t>/</a:t>
            </a:r>
            <a:r>
              <a:rPr lang="km-KH" sz="2000" dirty="0">
                <a:solidFill>
                  <a:srgbClr val="FF0000"/>
                </a:solidFill>
                <a:latin typeface="Khmer OS Siemreap" pitchFamily="2" charset="0"/>
                <a:cs typeface="Khmer OS Siemreap" pitchFamily="2" charset="0"/>
                <a:sym typeface="Times"/>
              </a:rPr>
              <a:t>ទេ</a:t>
            </a:r>
            <a:endParaRPr sz="2000" dirty="0">
              <a:solidFill>
                <a:srgbClr val="FF0000"/>
              </a:solidFill>
              <a:latin typeface="Khmer OS Siemreap" pitchFamily="2" charset="0"/>
              <a:cs typeface="Khmer OS Siemreap" pitchFamily="2" charset="0"/>
              <a:sym typeface="Times"/>
            </a:endParaRPr>
          </a:p>
          <a:p>
            <a:pPr lvl="1">
              <a:buFont typeface="Arial"/>
              <a:buChar char="•"/>
            </a:pPr>
            <a:r>
              <a:rPr lang="km-KH" sz="2000" dirty="0">
                <a:solidFill>
                  <a:schemeClr val="dk1"/>
                </a:solidFill>
                <a:latin typeface="Khmer OS Siemreap" pitchFamily="2" charset="0"/>
                <a:cs typeface="Khmer OS Siemreap" pitchFamily="2" charset="0"/>
                <a:sym typeface="Times"/>
              </a:rPr>
              <a:t>តើវាបានកើតឡើងនៅក្នុងផ្ទះ  ក្នុងបន្ទប់គេង​ ឬ កន្លែងណាផ្សេង?</a:t>
            </a:r>
            <a:endParaRPr sz="2000" dirty="0">
              <a:solidFill>
                <a:schemeClr val="dk1"/>
              </a:solidFill>
              <a:latin typeface="Khmer OS Siemreap" pitchFamily="2" charset="0"/>
              <a:cs typeface="Khmer OS Siemreap" pitchFamily="2" charset="0"/>
              <a:sym typeface="Times"/>
            </a:endParaRPr>
          </a:p>
          <a:p>
            <a:pPr marL="114300" lvl="0" indent="0" algn="l" rtl="0">
              <a:spcBef>
                <a:spcPts val="1000"/>
              </a:spcBef>
              <a:spcAft>
                <a:spcPts val="0"/>
              </a:spcAft>
              <a:buSzPts val="1800"/>
              <a:buNone/>
            </a:pPr>
            <a:r>
              <a:rPr lang="km-KH" dirty="0">
                <a:solidFill>
                  <a:srgbClr val="FF0000"/>
                </a:solidFill>
                <a:latin typeface="Khmer OS Muol Light" pitchFamily="2" charset="0"/>
                <a:ea typeface="Times"/>
                <a:cs typeface="Khmer OS Muol Light" pitchFamily="2" charset="0"/>
                <a:sym typeface="Times"/>
              </a:rPr>
              <a:t>សំណួរនាំមុខ</a:t>
            </a:r>
            <a:endParaRPr dirty="0">
              <a:solidFill>
                <a:srgbClr val="FF0000"/>
              </a:solidFill>
              <a:latin typeface="Khmer OS Muol Light" pitchFamily="2" charset="0"/>
              <a:ea typeface="Times"/>
              <a:cs typeface="Khmer OS Muol Light" pitchFamily="2" charset="0"/>
              <a:sym typeface="Times"/>
            </a:endParaRPr>
          </a:p>
          <a:p>
            <a:pPr lvl="1">
              <a:lnSpc>
                <a:spcPct val="150000"/>
              </a:lnSpc>
              <a:buFont typeface="Arial"/>
              <a:buChar char="•"/>
            </a:pPr>
            <a:r>
              <a:rPr lang="km-KH" sz="2000" dirty="0">
                <a:solidFill>
                  <a:schemeClr val="dk1"/>
                </a:solidFill>
                <a:latin typeface="Khmer OS Siemreap" pitchFamily="2" charset="0"/>
                <a:cs typeface="Khmer OS Siemreap" pitchFamily="2" charset="0"/>
                <a:sym typeface="Times"/>
              </a:rPr>
              <a:t>សំណួរនេះរួមបញ្ចូលទាំង </a:t>
            </a:r>
            <a:r>
              <a:rPr lang="km-KH" sz="2000" dirty="0">
                <a:solidFill>
                  <a:srgbClr val="FF0000"/>
                </a:solidFill>
                <a:latin typeface="Khmer OS Siemreap" pitchFamily="2" charset="0"/>
                <a:cs typeface="Khmer OS Siemreap" pitchFamily="2" charset="0"/>
                <a:sym typeface="Times"/>
              </a:rPr>
              <a:t>តួរអង្គ សកម្មភាព និងតម្រុយ </a:t>
            </a:r>
            <a:r>
              <a:rPr lang="km-KH" sz="2000" dirty="0">
                <a:solidFill>
                  <a:schemeClr val="dk1"/>
                </a:solidFill>
                <a:latin typeface="Khmer OS Siemreap" pitchFamily="2" charset="0"/>
                <a:cs typeface="Khmer OS Siemreap" pitchFamily="2" charset="0"/>
                <a:sym typeface="Times"/>
              </a:rPr>
              <a:t>ដែលត្រូវបានដាក់បញ្ចូលទៅក្នុងការសួរដូចជា</a:t>
            </a:r>
            <a:r>
              <a:rPr lang="en-US" sz="2000" dirty="0">
                <a:solidFill>
                  <a:schemeClr val="dk1"/>
                </a:solidFill>
                <a:latin typeface="Khmer OS Siemreap" pitchFamily="2" charset="0"/>
                <a:cs typeface="Khmer OS Siemreap" pitchFamily="2" charset="0"/>
                <a:sym typeface="Times"/>
              </a:rPr>
              <a:t> </a:t>
            </a:r>
            <a:r>
              <a:rPr lang="km-KH" sz="2000" dirty="0">
                <a:solidFill>
                  <a:schemeClr val="dk1"/>
                </a:solidFill>
                <a:latin typeface="Khmer OS Siemreap" pitchFamily="2" charset="0"/>
                <a:cs typeface="Khmer OS Siemreap" pitchFamily="2" charset="0"/>
                <a:sym typeface="Times"/>
              </a:rPr>
              <a:t>បុរសនោះបានប៉ះពាល់ប្រដាប់ភេទប្អូនមែនទេ?​ </a:t>
            </a:r>
            <a:endParaRPr sz="2000" dirty="0">
              <a:latin typeface="Khmer OS Siemreap" pitchFamily="2" charset="0"/>
              <a:cs typeface="Khmer OS Siemreap" pitchFamily="2" charset="0"/>
            </a:endParaRPr>
          </a:p>
          <a:p>
            <a:pPr marL="114300" lvl="0" indent="0">
              <a:buNone/>
            </a:pPr>
            <a:r>
              <a:rPr lang="km-KH" dirty="0">
                <a:solidFill>
                  <a:srgbClr val="002060"/>
                </a:solidFill>
                <a:latin typeface="Khmer OS Muol Light" pitchFamily="2" charset="0"/>
                <a:ea typeface="Times"/>
                <a:cs typeface="Khmer OS Muol Light" pitchFamily="2" charset="0"/>
                <a:sym typeface="Times"/>
              </a:rPr>
              <a:t>សំណួរបែបបង្ខំ</a:t>
            </a:r>
            <a:endParaRPr dirty="0">
              <a:solidFill>
                <a:srgbClr val="002060"/>
              </a:solidFill>
              <a:latin typeface="Khmer OS Muol Light" pitchFamily="2" charset="0"/>
              <a:cs typeface="Khmer OS Muol Light" pitchFamily="2" charset="0"/>
            </a:endParaRPr>
          </a:p>
          <a:p>
            <a:pPr marL="914400" lvl="1" indent="-342900" algn="l" rtl="0">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ប្រសិនបើប្អូនប្រាប់ខ្ញុំពីអ្វីដែលខ្ញុំចង់ដឹង ប្អូនអាចចេញពីបន្ទប់បាន។</a:t>
            </a:r>
            <a:endParaRPr sz="2000" dirty="0">
              <a:latin typeface="Khmer OS Siemreap" pitchFamily="2" charset="0"/>
              <a:cs typeface="Khmer OS Siemreap" pitchFamily="2" charset="0"/>
            </a:endParaRPr>
          </a:p>
          <a:p>
            <a:pPr marL="571500" lvl="1" indent="0" algn="l" rtl="0">
              <a:spcBef>
                <a:spcPts val="1000"/>
              </a:spcBef>
              <a:spcAft>
                <a:spcPts val="0"/>
              </a:spcAft>
              <a:buSzPts val="1800"/>
              <a:buNone/>
            </a:pPr>
            <a:endParaRPr sz="2000" dirty="0">
              <a:latin typeface="Khmer OS Siemreap" pitchFamily="2" charset="0"/>
              <a:cs typeface="Khmer OS Siemreap" pitchFamily="2" charset="0"/>
              <a:sym typeface="Arial"/>
            </a:endParaRPr>
          </a:p>
        </p:txBody>
      </p:sp>
      <p:sp>
        <p:nvSpPr>
          <p:cNvPr id="394" name="Google Shape;394;p54"/>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38</a:t>
            </a:fld>
            <a:endParaRPr/>
          </a:p>
        </p:txBody>
      </p:sp>
    </p:spTree>
    <p:extLst>
      <p:ext uri="{BB962C8B-B14F-4D97-AF65-F5344CB8AC3E}">
        <p14:creationId xmlns:p14="http://schemas.microsoft.com/office/powerpoint/2010/main" val="3039534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5" name="Google Shape;379;p52" descr="pasted-image.pdf">
            <a:extLst>
              <a:ext uri="{FF2B5EF4-FFF2-40B4-BE49-F238E27FC236}">
                <a16:creationId xmlns:a16="http://schemas.microsoft.com/office/drawing/2014/main" xmlns="" id="{F7795A5C-1D28-894A-BA62-79E8D94665FE}"/>
              </a:ext>
            </a:extLst>
          </p:cNvPr>
          <p:cNvPicPr preferRelativeResize="0"/>
          <p:nvPr/>
        </p:nvPicPr>
        <p:blipFill rotWithShape="1">
          <a:blip r:embed="rId3">
            <a:alphaModFix/>
          </a:blip>
          <a:srcRect/>
          <a:stretch/>
        </p:blipFill>
        <p:spPr>
          <a:xfrm>
            <a:off x="0" y="1533982"/>
            <a:ext cx="12094464" cy="5471502"/>
          </a:xfrm>
          <a:prstGeom prst="rect">
            <a:avLst/>
          </a:prstGeom>
          <a:noFill/>
          <a:ln>
            <a:noFill/>
          </a:ln>
        </p:spPr>
      </p:pic>
      <p:sp>
        <p:nvSpPr>
          <p:cNvPr id="399" name="Google Shape;399;p55"/>
          <p:cNvSpPr txBox="1">
            <a:spLocks noGrp="1"/>
          </p:cNvSpPr>
          <p:nvPr>
            <p:ph type="body" idx="1"/>
          </p:nvPr>
        </p:nvSpPr>
        <p:spPr>
          <a:xfrm>
            <a:off x="1200053" y="582284"/>
            <a:ext cx="10894411" cy="5693431"/>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1000"/>
              </a:spcBef>
              <a:spcAft>
                <a:spcPts val="0"/>
              </a:spcAft>
              <a:buSzPts val="1800"/>
              <a:buNone/>
            </a:pPr>
            <a:r>
              <a:rPr lang="km-KH" dirty="0">
                <a:solidFill>
                  <a:schemeClr val="dk1"/>
                </a:solidFill>
                <a:latin typeface="Khmer OS Muol Light" pitchFamily="2" charset="0"/>
                <a:cs typeface="Khmer OS Muol Light" pitchFamily="2" charset="0"/>
                <a:sym typeface="Times"/>
              </a:rPr>
              <a:t>ហេតុអ្វីយើងគួរជៀសវាងការសួរសំណួរនាំមុខ</a:t>
            </a:r>
          </a:p>
          <a:p>
            <a:pPr marL="114300" lvl="0" indent="0" algn="l" rtl="0">
              <a:lnSpc>
                <a:spcPct val="150000"/>
              </a:lnSpc>
              <a:spcBef>
                <a:spcPts val="1000"/>
              </a:spcBef>
              <a:spcAft>
                <a:spcPts val="0"/>
              </a:spcAft>
              <a:buSzPts val="1800"/>
              <a:buNone/>
            </a:pPr>
            <a:r>
              <a:rPr lang="km-KH" dirty="0">
                <a:solidFill>
                  <a:schemeClr val="dk1"/>
                </a:solidFill>
                <a:latin typeface="Khmer OS Siemreap" pitchFamily="2" charset="0"/>
                <a:ea typeface="Times"/>
                <a:cs typeface="Khmer OS Siemreap" pitchFamily="2" charset="0"/>
                <a:sym typeface="Times"/>
              </a:rPr>
              <a:t>ឧទាហរណ៍៖ </a:t>
            </a:r>
            <a:r>
              <a:rPr lang="km-KH" dirty="0">
                <a:solidFill>
                  <a:srgbClr val="FF0000"/>
                </a:solidFill>
                <a:latin typeface="Khmer OS Siemreap" pitchFamily="2" charset="0"/>
                <a:ea typeface="Times"/>
                <a:cs typeface="Khmer OS Siemreap" pitchFamily="2" charset="0"/>
                <a:sym typeface="Times"/>
              </a:rPr>
              <a:t>កុមារនិយាយថាម៉ាក់បានធ្វើឱ្យធ្លាក់កែវ</a:t>
            </a:r>
            <a:r>
              <a:rPr lang="km-KH" dirty="0">
                <a:solidFill>
                  <a:schemeClr val="dk1"/>
                </a:solidFill>
                <a:latin typeface="Khmer OS Siemreap" pitchFamily="2" charset="0"/>
                <a:ea typeface="Times"/>
                <a:cs typeface="Khmer OS Siemreap" pitchFamily="2" charset="0"/>
                <a:sym typeface="Times"/>
              </a:rPr>
              <a:t>។</a:t>
            </a:r>
            <a:endParaRPr dirty="0">
              <a:solidFill>
                <a:schemeClr val="dk1"/>
              </a:solidFill>
              <a:latin typeface="Khmer OS Siemreap" pitchFamily="2" charset="0"/>
              <a:ea typeface="Times"/>
              <a:cs typeface="Khmer OS Siemreap" pitchFamily="2" charset="0"/>
              <a:sym typeface="Times"/>
            </a:endParaRPr>
          </a:p>
          <a:p>
            <a:pPr marL="114300" lvl="0" indent="0" algn="l" rtl="0">
              <a:lnSpc>
                <a:spcPct val="150000"/>
              </a:lnSpc>
              <a:spcBef>
                <a:spcPts val="1000"/>
              </a:spcBef>
              <a:spcAft>
                <a:spcPts val="0"/>
              </a:spcAft>
              <a:buSzPts val="1800"/>
              <a:buNone/>
            </a:pPr>
            <a:r>
              <a:rPr lang="km-KH" dirty="0">
                <a:solidFill>
                  <a:schemeClr val="dk1"/>
                </a:solidFill>
                <a:latin typeface="Khmer OS Siemreap" pitchFamily="2" charset="0"/>
                <a:ea typeface="Times"/>
                <a:cs typeface="Khmer OS Siemreap" pitchFamily="2" charset="0"/>
                <a:sym typeface="Times"/>
              </a:rPr>
              <a:t>អ្នកសម្ភាសន៍សួរ </a:t>
            </a:r>
            <a:r>
              <a:rPr lang="en-US" dirty="0">
                <a:solidFill>
                  <a:schemeClr val="dk1"/>
                </a:solidFill>
                <a:latin typeface="Khmer OS Siemreap" pitchFamily="2" charset="0"/>
                <a:ea typeface="Times"/>
                <a:cs typeface="Khmer OS Siemreap" pitchFamily="2" charset="0"/>
                <a:sym typeface="Times"/>
              </a:rPr>
              <a:t>“</a:t>
            </a:r>
            <a:r>
              <a:rPr lang="km-KH" dirty="0">
                <a:solidFill>
                  <a:srgbClr val="FF0000"/>
                </a:solidFill>
                <a:latin typeface="Khmer OS Siemreap" pitchFamily="2" charset="0"/>
                <a:ea typeface="Times"/>
                <a:cs typeface="Khmer OS Siemreap" pitchFamily="2" charset="0"/>
                <a:sym typeface="Times"/>
              </a:rPr>
              <a:t>តើកែវនោះបែកនៅពេលវាធ្លាក់ប៉ះជាមួយកំរាលឥដ្ឋមែនទេ</a:t>
            </a:r>
            <a:r>
              <a:rPr lang="km-KH" dirty="0">
                <a:solidFill>
                  <a:schemeClr val="dk1"/>
                </a:solidFill>
                <a:latin typeface="Khmer OS Siemreap" pitchFamily="2" charset="0"/>
                <a:ea typeface="Times"/>
                <a:cs typeface="Khmer OS Siemreap" pitchFamily="2" charset="0"/>
                <a:sym typeface="Times"/>
              </a:rPr>
              <a:t>?</a:t>
            </a:r>
            <a:r>
              <a:rPr lang="en-US" dirty="0">
                <a:solidFill>
                  <a:schemeClr val="dk1"/>
                </a:solidFill>
                <a:latin typeface="Khmer OS Siemreap" pitchFamily="2" charset="0"/>
                <a:ea typeface="Times"/>
                <a:cs typeface="Khmer OS Siemreap" pitchFamily="2" charset="0"/>
                <a:sym typeface="Times"/>
              </a:rPr>
              <a:t> </a:t>
            </a:r>
            <a:endParaRPr lang="km-KH" b="1" dirty="0">
              <a:solidFill>
                <a:schemeClr val="dk1"/>
              </a:solidFill>
              <a:latin typeface="Khmer OS Siemreap" pitchFamily="2" charset="0"/>
              <a:ea typeface="Times"/>
              <a:cs typeface="Khmer OS Siemreap" pitchFamily="2" charset="0"/>
              <a:sym typeface="Times"/>
            </a:endParaRPr>
          </a:p>
          <a:p>
            <a:pPr lvl="1">
              <a:lnSpc>
                <a:spcPct val="150000"/>
              </a:lnSpc>
              <a:buFont typeface="Arial" panose="020B0604020202020204" pitchFamily="34" charset="0"/>
              <a:buChar char="•"/>
            </a:pPr>
            <a:r>
              <a:rPr lang="km-KH" sz="2000" b="1" dirty="0">
                <a:solidFill>
                  <a:schemeClr val="dk1"/>
                </a:solidFill>
                <a:latin typeface="Khmer OS Siemreap" pitchFamily="2" charset="0"/>
                <a:ea typeface="Times"/>
                <a:cs typeface="Khmer OS Siemreap" pitchFamily="2" charset="0"/>
                <a:sym typeface="Times"/>
              </a:rPr>
              <a:t>ការពិត </a:t>
            </a:r>
            <a:r>
              <a:rPr lang="km-KH" sz="2000" b="1" dirty="0">
                <a:solidFill>
                  <a:srgbClr val="FF0000"/>
                </a:solidFill>
                <a:latin typeface="Khmer OS Siemreap" pitchFamily="2" charset="0"/>
                <a:ea typeface="Times"/>
                <a:cs typeface="Khmer OS Siemreap" pitchFamily="2" charset="0"/>
                <a:sym typeface="Times"/>
              </a:rPr>
              <a:t>កែវមិនបានធ្លាក់ប៉ះនឹងឥដ្ឋទេ </a:t>
            </a:r>
            <a:r>
              <a:rPr lang="km-KH" sz="2000" b="1" dirty="0">
                <a:solidFill>
                  <a:schemeClr val="dk1"/>
                </a:solidFill>
                <a:latin typeface="Khmer OS Siemreap" pitchFamily="2" charset="0"/>
                <a:ea typeface="Times"/>
                <a:cs typeface="Khmer OS Siemreap" pitchFamily="2" charset="0"/>
                <a:sym typeface="Times"/>
              </a:rPr>
              <a:t>ម៉ាក់បានចាប់កែវជាប់ </a:t>
            </a:r>
            <a:r>
              <a:rPr lang="km-KH" sz="2000" b="1" dirty="0">
                <a:solidFill>
                  <a:srgbClr val="FF0000"/>
                </a:solidFill>
                <a:latin typeface="Khmer OS Siemreap" pitchFamily="2" charset="0"/>
                <a:ea typeface="Times"/>
                <a:cs typeface="Khmer OS Siemreap" pitchFamily="2" charset="0"/>
                <a:sym typeface="Times"/>
              </a:rPr>
              <a:t>អ្នកសម្ភាសន៍បានធ្វើការសនិ្នដ្ឋាន។</a:t>
            </a:r>
            <a:endParaRPr sz="2000" b="1" dirty="0">
              <a:solidFill>
                <a:srgbClr val="FF0000"/>
              </a:solidFill>
              <a:latin typeface="Khmer OS Siemreap" pitchFamily="2" charset="0"/>
              <a:ea typeface="Times"/>
              <a:cs typeface="Khmer OS Siemreap" pitchFamily="2" charset="0"/>
              <a:sym typeface="Times"/>
            </a:endParaRPr>
          </a:p>
          <a:p>
            <a:pPr marL="114300" lvl="0" indent="0" algn="l" rtl="0">
              <a:lnSpc>
                <a:spcPct val="150000"/>
              </a:lnSpc>
              <a:spcBef>
                <a:spcPts val="1000"/>
              </a:spcBef>
              <a:spcAft>
                <a:spcPts val="0"/>
              </a:spcAft>
              <a:buSzPts val="1800"/>
              <a:buNone/>
            </a:pPr>
            <a:r>
              <a:rPr lang="km-KH" sz="2000" dirty="0">
                <a:solidFill>
                  <a:schemeClr val="tx1"/>
                </a:solidFill>
                <a:latin typeface="Khmer OS Siemreap" pitchFamily="2" charset="0"/>
                <a:ea typeface="Times"/>
                <a:cs typeface="Khmer OS Siemreap" pitchFamily="2" charset="0"/>
                <a:sym typeface="Times"/>
              </a:rPr>
              <a:t>កុមារប្រាប់ពូ </a:t>
            </a:r>
            <a:r>
              <a:rPr lang="en-US" sz="2000" dirty="0">
                <a:solidFill>
                  <a:schemeClr val="tx1"/>
                </a:solidFill>
                <a:latin typeface="Khmer OS Siemreap" pitchFamily="2" charset="0"/>
                <a:ea typeface="Times"/>
                <a:cs typeface="Khmer OS Siemreap" pitchFamily="2" charset="0"/>
                <a:sym typeface="Times"/>
              </a:rPr>
              <a:t>‘’</a:t>
            </a:r>
            <a:r>
              <a:rPr lang="km-KH" sz="2000" dirty="0">
                <a:solidFill>
                  <a:schemeClr val="tx1"/>
                </a:solidFill>
                <a:latin typeface="Khmer OS Siemreap" pitchFamily="2" charset="0"/>
                <a:ea typeface="Times"/>
                <a:cs typeface="Khmer OS Siemreap" pitchFamily="2" charset="0"/>
                <a:sym typeface="Times"/>
              </a:rPr>
              <a:t>ក</a:t>
            </a:r>
            <a:r>
              <a:rPr lang="en-US" sz="2000" dirty="0">
                <a:solidFill>
                  <a:schemeClr val="tx1"/>
                </a:solidFill>
                <a:latin typeface="Khmer OS Siemreap" pitchFamily="2" charset="0"/>
                <a:ea typeface="Times"/>
                <a:cs typeface="Khmer OS Siemreap" pitchFamily="2" charset="0"/>
                <a:sym typeface="Times"/>
              </a:rPr>
              <a:t>’’ </a:t>
            </a:r>
            <a:r>
              <a:rPr lang="km-KH" sz="2000" dirty="0">
                <a:solidFill>
                  <a:schemeClr val="tx1"/>
                </a:solidFill>
                <a:latin typeface="Khmer OS Siemreap" pitchFamily="2" charset="0"/>
                <a:ea typeface="Times"/>
                <a:cs typeface="Khmer OS Siemreap" pitchFamily="2" charset="0"/>
                <a:sym typeface="Times"/>
              </a:rPr>
              <a:t>បានធ្វើរឿងដែល</a:t>
            </a:r>
            <a:r>
              <a:rPr lang="km-KH" sz="2000" dirty="0">
                <a:solidFill>
                  <a:srgbClr val="FF0000"/>
                </a:solidFill>
                <a:latin typeface="Khmer OS Siemreap" pitchFamily="2" charset="0"/>
                <a:ea typeface="Times"/>
                <a:cs typeface="Khmer OS Siemreap" pitchFamily="2" charset="0"/>
                <a:sym typeface="Times"/>
              </a:rPr>
              <a:t>មិនគួរគប្បី</a:t>
            </a:r>
            <a:r>
              <a:rPr lang="km-KH" sz="2000" dirty="0">
                <a:solidFill>
                  <a:schemeClr val="tx1"/>
                </a:solidFill>
                <a:latin typeface="Khmer OS Siemreap" pitchFamily="2" charset="0"/>
                <a:ea typeface="Times"/>
                <a:cs typeface="Khmer OS Siemreap" pitchFamily="2" charset="0"/>
                <a:sym typeface="Times"/>
              </a:rPr>
              <a:t>ចំពោះគាត់  </a:t>
            </a:r>
            <a:r>
              <a:rPr lang="km-KH" sz="2000" dirty="0">
                <a:solidFill>
                  <a:schemeClr val="dk1"/>
                </a:solidFill>
                <a:latin typeface="Khmer OS Siemreap" pitchFamily="2" charset="0"/>
                <a:ea typeface="Times"/>
                <a:cs typeface="Khmer OS Siemreap" pitchFamily="2" charset="0"/>
                <a:sym typeface="Times"/>
              </a:rPr>
              <a:t>អ្នកសម្ភាសន៍សួរថា </a:t>
            </a:r>
            <a:r>
              <a:rPr lang="en-US" sz="2000" dirty="0">
                <a:solidFill>
                  <a:schemeClr val="dk1"/>
                </a:solidFill>
                <a:latin typeface="Khmer OS Siemreap" pitchFamily="2" charset="0"/>
                <a:ea typeface="Times"/>
                <a:cs typeface="Khmer OS Siemreap" pitchFamily="2" charset="0"/>
                <a:sym typeface="Times"/>
              </a:rPr>
              <a:t>“</a:t>
            </a:r>
            <a:r>
              <a:rPr lang="km-KH" sz="2000" dirty="0">
                <a:solidFill>
                  <a:schemeClr val="dk1"/>
                </a:solidFill>
                <a:latin typeface="Khmer OS Siemreap" pitchFamily="2" charset="0"/>
                <a:ea typeface="Times"/>
                <a:cs typeface="Khmer OS Siemreap" pitchFamily="2" charset="0"/>
                <a:sym typeface="Times"/>
              </a:rPr>
              <a:t> </a:t>
            </a:r>
            <a:r>
              <a:rPr lang="km-KH" sz="2000" dirty="0">
                <a:solidFill>
                  <a:srgbClr val="FF0000"/>
                </a:solidFill>
                <a:latin typeface="Khmer OS Siemreap" pitchFamily="2" charset="0"/>
                <a:ea typeface="Times"/>
                <a:cs typeface="Khmer OS Siemreap" pitchFamily="2" charset="0"/>
                <a:sym typeface="Times"/>
              </a:rPr>
              <a:t>គាត់បានប៉ះពាល់ប្អូនមែនទេ</a:t>
            </a:r>
            <a:r>
              <a:rPr lang="km-KH" sz="2000" dirty="0">
                <a:solidFill>
                  <a:schemeClr val="dk1"/>
                </a:solidFill>
                <a:latin typeface="Khmer OS Siemreap" pitchFamily="2" charset="0"/>
                <a:ea typeface="Times"/>
                <a:cs typeface="Khmer OS Siemreap" pitchFamily="2" charset="0"/>
                <a:sym typeface="Times"/>
              </a:rPr>
              <a:t>?</a:t>
            </a:r>
            <a:endParaRPr sz="2000" dirty="0">
              <a:solidFill>
                <a:schemeClr val="dk1"/>
              </a:solidFill>
              <a:latin typeface="Khmer OS Siemreap" pitchFamily="2" charset="0"/>
              <a:ea typeface="Times"/>
              <a:cs typeface="Khmer OS Siemreap" pitchFamily="2" charset="0"/>
              <a:sym typeface="Times"/>
            </a:endParaRPr>
          </a:p>
          <a:p>
            <a:pPr lvl="1">
              <a:lnSpc>
                <a:spcPct val="150000"/>
              </a:lnSpc>
              <a:buFont typeface="Arial" panose="020B0604020202020204" pitchFamily="34" charset="0"/>
              <a:buChar char="•"/>
            </a:pPr>
            <a:r>
              <a:rPr lang="km-KH" sz="2000" dirty="0">
                <a:solidFill>
                  <a:schemeClr val="dk1"/>
                </a:solidFill>
                <a:latin typeface="Khmer OS Siemreap" pitchFamily="2" charset="0"/>
                <a:cs typeface="Khmer OS Siemreap" pitchFamily="2" charset="0"/>
                <a:sym typeface="Times"/>
              </a:rPr>
              <a:t>អ្នកសម្ភាសន៍</a:t>
            </a:r>
            <a:r>
              <a:rPr lang="km-KH" sz="2000" dirty="0">
                <a:solidFill>
                  <a:srgbClr val="FF0000"/>
                </a:solidFill>
                <a:latin typeface="Khmer OS Siemreap" pitchFamily="2" charset="0"/>
                <a:cs typeface="Khmer OS Siemreap" pitchFamily="2" charset="0"/>
                <a:sym typeface="Times"/>
              </a:rPr>
              <a:t>កំពុងបង្ខំ</a:t>
            </a:r>
            <a:r>
              <a:rPr lang="km-KH" sz="2000" dirty="0">
                <a:solidFill>
                  <a:schemeClr val="dk1"/>
                </a:solidFill>
                <a:latin typeface="Khmer OS Siemreap" pitchFamily="2" charset="0"/>
                <a:cs typeface="Khmer OS Siemreap" pitchFamily="2" charset="0"/>
                <a:sym typeface="Times"/>
              </a:rPr>
              <a:t>កុមារឲ្យយល់ព្រមជាមួយពួកគេ ជាជាងឲ្យកុមារស្ម័គ្រចិត្តផ្តល់ព័ត៌មាន។</a:t>
            </a:r>
            <a:endParaRPr sz="2000" dirty="0">
              <a:latin typeface="Khmer OS Siemreap" pitchFamily="2" charset="0"/>
              <a:cs typeface="Khmer OS Siemreap" pitchFamily="2" charset="0"/>
            </a:endParaRPr>
          </a:p>
          <a:p>
            <a:pPr marL="571500" lvl="1" indent="0" algn="l" rtl="0">
              <a:lnSpc>
                <a:spcPct val="150000"/>
              </a:lnSpc>
              <a:spcBef>
                <a:spcPts val="1000"/>
              </a:spcBef>
              <a:spcAft>
                <a:spcPts val="0"/>
              </a:spcAft>
              <a:buSzPts val="1800"/>
              <a:buNone/>
            </a:pPr>
            <a:endParaRPr sz="2000" dirty="0">
              <a:latin typeface="Khmer OS Siemreap" pitchFamily="2" charset="0"/>
              <a:cs typeface="Khmer OS Siemreap" pitchFamily="2" charset="0"/>
              <a:sym typeface="Arial"/>
            </a:endParaRPr>
          </a:p>
        </p:txBody>
      </p:sp>
      <p:sp>
        <p:nvSpPr>
          <p:cNvPr id="400" name="Google Shape;400;p55"/>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39</a:t>
            </a:fld>
            <a:endParaRPr/>
          </a:p>
        </p:txBody>
      </p:sp>
      <p:pic>
        <p:nvPicPr>
          <p:cNvPr id="401" name="Google Shape;401;p55"/>
          <p:cNvPicPr preferRelativeResize="0"/>
          <p:nvPr/>
        </p:nvPicPr>
        <p:blipFill rotWithShape="1">
          <a:blip r:embed="rId4">
            <a:alphaModFix/>
          </a:blip>
          <a:srcRect/>
          <a:stretch/>
        </p:blipFill>
        <p:spPr>
          <a:xfrm>
            <a:off x="4926653" y="4837044"/>
            <a:ext cx="2550780" cy="1760629"/>
          </a:xfrm>
          <a:prstGeom prst="rect">
            <a:avLst/>
          </a:prstGeom>
          <a:noFill/>
          <a:ln>
            <a:noFill/>
          </a:ln>
        </p:spPr>
      </p:pic>
    </p:spTree>
    <p:extLst>
      <p:ext uri="{BB962C8B-B14F-4D97-AF65-F5344CB8AC3E}">
        <p14:creationId xmlns:p14="http://schemas.microsoft.com/office/powerpoint/2010/main" val="207574902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5" name="Google Shape;341;p47" descr="pasted-image.pdf">
            <a:extLst>
              <a:ext uri="{FF2B5EF4-FFF2-40B4-BE49-F238E27FC236}">
                <a16:creationId xmlns:a16="http://schemas.microsoft.com/office/drawing/2014/main" xmlns="" id="{C5D7A224-60C0-7E4D-BAAC-D125265B2D2F}"/>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148" name="Google Shape;148;p23"/>
          <p:cNvSpPr txBox="1"/>
          <p:nvPr/>
        </p:nvSpPr>
        <p:spPr>
          <a:xfrm>
            <a:off x="767443" y="2220686"/>
            <a:ext cx="10287000" cy="463731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000"/>
              <a:buFont typeface="Arial"/>
              <a:buNone/>
            </a:pPr>
            <a:endParaRPr sz="3000" b="0" i="0" u="none" strike="noStrike" cap="none">
              <a:solidFill>
                <a:schemeClr val="dk1"/>
              </a:solidFill>
              <a:latin typeface="Arial"/>
              <a:ea typeface="Arial"/>
              <a:cs typeface="Arial"/>
              <a:sym typeface="Arial"/>
            </a:endParaRPr>
          </a:p>
          <a:p>
            <a:pPr marL="342900" marR="0" lvl="0" indent="-152400" algn="l" rtl="0">
              <a:lnSpc>
                <a:spcPct val="90000"/>
              </a:lnSpc>
              <a:spcBef>
                <a:spcPts val="1000"/>
              </a:spcBef>
              <a:spcAft>
                <a:spcPts val="0"/>
              </a:spcAft>
              <a:buClr>
                <a:srgbClr val="000000"/>
              </a:buClr>
              <a:buSzPts val="3000"/>
              <a:buFont typeface="Noto Sans Symbols"/>
              <a:buNone/>
            </a:pPr>
            <a:endParaRPr sz="3000" b="0" i="0" u="none" strike="noStrike" cap="none">
              <a:solidFill>
                <a:schemeClr val="dk1"/>
              </a:solidFill>
              <a:latin typeface="Arial"/>
              <a:ea typeface="Arial"/>
              <a:cs typeface="Arial"/>
              <a:sym typeface="Arial"/>
            </a:endParaRPr>
          </a:p>
        </p:txBody>
      </p:sp>
      <p:sp>
        <p:nvSpPr>
          <p:cNvPr id="149" name="Google Shape;149;p23"/>
          <p:cNvSpPr txBox="1"/>
          <p:nvPr/>
        </p:nvSpPr>
        <p:spPr>
          <a:xfrm>
            <a:off x="660493" y="923289"/>
            <a:ext cx="11056208" cy="5632271"/>
          </a:xfrm>
          <a:prstGeom prst="rect">
            <a:avLst/>
          </a:prstGeom>
          <a:noFill/>
          <a:ln>
            <a:noFill/>
          </a:ln>
        </p:spPr>
        <p:txBody>
          <a:bodyPr spcFirstLastPara="1" wrap="square" lIns="91425" tIns="45700" rIns="91425" bIns="45700" anchor="t" anchorCtr="0">
            <a:spAutoFit/>
          </a:bodyPr>
          <a:lstStyle/>
          <a:p>
            <a:pPr marL="342900" marR="0" lvl="0" indent="-342900" algn="l" rtl="0">
              <a:lnSpc>
                <a:spcPct val="200000"/>
              </a:lnSpc>
              <a:spcBef>
                <a:spcPts val="0"/>
              </a:spcBef>
              <a:spcAft>
                <a:spcPts val="0"/>
              </a:spcAft>
              <a:buClr>
                <a:srgbClr val="000000"/>
              </a:buClr>
              <a:buSzPts val="2400"/>
              <a:buFont typeface="Arial"/>
              <a:buChar char="•"/>
            </a:pPr>
            <a:r>
              <a:rPr lang="km-KH" sz="2000" dirty="0">
                <a:latin typeface="Khmer OS Siemreap" pitchFamily="2" charset="0"/>
                <a:cs typeface="Khmer OS Siemreap" pitchFamily="2" charset="0"/>
                <a:sym typeface="Times"/>
              </a:rPr>
              <a:t>បទសម្ភាសន៍គួរធ្វើឡើងនៅក្នុងបន្ទប់ដែលមាន</a:t>
            </a:r>
            <a:r>
              <a:rPr lang="km-KH" sz="2000" b="1" dirty="0">
                <a:solidFill>
                  <a:srgbClr val="FF0000"/>
                </a:solidFill>
                <a:latin typeface="Khmer OS Siemreap" pitchFamily="2" charset="0"/>
                <a:cs typeface="Khmer OS Siemreap" pitchFamily="2" charset="0"/>
                <a:sym typeface="Times"/>
              </a:rPr>
              <a:t>បរិយាកាសបែបកុមារមេត្រី។</a:t>
            </a:r>
            <a:endParaRPr sz="2000" b="1" i="0" u="none" strike="noStrike" cap="none" dirty="0">
              <a:solidFill>
                <a:srgbClr val="FF0000"/>
              </a:solidFill>
              <a:latin typeface="Khmer OS Siemreap" pitchFamily="2" charset="0"/>
              <a:cs typeface="Khmer OS Siemreap" pitchFamily="2" charset="0"/>
              <a:sym typeface="Arial"/>
            </a:endParaRPr>
          </a:p>
          <a:p>
            <a:pPr marL="342900" marR="0" lvl="0" indent="-342900" algn="l" rtl="0">
              <a:lnSpc>
                <a:spcPct val="200000"/>
              </a:lnSpc>
              <a:spcBef>
                <a:spcPts val="0"/>
              </a:spcBef>
              <a:spcAft>
                <a:spcPts val="0"/>
              </a:spcAft>
              <a:buClr>
                <a:srgbClr val="000000"/>
              </a:buClr>
              <a:buSzPts val="2400"/>
              <a:buFont typeface="Arial"/>
              <a:buChar char="•"/>
            </a:pPr>
            <a:r>
              <a:rPr lang="km-KH" sz="2000" dirty="0">
                <a:latin typeface="Khmer OS Siemreap" pitchFamily="2" charset="0"/>
                <a:ea typeface="Times"/>
                <a:cs typeface="Khmer OS Siemreap" pitchFamily="2" charset="0"/>
                <a:sym typeface="Times"/>
              </a:rPr>
              <a:t>គួរមានតែ</a:t>
            </a:r>
            <a:r>
              <a:rPr lang="km-KH" sz="2000" b="1" dirty="0">
                <a:solidFill>
                  <a:srgbClr val="FF0000"/>
                </a:solidFill>
                <a:latin typeface="Khmer OS Siemreap" pitchFamily="2" charset="0"/>
                <a:ea typeface="Times"/>
                <a:cs typeface="Khmer OS Siemreap" pitchFamily="2" charset="0"/>
                <a:sym typeface="Times"/>
              </a:rPr>
              <a:t>អ្នកសម្ភាសន៍ម្នាក់ប៉ុណ្ណោះ</a:t>
            </a:r>
            <a:r>
              <a:rPr lang="km-KH" sz="2000" dirty="0">
                <a:latin typeface="Khmer OS Siemreap" pitchFamily="2" charset="0"/>
                <a:ea typeface="Times"/>
                <a:cs typeface="Khmer OS Siemreap" pitchFamily="2" charset="0"/>
                <a:sym typeface="Times"/>
              </a:rPr>
              <a:t>ដែលត្រូវសម្ភាសន៍កុមាររងគ្រោះ ឬសាក្សី។</a:t>
            </a:r>
            <a:endParaRPr sz="2000" i="0" u="none" strike="noStrike" cap="none" dirty="0">
              <a:solidFill>
                <a:srgbClr val="000000"/>
              </a:solidFill>
              <a:latin typeface="Khmer OS Siemreap" pitchFamily="2" charset="0"/>
              <a:cs typeface="Khmer OS Siemreap" pitchFamily="2" charset="0"/>
              <a:sym typeface="Arial"/>
            </a:endParaRPr>
          </a:p>
          <a:p>
            <a:pPr marL="342900" marR="0" lvl="0" indent="-342900" algn="l" rtl="0">
              <a:lnSpc>
                <a:spcPct val="200000"/>
              </a:lnSpc>
              <a:spcBef>
                <a:spcPts val="0"/>
              </a:spcBef>
              <a:spcAft>
                <a:spcPts val="0"/>
              </a:spcAft>
              <a:buClr>
                <a:srgbClr val="000000"/>
              </a:buClr>
              <a:buSzPts val="2400"/>
              <a:buFont typeface="Arial"/>
              <a:buChar char="•"/>
            </a:pPr>
            <a:r>
              <a:rPr lang="km-KH" sz="2000" dirty="0">
                <a:latin typeface="Khmer OS Siemreap" pitchFamily="2" charset="0"/>
                <a:ea typeface="Times"/>
                <a:cs typeface="Khmer OS Siemreap" pitchFamily="2" charset="0"/>
                <a:sym typeface="Times"/>
              </a:rPr>
              <a:t>អ្នកសម្ភាសន៍កុមារចាំបាច់ត្រូវ</a:t>
            </a:r>
            <a:r>
              <a:rPr lang="km-KH" sz="2000" b="1" dirty="0">
                <a:solidFill>
                  <a:srgbClr val="FF0000"/>
                </a:solidFill>
                <a:latin typeface="Khmer OS Siemreap" pitchFamily="2" charset="0"/>
                <a:ea typeface="Times"/>
                <a:cs typeface="Khmer OS Siemreap" pitchFamily="2" charset="0"/>
                <a:sym typeface="Times"/>
              </a:rPr>
              <a:t>ទទួលការបណ្តុះបណ្តាលត្រឹមត្រូវ</a:t>
            </a:r>
            <a:r>
              <a:rPr lang="km-KH" sz="2000" dirty="0">
                <a:latin typeface="Khmer OS Siemreap" pitchFamily="2" charset="0"/>
                <a:ea typeface="Times"/>
                <a:cs typeface="Khmer OS Siemreap" pitchFamily="2" charset="0"/>
                <a:sym typeface="Times"/>
              </a:rPr>
              <a:t>ពីរបៀបសម្ភាសន៍បែបកោសល្យវិច័យលើកុមារ។</a:t>
            </a:r>
            <a:r>
              <a:rPr lang="en-US" sz="2000" i="0" u="none" strike="noStrike" cap="none" dirty="0">
                <a:solidFill>
                  <a:srgbClr val="000000"/>
                </a:solidFill>
                <a:latin typeface="Khmer OS Siemreap" pitchFamily="2" charset="0"/>
                <a:ea typeface="Times"/>
                <a:cs typeface="Khmer OS Siemreap" pitchFamily="2" charset="0"/>
                <a:sym typeface="Times"/>
              </a:rPr>
              <a:t> </a:t>
            </a:r>
            <a:endParaRPr sz="2000" i="0" u="none" strike="noStrike" cap="none" dirty="0">
              <a:solidFill>
                <a:srgbClr val="000000"/>
              </a:solidFill>
              <a:latin typeface="Khmer OS Siemreap" pitchFamily="2" charset="0"/>
              <a:cs typeface="Khmer OS Siemreap" pitchFamily="2" charset="0"/>
              <a:sym typeface="Arial"/>
            </a:endParaRPr>
          </a:p>
          <a:p>
            <a:pPr marL="342900" marR="0" lvl="0" indent="-342900" algn="l" rtl="0">
              <a:lnSpc>
                <a:spcPct val="200000"/>
              </a:lnSpc>
              <a:spcBef>
                <a:spcPts val="0"/>
              </a:spcBef>
              <a:spcAft>
                <a:spcPts val="0"/>
              </a:spcAft>
              <a:buClr>
                <a:srgbClr val="000000"/>
              </a:buClr>
              <a:buSzPts val="2400"/>
              <a:buFont typeface="Arial"/>
              <a:buChar char="•"/>
            </a:pPr>
            <a:r>
              <a:rPr lang="km-KH" sz="2000" b="1" dirty="0">
                <a:solidFill>
                  <a:srgbClr val="FF0000"/>
                </a:solidFill>
                <a:latin typeface="Khmer OS Siemreap" pitchFamily="2" charset="0"/>
                <a:ea typeface="Times"/>
                <a:cs typeface="Khmer OS Siemreap" pitchFamily="2" charset="0"/>
                <a:sym typeface="Times"/>
              </a:rPr>
              <a:t>មិនគួរមានមនុស្សផ្សេងទៀត</a:t>
            </a:r>
            <a:r>
              <a:rPr lang="km-KH" sz="2000" dirty="0">
                <a:latin typeface="Khmer OS Siemreap" pitchFamily="2" charset="0"/>
                <a:ea typeface="Times"/>
                <a:cs typeface="Khmer OS Siemreap" pitchFamily="2" charset="0"/>
                <a:sym typeface="Times"/>
              </a:rPr>
              <a:t>មានវត្តមាននៅក្នុងបន្ទប់សម្ភាសន៍ក្រៅពីអ្នកសម្ភាសន៍ និងកុមារទេ </a:t>
            </a:r>
            <a:r>
              <a:rPr lang="km-KH" sz="2000" dirty="0">
                <a:solidFill>
                  <a:srgbClr val="FF0000"/>
                </a:solidFill>
                <a:latin typeface="Khmer OS Siemreap" pitchFamily="2" charset="0"/>
                <a:ea typeface="Times"/>
                <a:cs typeface="Khmer OS Siemreap" pitchFamily="2" charset="0"/>
                <a:sym typeface="Times"/>
              </a:rPr>
              <a:t>តែ​បើចាំបាច់ត្រូវមានអ្នកបកប្រែសម្រាប់កុមារ</a:t>
            </a:r>
            <a:r>
              <a:rPr lang="km-KH" sz="2000" dirty="0">
                <a:latin typeface="Khmer OS Siemreap" pitchFamily="2" charset="0"/>
                <a:ea typeface="Times"/>
                <a:cs typeface="Khmer OS Siemreap" pitchFamily="2" charset="0"/>
                <a:sym typeface="Times"/>
              </a:rPr>
              <a:t>។</a:t>
            </a:r>
          </a:p>
          <a:p>
            <a:pPr marL="342900" lvl="0" indent="-342900">
              <a:lnSpc>
                <a:spcPct val="200000"/>
              </a:lnSpc>
              <a:buSzPts val="2400"/>
              <a:buFont typeface="Arial"/>
              <a:buChar char="•"/>
            </a:pPr>
            <a:r>
              <a:rPr lang="km-KH" sz="2000" b="1" dirty="0">
                <a:solidFill>
                  <a:srgbClr val="FF0000"/>
                </a:solidFill>
                <a:latin typeface="Khmer OS Siemreap" pitchFamily="2" charset="0"/>
                <a:ea typeface="Times"/>
                <a:cs typeface="Khmer OS Siemreap" pitchFamily="2" charset="0"/>
                <a:sym typeface="Times"/>
              </a:rPr>
              <a:t>អ្នកពាក់ព័ន្ធផ្សេងទៀត</a:t>
            </a:r>
            <a:r>
              <a:rPr lang="km-KH" sz="2000" dirty="0">
                <a:latin typeface="Khmer OS Siemreap" pitchFamily="2" charset="0"/>
                <a:ea typeface="Times"/>
                <a:cs typeface="Khmer OS Siemreap" pitchFamily="2" charset="0"/>
                <a:sym typeface="Times"/>
              </a:rPr>
              <a:t>រួមមាន៖ អ្នកចិត្តសាស្ត្រ បុគ្គលិកសង្គមកិច្ច  មន្ត្រីប៉ូលីស មន្ត្រីសង្គមកិច្ច ព្រះរាជអាជ្ញា (ហើយបើចាំបាច់ អ្នកបកប្រែសម្រាប់អ្នកសង្កេតការណ៍) អាចចូលរួមសង្កេត និងតាមដានការសម្ភាសន៍</a:t>
            </a:r>
            <a:r>
              <a:rPr lang="km-KH" sz="2000" dirty="0">
                <a:solidFill>
                  <a:srgbClr val="FF0000"/>
                </a:solidFill>
                <a:latin typeface="Khmer OS Siemreap" pitchFamily="2" charset="0"/>
                <a:ea typeface="Times"/>
                <a:cs typeface="Khmer OS Siemreap" pitchFamily="2" charset="0"/>
                <a:sym typeface="Times"/>
              </a:rPr>
              <a:t>តាម</a:t>
            </a:r>
            <a:endParaRPr lang="en-US" sz="2000" dirty="0">
              <a:solidFill>
                <a:srgbClr val="FF0000"/>
              </a:solidFill>
              <a:latin typeface="Khmer OS Siemreap" pitchFamily="2" charset="0"/>
              <a:ea typeface="Times"/>
              <a:cs typeface="Khmer OS Siemreap" pitchFamily="2" charset="0"/>
              <a:sym typeface="Times"/>
            </a:endParaRPr>
          </a:p>
          <a:p>
            <a:pPr lvl="0">
              <a:lnSpc>
                <a:spcPct val="200000"/>
              </a:lnSpc>
              <a:buSzPts val="2400"/>
            </a:pPr>
            <a:r>
              <a:rPr lang="km-KH" sz="2000" dirty="0">
                <a:solidFill>
                  <a:srgbClr val="FF0000"/>
                </a:solidFill>
                <a:latin typeface="Khmer OS Siemreap" pitchFamily="2" charset="0"/>
                <a:ea typeface="Times"/>
                <a:cs typeface="Khmer OS Siemreap" pitchFamily="2" charset="0"/>
                <a:sym typeface="Times"/>
              </a:rPr>
              <a:t>​រយៈម៉ូនីទ័រ</a:t>
            </a:r>
            <a:r>
              <a:rPr lang="km-KH" sz="2000" dirty="0">
                <a:latin typeface="Khmer OS Siemreap" pitchFamily="2" charset="0"/>
                <a:ea typeface="Times"/>
                <a:cs typeface="Khmer OS Siemreap" pitchFamily="2" charset="0"/>
                <a:sym typeface="Times"/>
              </a:rPr>
              <a:t>នៅក្នុង</a:t>
            </a:r>
            <a:r>
              <a:rPr lang="km-KH" sz="2000" b="1" dirty="0">
                <a:solidFill>
                  <a:srgbClr val="FF0000"/>
                </a:solidFill>
                <a:latin typeface="Khmer OS Siemreap" pitchFamily="2" charset="0"/>
                <a:ea typeface="Times"/>
                <a:cs typeface="Khmer OS Siemreap" pitchFamily="2" charset="0"/>
                <a:sym typeface="Times"/>
              </a:rPr>
              <a:t>បន្ទប់ដាច់ដោយឡែកមួយផ្សេងទៀត។ </a:t>
            </a:r>
            <a:r>
              <a:rPr lang="km-KH" sz="2000" dirty="0">
                <a:latin typeface="Khmer OS Siemreap" pitchFamily="2" charset="0"/>
                <a:ea typeface="Times"/>
                <a:cs typeface="Khmer OS Siemreap" pitchFamily="2" charset="0"/>
                <a:sym typeface="Times"/>
              </a:rPr>
              <a:t>អ្នកពាក់ព័ន្ធទាំងនោះអាច</a:t>
            </a:r>
            <a:r>
              <a:rPr lang="km-KH" sz="2000" dirty="0">
                <a:solidFill>
                  <a:srgbClr val="FF0000"/>
                </a:solidFill>
                <a:latin typeface="Khmer OS Siemreap" pitchFamily="2" charset="0"/>
                <a:ea typeface="Times"/>
                <a:cs typeface="Khmer OS Siemreap" pitchFamily="2" charset="0"/>
                <a:sym typeface="Times"/>
              </a:rPr>
              <a:t>សួរសំណួរទៅកាន់កុមារតាម    រយៈអ្នកសម្ភាសន៍</a:t>
            </a:r>
            <a:r>
              <a:rPr lang="km-KH" sz="2000" dirty="0">
                <a:latin typeface="Khmer OS Siemreap" pitchFamily="2" charset="0"/>
                <a:ea typeface="Times"/>
                <a:cs typeface="Khmer OS Siemreap" pitchFamily="2" charset="0"/>
                <a:sym typeface="Times"/>
              </a:rPr>
              <a:t>កោសល្យវិច័យតែប៉ុណ្តោះ។</a:t>
            </a:r>
          </a:p>
        </p:txBody>
      </p:sp>
      <p:sp>
        <p:nvSpPr>
          <p:cNvPr id="150" name="Google Shape;150;p23"/>
          <p:cNvSpPr txBox="1"/>
          <p:nvPr/>
        </p:nvSpPr>
        <p:spPr>
          <a:xfrm>
            <a:off x="0" y="0"/>
            <a:ext cx="12192000" cy="923289"/>
          </a:xfrm>
          <a:prstGeom prst="rect">
            <a:avLst/>
          </a:prstGeom>
          <a:solidFill>
            <a:srgbClr val="FF571F"/>
          </a:solidFill>
          <a:ln>
            <a:noFill/>
          </a:ln>
        </p:spPr>
        <p:txBody>
          <a:bodyPr spcFirstLastPara="1" wrap="square" lIns="91425" tIns="45700" rIns="91425" bIns="45700" anchor="t" anchorCtr="0">
            <a:spAutoFit/>
          </a:bodyPr>
          <a:lstStyle/>
          <a:p>
            <a:pPr lvl="0" algn="ctr">
              <a:lnSpc>
                <a:spcPct val="150000"/>
              </a:lnSpc>
              <a:buSzPts val="1800"/>
            </a:pPr>
            <a:r>
              <a:rPr lang="km-KH" sz="3600" dirty="0">
                <a:latin typeface="Khmer OS Muol Light" pitchFamily="2" charset="0"/>
                <a:cs typeface="Khmer OS Muol Light" pitchFamily="2" charset="0"/>
              </a:rPr>
              <a:t>គោលការណ៍ណែនាំសម្រាប់ការសម្ភាសន៍</a:t>
            </a:r>
          </a:p>
        </p:txBody>
      </p:sp>
    </p:spTree>
    <p:extLst>
      <p:ext uri="{BB962C8B-B14F-4D97-AF65-F5344CB8AC3E}">
        <p14:creationId xmlns:p14="http://schemas.microsoft.com/office/powerpoint/2010/main" val="228032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randombar(horizontal)">
                                      <p:cBhvr>
                                        <p:cTn id="7" dur="5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circle(in)">
                                      <p:cBhvr>
                                        <p:cTn id="12" dur="20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circle(in)">
                                      <p:cBhvr>
                                        <p:cTn id="17" dur="2000"/>
                                        <p:tgtEl>
                                          <p:spTgt spid="149">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149">
                                            <p:txEl>
                                              <p:pRg st="3" end="3"/>
                                            </p:txEl>
                                          </p:spTgt>
                                        </p:tgtEl>
                                        <p:attrNameLst>
                                          <p:attrName>style.visibility</p:attrName>
                                        </p:attrNameLst>
                                      </p:cBhvr>
                                      <p:to>
                                        <p:strVal val="visible"/>
                                      </p:to>
                                    </p:set>
                                    <p:animEffect transition="in" filter="circle(in)">
                                      <p:cBhvr>
                                        <p:cTn id="20" dur="2000"/>
                                        <p:tgtEl>
                                          <p:spTgt spid="14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9">
                                            <p:txEl>
                                              <p:pRg st="4" end="4"/>
                                            </p:txEl>
                                          </p:spTgt>
                                        </p:tgtEl>
                                        <p:attrNameLst>
                                          <p:attrName>style.visibility</p:attrName>
                                        </p:attrNameLst>
                                      </p:cBhvr>
                                      <p:to>
                                        <p:strVal val="visible"/>
                                      </p:to>
                                    </p:set>
                                    <p:animEffect transition="in" filter="randombar(horizontal)">
                                      <p:cBhvr>
                                        <p:cTn id="25" dur="500"/>
                                        <p:tgtEl>
                                          <p:spTgt spid="14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9">
                                            <p:txEl>
                                              <p:pRg st="5" end="5"/>
                                            </p:txEl>
                                          </p:spTgt>
                                        </p:tgtEl>
                                        <p:attrNameLst>
                                          <p:attrName>style.visibility</p:attrName>
                                        </p:attrNameLst>
                                      </p:cBhvr>
                                      <p:to>
                                        <p:strVal val="visible"/>
                                      </p:to>
                                    </p:set>
                                    <p:animEffect transition="in" filter="randombar(horizontal)">
                                      <p:cBhvr>
                                        <p:cTn id="30" dur="500"/>
                                        <p:tgtEl>
                                          <p:spTgt spid="1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5" name="Google Shape;379;p52" descr="pasted-image.pdf">
            <a:extLst>
              <a:ext uri="{FF2B5EF4-FFF2-40B4-BE49-F238E27FC236}">
                <a16:creationId xmlns:a16="http://schemas.microsoft.com/office/drawing/2014/main" xmlns="" id="{81052E3D-F3E7-A042-90B1-21BA4B393298}"/>
              </a:ext>
            </a:extLst>
          </p:cNvPr>
          <p:cNvPicPr preferRelativeResize="0"/>
          <p:nvPr/>
        </p:nvPicPr>
        <p:blipFill rotWithShape="1">
          <a:blip r:embed="rId3">
            <a:alphaModFix/>
          </a:blip>
          <a:srcRect/>
          <a:stretch/>
        </p:blipFill>
        <p:spPr>
          <a:xfrm>
            <a:off x="0" y="1533982"/>
            <a:ext cx="12094464" cy="5471502"/>
          </a:xfrm>
          <a:prstGeom prst="rect">
            <a:avLst/>
          </a:prstGeom>
          <a:noFill/>
          <a:ln>
            <a:noFill/>
          </a:ln>
        </p:spPr>
      </p:pic>
      <p:sp>
        <p:nvSpPr>
          <p:cNvPr id="406" name="Google Shape;406;p56"/>
          <p:cNvSpPr txBox="1">
            <a:spLocks noGrp="1"/>
          </p:cNvSpPr>
          <p:nvPr>
            <p:ph type="body" idx="1"/>
          </p:nvPr>
        </p:nvSpPr>
        <p:spPr>
          <a:xfrm>
            <a:off x="273132" y="1034010"/>
            <a:ext cx="11613145" cy="5347931"/>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1000"/>
              </a:spcBef>
              <a:spcAft>
                <a:spcPts val="0"/>
              </a:spcAft>
              <a:buSzPts val="1800"/>
              <a:buNone/>
            </a:pPr>
            <a:r>
              <a:rPr lang="km-KH" sz="1800" dirty="0">
                <a:solidFill>
                  <a:schemeClr val="dk1"/>
                </a:solidFill>
                <a:latin typeface="Khmer OS Muol Light" pitchFamily="2" charset="0"/>
                <a:cs typeface="Khmer OS Muol Light" pitchFamily="2" charset="0"/>
                <a:sym typeface="Times"/>
              </a:rPr>
              <a:t>អ្នកសម្ភាសន៍សួរថា </a:t>
            </a:r>
            <a:r>
              <a:rPr lang="en-US" sz="1800" dirty="0">
                <a:solidFill>
                  <a:schemeClr val="dk1"/>
                </a:solidFill>
                <a:latin typeface="Khmer OS Muol Light" pitchFamily="2" charset="0"/>
                <a:cs typeface="Khmer OS Muol Light" pitchFamily="2" charset="0"/>
                <a:sym typeface="Times"/>
              </a:rPr>
              <a:t>“</a:t>
            </a:r>
            <a:r>
              <a:rPr lang="km-KH" sz="1800" dirty="0">
                <a:solidFill>
                  <a:schemeClr val="dk1"/>
                </a:solidFill>
                <a:latin typeface="Khmer OS Muol Light" pitchFamily="2" charset="0"/>
                <a:cs typeface="Khmer OS Muol Light" pitchFamily="2" charset="0"/>
                <a:sym typeface="Times"/>
              </a:rPr>
              <a:t>តើពេលប្អូនទៅដល់ផ្ទះ តើប្អូនឃើញ </a:t>
            </a:r>
            <a:r>
              <a:rPr lang="en-US" sz="1800" dirty="0">
                <a:solidFill>
                  <a:schemeClr val="dk1"/>
                </a:solidFill>
                <a:latin typeface="Khmer OS Muol Light" pitchFamily="2" charset="0"/>
                <a:cs typeface="Khmer OS Muol Light" pitchFamily="2" charset="0"/>
                <a:sym typeface="Times"/>
              </a:rPr>
              <a:t>’’</a:t>
            </a:r>
            <a:r>
              <a:rPr lang="km-KH" sz="1800" dirty="0">
                <a:solidFill>
                  <a:schemeClr val="dk1"/>
                </a:solidFill>
                <a:latin typeface="Khmer OS Muol Light" pitchFamily="2" charset="0"/>
                <a:cs typeface="Khmer OS Muol Light" pitchFamily="2" charset="0"/>
                <a:sym typeface="Times"/>
              </a:rPr>
              <a:t>ពូចន</a:t>
            </a:r>
            <a:r>
              <a:rPr lang="en-US" sz="1800" dirty="0">
                <a:solidFill>
                  <a:schemeClr val="dk1"/>
                </a:solidFill>
                <a:latin typeface="Khmer OS Muol Light" pitchFamily="2" charset="0"/>
                <a:cs typeface="Khmer OS Muol Light" pitchFamily="2" charset="0"/>
                <a:sym typeface="Times"/>
              </a:rPr>
              <a:t>’’</a:t>
            </a:r>
            <a:r>
              <a:rPr lang="km-KH" sz="1800" dirty="0">
                <a:solidFill>
                  <a:schemeClr val="dk1"/>
                </a:solidFill>
                <a:latin typeface="Khmer OS Muol Light" pitchFamily="2" charset="0"/>
                <a:cs typeface="Khmer OS Muol Light" pitchFamily="2" charset="0"/>
                <a:sym typeface="Times"/>
              </a:rPr>
              <a:t> នៅទីកន្លែងនោះហើយមែនទេ?</a:t>
            </a:r>
            <a:endParaRPr sz="1800" dirty="0">
              <a:latin typeface="Khmer OS Muol Light" pitchFamily="2" charset="0"/>
              <a:cs typeface="Khmer OS Muol Light" pitchFamily="2" charset="0"/>
            </a:endParaRPr>
          </a:p>
          <a:p>
            <a:pPr marL="914400" lvl="1" indent="-342900" algn="l" rtl="0">
              <a:lnSpc>
                <a:spcPct val="150000"/>
              </a:lnSpc>
              <a:spcBef>
                <a:spcPts val="1000"/>
              </a:spcBef>
              <a:spcAft>
                <a:spcPts val="0"/>
              </a:spcAft>
              <a:buSzPts val="1800"/>
              <a:buFont typeface="Noto Sans Symbols"/>
              <a:buChar char="▪"/>
            </a:pPr>
            <a:r>
              <a:rPr lang="km-KH" sz="2000" dirty="0">
                <a:solidFill>
                  <a:srgbClr val="FF0000"/>
                </a:solidFill>
                <a:latin typeface="Khmer OS Siemreap" pitchFamily="2" charset="0"/>
                <a:ea typeface="Times"/>
                <a:cs typeface="Khmer OS Siemreap" pitchFamily="2" charset="0"/>
                <a:sym typeface="Times"/>
              </a:rPr>
              <a:t>កុមារមិនទាន់និយាយ</a:t>
            </a:r>
            <a:r>
              <a:rPr lang="km-KH" sz="2000" dirty="0">
                <a:solidFill>
                  <a:schemeClr val="dk1"/>
                </a:solidFill>
                <a:latin typeface="Khmer OS Siemreap" pitchFamily="2" charset="0"/>
                <a:ea typeface="Times"/>
                <a:cs typeface="Khmer OS Siemreap" pitchFamily="2" charset="0"/>
                <a:sym typeface="Times"/>
              </a:rPr>
              <a:t>ថាពូ</a:t>
            </a:r>
            <a:r>
              <a:rPr lang="en-US" sz="2000" dirty="0">
                <a:solidFill>
                  <a:schemeClr val="dk1"/>
                </a:solidFill>
                <a:latin typeface="Khmer OS Siemreap" pitchFamily="2" charset="0"/>
                <a:ea typeface="Times"/>
                <a:cs typeface="Khmer OS Siemreap" pitchFamily="2" charset="0"/>
                <a:sym typeface="Times"/>
              </a:rPr>
              <a:t>’’</a:t>
            </a:r>
            <a:r>
              <a:rPr lang="km-KH" sz="2000" dirty="0">
                <a:solidFill>
                  <a:schemeClr val="dk1"/>
                </a:solidFill>
                <a:latin typeface="Khmer OS Siemreap" pitchFamily="2" charset="0"/>
                <a:ea typeface="Times"/>
                <a:cs typeface="Khmer OS Siemreap" pitchFamily="2" charset="0"/>
                <a:sym typeface="Times"/>
              </a:rPr>
              <a:t>ចន</a:t>
            </a:r>
            <a:r>
              <a:rPr lang="en-US" sz="2000" dirty="0">
                <a:solidFill>
                  <a:schemeClr val="dk1"/>
                </a:solidFill>
                <a:latin typeface="Khmer OS Siemreap" pitchFamily="2" charset="0"/>
                <a:ea typeface="Times"/>
                <a:cs typeface="Khmer OS Siemreap" pitchFamily="2" charset="0"/>
                <a:sym typeface="Times"/>
              </a:rPr>
              <a:t>’’</a:t>
            </a:r>
            <a:r>
              <a:rPr lang="km-KH" sz="2000" dirty="0">
                <a:solidFill>
                  <a:schemeClr val="dk1"/>
                </a:solidFill>
                <a:latin typeface="Khmer OS Siemreap" pitchFamily="2" charset="0"/>
                <a:ea typeface="Times"/>
                <a:cs typeface="Khmer OS Siemreap" pitchFamily="2" charset="0"/>
                <a:sym typeface="Times"/>
              </a:rPr>
              <a:t> នៅផ្ទះនៅឡើយទេ ប៉ុន្តែពួកយើង</a:t>
            </a:r>
            <a:r>
              <a:rPr lang="km-KH" sz="2000" dirty="0">
                <a:solidFill>
                  <a:srgbClr val="FF0000"/>
                </a:solidFill>
                <a:latin typeface="Khmer OS Siemreap" pitchFamily="2" charset="0"/>
                <a:ea typeface="Times"/>
                <a:cs typeface="Khmer OS Siemreap" pitchFamily="2" charset="0"/>
                <a:sym typeface="Times"/>
              </a:rPr>
              <a:t>ដឹងព័ត៌មានពីម្តាយ។ </a:t>
            </a:r>
            <a:r>
              <a:rPr lang="km-KH" sz="2000" dirty="0">
                <a:solidFill>
                  <a:schemeClr val="dk1"/>
                </a:solidFill>
                <a:latin typeface="Khmer OS Siemreap" pitchFamily="2" charset="0"/>
                <a:ea typeface="Times"/>
                <a:cs typeface="Khmer OS Siemreap" pitchFamily="2" charset="0"/>
                <a:sym typeface="Times"/>
              </a:rPr>
              <a:t>តើវាអាចត្រូវបាន</a:t>
            </a:r>
          </a:p>
          <a:p>
            <a:pPr marL="571500" lvl="1" indent="0" algn="l" rtl="0">
              <a:lnSpc>
                <a:spcPct val="150000"/>
              </a:lnSpc>
              <a:spcBef>
                <a:spcPts val="1000"/>
              </a:spcBef>
              <a:spcAft>
                <a:spcPts val="0"/>
              </a:spcAft>
              <a:buSzPts val="1800"/>
              <a:buNone/>
            </a:pPr>
            <a:r>
              <a:rPr lang="km-KH" sz="2000" dirty="0">
                <a:solidFill>
                  <a:schemeClr val="dk1"/>
                </a:solidFill>
                <a:latin typeface="Khmer OS Siemreap" pitchFamily="2" charset="0"/>
                <a:ea typeface="Times"/>
                <a:cs typeface="Khmer OS Siemreap" pitchFamily="2" charset="0"/>
                <a:sym typeface="Times"/>
              </a:rPr>
              <a:t>    </a:t>
            </a:r>
            <a:r>
              <a:rPr lang="km-KH" sz="2000" dirty="0">
                <a:solidFill>
                  <a:srgbClr val="FF0000"/>
                </a:solidFill>
                <a:latin typeface="Khmer OS Siemreap" pitchFamily="2" charset="0"/>
                <a:ea typeface="Times"/>
                <a:cs typeface="Khmer OS Siemreap" pitchFamily="2" charset="0"/>
                <a:sym typeface="Times"/>
              </a:rPr>
              <a:t>គេបដិសេធ ជាភស្តុតាងនៅតុលាការ</a:t>
            </a:r>
            <a:r>
              <a:rPr lang="km-KH" sz="2000" dirty="0">
                <a:solidFill>
                  <a:schemeClr val="dk1"/>
                </a:solidFill>
                <a:latin typeface="Khmer OS Siemreap" pitchFamily="2" charset="0"/>
                <a:ea typeface="Times"/>
                <a:cs typeface="Khmer OS Siemreap" pitchFamily="2" charset="0"/>
                <a:sym typeface="Times"/>
              </a:rPr>
              <a:t>ដែរឬទេ? វាអាចត្រូវបានអះអាងថា</a:t>
            </a:r>
            <a:r>
              <a:rPr lang="km-KH" sz="2000" dirty="0">
                <a:solidFill>
                  <a:srgbClr val="FF0000"/>
                </a:solidFill>
                <a:latin typeface="Khmer OS Siemreap" pitchFamily="2" charset="0"/>
                <a:ea typeface="Times"/>
                <a:cs typeface="Khmer OS Siemreap" pitchFamily="2" charset="0"/>
                <a:sym typeface="Times"/>
              </a:rPr>
              <a:t>អ្នកសម្ភាសន៍បានផ្តល់គំនិត</a:t>
            </a:r>
            <a:r>
              <a:rPr lang="km-KH" sz="2000" dirty="0">
                <a:solidFill>
                  <a:schemeClr val="dk1"/>
                </a:solidFill>
                <a:latin typeface="Khmer OS Siemreap" pitchFamily="2" charset="0"/>
                <a:ea typeface="Times"/>
                <a:cs typeface="Khmer OS Siemreap" pitchFamily="2" charset="0"/>
                <a:sym typeface="Times"/>
              </a:rPr>
              <a:t>ថាពូ</a:t>
            </a:r>
            <a:r>
              <a:rPr lang="en-US" sz="2000" dirty="0">
                <a:solidFill>
                  <a:schemeClr val="dk1"/>
                </a:solidFill>
                <a:latin typeface="Khmer OS Siemreap" pitchFamily="2" charset="0"/>
                <a:ea typeface="Times"/>
                <a:cs typeface="Khmer OS Siemreap" pitchFamily="2" charset="0"/>
                <a:sym typeface="Times"/>
              </a:rPr>
              <a:t>’’</a:t>
            </a:r>
            <a:r>
              <a:rPr lang="km-KH" sz="2000" dirty="0">
                <a:solidFill>
                  <a:schemeClr val="dk1"/>
                </a:solidFill>
                <a:latin typeface="Khmer OS Siemreap" pitchFamily="2" charset="0"/>
                <a:ea typeface="Times"/>
                <a:cs typeface="Khmer OS Siemreap" pitchFamily="2" charset="0"/>
                <a:sym typeface="Times"/>
              </a:rPr>
              <a:t>ចន</a:t>
            </a:r>
            <a:r>
              <a:rPr lang="en-US" sz="2000" dirty="0">
                <a:solidFill>
                  <a:schemeClr val="dk1"/>
                </a:solidFill>
                <a:latin typeface="Khmer OS Siemreap" pitchFamily="2" charset="0"/>
                <a:ea typeface="Times"/>
                <a:cs typeface="Khmer OS Siemreap" pitchFamily="2" charset="0"/>
                <a:sym typeface="Times"/>
              </a:rPr>
              <a:t>’’</a:t>
            </a:r>
            <a:r>
              <a:rPr lang="km-KH" sz="2000" dirty="0">
                <a:solidFill>
                  <a:schemeClr val="dk1"/>
                </a:solidFill>
                <a:latin typeface="Khmer OS Siemreap" pitchFamily="2" charset="0"/>
                <a:ea typeface="Times"/>
                <a:cs typeface="Khmer OS Siemreap" pitchFamily="2" charset="0"/>
                <a:sym typeface="Times"/>
              </a:rPr>
              <a:t>    	ទីនោះចូលក្នុងខួរក្បាល ឬគំនិតរបស់កុមារ។</a:t>
            </a:r>
            <a:endParaRPr sz="2000" dirty="0">
              <a:latin typeface="Khmer OS Siemreap" pitchFamily="2" charset="0"/>
              <a:cs typeface="Khmer OS Siemreap" pitchFamily="2" charset="0"/>
            </a:endParaRPr>
          </a:p>
          <a:p>
            <a:pPr marL="114300" lvl="0" indent="0" algn="l" rtl="0">
              <a:lnSpc>
                <a:spcPct val="150000"/>
              </a:lnSpc>
              <a:spcBef>
                <a:spcPts val="1000"/>
              </a:spcBef>
              <a:spcAft>
                <a:spcPts val="0"/>
              </a:spcAft>
              <a:buSzPts val="1800"/>
              <a:buNone/>
            </a:pPr>
            <a:r>
              <a:rPr lang="km-KH" sz="2000" dirty="0">
                <a:solidFill>
                  <a:schemeClr val="dk1"/>
                </a:solidFill>
                <a:latin typeface="Khmer OS Muol Light" pitchFamily="2" charset="0"/>
                <a:ea typeface="Times"/>
                <a:cs typeface="Khmer OS Muol Light" pitchFamily="2" charset="0"/>
                <a:sym typeface="Times"/>
              </a:rPr>
              <a:t>តើគាត់ប៉ះពាល់ប្អូនពេលណា?</a:t>
            </a:r>
            <a:r>
              <a:rPr lang="en-US" sz="2000" dirty="0">
                <a:solidFill>
                  <a:schemeClr val="dk1"/>
                </a:solidFill>
                <a:latin typeface="Khmer OS Muol Light" pitchFamily="2" charset="0"/>
                <a:ea typeface="Times"/>
                <a:cs typeface="Khmer OS Muol Light" pitchFamily="2" charset="0"/>
                <a:sym typeface="Times"/>
              </a:rPr>
              <a:t> </a:t>
            </a:r>
            <a:endParaRPr sz="2000" dirty="0">
              <a:latin typeface="Khmer OS Muol Light" pitchFamily="2" charset="0"/>
              <a:cs typeface="Khmer OS Muol Light" pitchFamily="2" charset="0"/>
            </a:endParaRPr>
          </a:p>
          <a:p>
            <a:pPr marL="914400" lvl="1" indent="-342900" algn="l" rtl="0">
              <a:lnSpc>
                <a:spcPct val="150000"/>
              </a:lnSpc>
              <a:spcBef>
                <a:spcPts val="1000"/>
              </a:spcBef>
              <a:spcAft>
                <a:spcPts val="0"/>
              </a:spcAft>
              <a:buSzPts val="1800"/>
              <a:buFont typeface="Noto Sans Symbols"/>
              <a:buChar char="▪"/>
            </a:pPr>
            <a:r>
              <a:rPr lang="km-KH" sz="2000" dirty="0">
                <a:solidFill>
                  <a:srgbClr val="FF0000"/>
                </a:solidFill>
                <a:latin typeface="Khmer OS Siemreap" pitchFamily="2" charset="0"/>
                <a:ea typeface="Times"/>
                <a:cs typeface="Khmer OS Siemreap" pitchFamily="2" charset="0"/>
                <a:sym typeface="Times"/>
              </a:rPr>
              <a:t>អ្នកសម្ភាសន៍</a:t>
            </a:r>
            <a:r>
              <a:rPr lang="km-KH" sz="2000" dirty="0">
                <a:solidFill>
                  <a:schemeClr val="dk1"/>
                </a:solidFill>
                <a:latin typeface="Khmer OS Siemreap" pitchFamily="2" charset="0"/>
                <a:ea typeface="Times"/>
                <a:cs typeface="Khmer OS Siemreap" pitchFamily="2" charset="0"/>
                <a:sym typeface="Times"/>
              </a:rPr>
              <a:t>កំពុងធ្វើការ</a:t>
            </a:r>
            <a:r>
              <a:rPr lang="km-KH" sz="2000" dirty="0">
                <a:solidFill>
                  <a:srgbClr val="FF0000"/>
                </a:solidFill>
                <a:latin typeface="Khmer OS Siemreap" pitchFamily="2" charset="0"/>
                <a:ea typeface="Times"/>
                <a:cs typeface="Khmer OS Siemreap" pitchFamily="2" charset="0"/>
                <a:sym typeface="Times"/>
              </a:rPr>
              <a:t>ផ្តល់យោបល់ </a:t>
            </a:r>
            <a:r>
              <a:rPr lang="km-KH" sz="2000" dirty="0">
                <a:solidFill>
                  <a:schemeClr val="dk1"/>
                </a:solidFill>
                <a:latin typeface="Khmer OS Siemreap" pitchFamily="2" charset="0"/>
                <a:ea typeface="Times"/>
                <a:cs typeface="Khmer OS Siemreap" pitchFamily="2" charset="0"/>
                <a:sym typeface="Times"/>
              </a:rPr>
              <a:t>ហើយស្នើសុំឱ្យកុមារដើម្បីបញ្ជាក់ ឬបដិសេធ។</a:t>
            </a:r>
          </a:p>
          <a:p>
            <a:pPr marL="571500" lvl="1" indent="0" algn="l" rtl="0">
              <a:lnSpc>
                <a:spcPct val="150000"/>
              </a:lnSpc>
              <a:spcBef>
                <a:spcPts val="1000"/>
              </a:spcBef>
              <a:spcAft>
                <a:spcPts val="0"/>
              </a:spcAft>
              <a:buSzPts val="1800"/>
              <a:buNone/>
            </a:pPr>
            <a:r>
              <a:rPr lang="km-KH" sz="2000" dirty="0">
                <a:solidFill>
                  <a:schemeClr val="dk1"/>
                </a:solidFill>
                <a:latin typeface="Khmer OS Siemreap" pitchFamily="2" charset="0"/>
                <a:cs typeface="Khmer OS Siemreap" pitchFamily="2" charset="0"/>
                <a:sym typeface="Times"/>
              </a:rPr>
              <a:t>	នេះអាចជាការនាំមុខ ប្រសិនបើកុមារមិនទាន់បង្ហាញថា ពេលណាដែលពួកគេត្រូវបានប៉ះពាល់។</a:t>
            </a:r>
            <a:endParaRPr sz="2000" dirty="0">
              <a:latin typeface="Khmer OS Siemreap" pitchFamily="2" charset="0"/>
              <a:cs typeface="Khmer OS Siemreap" pitchFamily="2" charset="0"/>
            </a:endParaRPr>
          </a:p>
          <a:p>
            <a:pPr marL="571500" lvl="1" indent="0" algn="l" rtl="0">
              <a:lnSpc>
                <a:spcPct val="150000"/>
              </a:lnSpc>
              <a:spcBef>
                <a:spcPts val="1000"/>
              </a:spcBef>
              <a:spcAft>
                <a:spcPts val="0"/>
              </a:spcAft>
              <a:buSzPts val="1800"/>
              <a:buNone/>
            </a:pPr>
            <a:endParaRPr sz="2000" dirty="0">
              <a:latin typeface="Khmer OS Siemreap" pitchFamily="2" charset="0"/>
              <a:cs typeface="Khmer OS Siemreap" pitchFamily="2" charset="0"/>
              <a:sym typeface="Arial"/>
            </a:endParaRPr>
          </a:p>
        </p:txBody>
      </p:sp>
      <p:sp>
        <p:nvSpPr>
          <p:cNvPr id="407" name="Google Shape;407;p56"/>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40</a:t>
            </a:fld>
            <a:endParaRPr/>
          </a:p>
        </p:txBody>
      </p:sp>
      <p:pic>
        <p:nvPicPr>
          <p:cNvPr id="408" name="Google Shape;408;p56"/>
          <p:cNvPicPr preferRelativeResize="0"/>
          <p:nvPr/>
        </p:nvPicPr>
        <p:blipFill rotWithShape="1">
          <a:blip r:embed="rId4">
            <a:alphaModFix/>
          </a:blip>
          <a:srcRect/>
          <a:stretch/>
        </p:blipFill>
        <p:spPr>
          <a:xfrm>
            <a:off x="4741413" y="5175079"/>
            <a:ext cx="2550780" cy="1760629"/>
          </a:xfrm>
          <a:prstGeom prst="rect">
            <a:avLst/>
          </a:prstGeom>
          <a:noFill/>
          <a:ln>
            <a:noFill/>
          </a:ln>
        </p:spPr>
      </p:pic>
    </p:spTree>
    <p:extLst>
      <p:ext uri="{BB962C8B-B14F-4D97-AF65-F5344CB8AC3E}">
        <p14:creationId xmlns:p14="http://schemas.microsoft.com/office/powerpoint/2010/main" val="74263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6" name="Google Shape;379;p52" descr="pasted-image.pdf">
            <a:extLst>
              <a:ext uri="{FF2B5EF4-FFF2-40B4-BE49-F238E27FC236}">
                <a16:creationId xmlns:a16="http://schemas.microsoft.com/office/drawing/2014/main" xmlns="" id="{43A71496-5854-6141-936C-8E036A068A41}"/>
              </a:ext>
            </a:extLst>
          </p:cNvPr>
          <p:cNvPicPr preferRelativeResize="0"/>
          <p:nvPr/>
        </p:nvPicPr>
        <p:blipFill rotWithShape="1">
          <a:blip r:embed="rId3">
            <a:alphaModFix/>
          </a:blip>
          <a:srcRect/>
          <a:stretch/>
        </p:blipFill>
        <p:spPr>
          <a:xfrm>
            <a:off x="0" y="1533982"/>
            <a:ext cx="12094464" cy="5471502"/>
          </a:xfrm>
          <a:prstGeom prst="rect">
            <a:avLst/>
          </a:prstGeom>
          <a:noFill/>
          <a:ln>
            <a:noFill/>
          </a:ln>
        </p:spPr>
      </p:pic>
      <p:sp>
        <p:nvSpPr>
          <p:cNvPr id="413" name="Google Shape;413;p57"/>
          <p:cNvSpPr txBox="1">
            <a:spLocks noGrp="1"/>
          </p:cNvSpPr>
          <p:nvPr>
            <p:ph type="body" idx="1"/>
          </p:nvPr>
        </p:nvSpPr>
        <p:spPr>
          <a:xfrm>
            <a:off x="531812" y="1152882"/>
            <a:ext cx="11355388" cy="5166895"/>
          </a:xfrm>
          <a:prstGeom prst="rect">
            <a:avLst/>
          </a:prstGeom>
          <a:noFill/>
          <a:ln>
            <a:noFill/>
          </a:ln>
        </p:spPr>
        <p:txBody>
          <a:bodyPr spcFirstLastPara="1" wrap="square" lIns="91425" tIns="45700" rIns="91425" bIns="45700" anchor="t" anchorCtr="0">
            <a:noAutofit/>
          </a:bodyPr>
          <a:lstStyle/>
          <a:p>
            <a:pPr lvl="0" algn="just">
              <a:lnSpc>
                <a:spcPct val="200000"/>
              </a:lnSpc>
              <a:buFont typeface="Arial"/>
              <a:buChar char="•"/>
            </a:pPr>
            <a:r>
              <a:rPr lang="km-KH" sz="2000" b="1" dirty="0">
                <a:solidFill>
                  <a:srgbClr val="FF0000"/>
                </a:solidFill>
                <a:latin typeface="Khmer OS Siemreap" pitchFamily="2" charset="0"/>
                <a:ea typeface="Times"/>
                <a:cs typeface="Khmer OS Siemreap" pitchFamily="2" charset="0"/>
                <a:sym typeface="Times"/>
              </a:rPr>
              <a:t>សូមសួរកុមារ </a:t>
            </a:r>
            <a:r>
              <a:rPr lang="km-KH" sz="2000" dirty="0">
                <a:solidFill>
                  <a:schemeClr val="dk1"/>
                </a:solidFill>
                <a:latin typeface="Khmer OS Siemreap" pitchFamily="2" charset="0"/>
                <a:ea typeface="Times"/>
                <a:cs typeface="Khmer OS Siemreap" pitchFamily="2" charset="0"/>
                <a:sym typeface="Times"/>
              </a:rPr>
              <a:t>ប្រសិនមាន</a:t>
            </a:r>
            <a:r>
              <a:rPr lang="km-KH" sz="2000" b="1" dirty="0">
                <a:solidFill>
                  <a:srgbClr val="FF0000"/>
                </a:solidFill>
                <a:latin typeface="Khmer OS Siemreap" pitchFamily="2" charset="0"/>
                <a:ea typeface="Times"/>
                <a:cs typeface="Khmer OS Siemreap" pitchFamily="2" charset="0"/>
                <a:sym typeface="Times"/>
              </a:rPr>
              <a:t>អ្វីផ្សេងទៀត</a:t>
            </a:r>
            <a:r>
              <a:rPr lang="km-KH" sz="2000" dirty="0">
                <a:solidFill>
                  <a:schemeClr val="dk1"/>
                </a:solidFill>
                <a:latin typeface="Khmer OS Siemreap" pitchFamily="2" charset="0"/>
                <a:ea typeface="Times"/>
                <a:cs typeface="Khmer OS Siemreap" pitchFamily="2" charset="0"/>
                <a:sym typeface="Times"/>
              </a:rPr>
              <a:t>ដែលអ្នកសម្ភាសន៍</a:t>
            </a:r>
            <a:r>
              <a:rPr lang="km-KH" sz="2000" b="1" dirty="0">
                <a:solidFill>
                  <a:srgbClr val="FF0000"/>
                </a:solidFill>
                <a:latin typeface="Khmer OS Siemreap" pitchFamily="2" charset="0"/>
                <a:ea typeface="Times"/>
                <a:cs typeface="Khmer OS Siemreap" pitchFamily="2" charset="0"/>
                <a:sym typeface="Times"/>
              </a:rPr>
              <a:t>ត្រូវការដឹងបន្ថែម</a:t>
            </a:r>
          </a:p>
          <a:p>
            <a:pPr lvl="0" algn="just">
              <a:lnSpc>
                <a:spcPct val="200000"/>
              </a:lnSpc>
              <a:buFont typeface="Arial"/>
              <a:buChar char="•"/>
            </a:pPr>
            <a:r>
              <a:rPr lang="km-KH" sz="2000" dirty="0">
                <a:solidFill>
                  <a:schemeClr val="dk1"/>
                </a:solidFill>
                <a:latin typeface="Khmer OS Siemreap" pitchFamily="2" charset="0"/>
                <a:ea typeface="Times"/>
                <a:cs typeface="Khmer OS Siemreap" pitchFamily="2" charset="0"/>
                <a:sym typeface="Times"/>
              </a:rPr>
              <a:t>ជូនដំណឹងដល់កុមារពី</a:t>
            </a:r>
            <a:r>
              <a:rPr lang="km-KH" sz="2000" b="1" dirty="0">
                <a:solidFill>
                  <a:srgbClr val="FF0000"/>
                </a:solidFill>
                <a:latin typeface="Khmer OS Siemreap" pitchFamily="2" charset="0"/>
                <a:ea typeface="Times"/>
                <a:cs typeface="Khmer OS Siemreap" pitchFamily="2" charset="0"/>
                <a:sym typeface="Times"/>
              </a:rPr>
              <a:t>អ្វីដែលនឹងកើតឡើងបន្ទាប់</a:t>
            </a:r>
            <a:r>
              <a:rPr lang="km-KH" sz="2000" dirty="0">
                <a:solidFill>
                  <a:schemeClr val="dk1"/>
                </a:solidFill>
                <a:latin typeface="Khmer OS Siemreap" pitchFamily="2" charset="0"/>
                <a:ea typeface="Times"/>
                <a:cs typeface="Khmer OS Siemreap" pitchFamily="2" charset="0"/>
                <a:sym typeface="Times"/>
              </a:rPr>
              <a:t>និងអ្វីដែលត្រូវធ្វើប្រសិនបើជនល្មើស</a:t>
            </a:r>
            <a:r>
              <a:rPr lang="en-US" sz="2000" dirty="0">
                <a:solidFill>
                  <a:schemeClr val="dk1"/>
                </a:solidFill>
                <a:latin typeface="Khmer OS Siemreap" pitchFamily="2" charset="0"/>
                <a:ea typeface="Times"/>
                <a:cs typeface="Khmer OS Siemreap" pitchFamily="2" charset="0"/>
                <a:sym typeface="Times"/>
              </a:rPr>
              <a:t> </a:t>
            </a:r>
            <a:r>
              <a:rPr lang="km-KH" sz="2000" dirty="0">
                <a:solidFill>
                  <a:schemeClr val="dk1"/>
                </a:solidFill>
                <a:latin typeface="Khmer OS Siemreap" pitchFamily="2" charset="0"/>
                <a:ea typeface="Times"/>
                <a:cs typeface="Khmer OS Siemreap" pitchFamily="2" charset="0"/>
                <a:sym typeface="Times"/>
              </a:rPr>
              <a:t>ឬភាគីផ្សេងទៀតព្យាយាមទាក់ទងកុមារ</a:t>
            </a:r>
            <a:r>
              <a:rPr lang="en-US" sz="2000" dirty="0">
                <a:solidFill>
                  <a:schemeClr val="dk1"/>
                </a:solidFill>
                <a:latin typeface="Khmer OS Siemreap" pitchFamily="2" charset="0"/>
                <a:ea typeface="Times"/>
                <a:cs typeface="Khmer OS Siemreap" pitchFamily="2" charset="0"/>
                <a:sym typeface="Times"/>
              </a:rPr>
              <a:t> </a:t>
            </a:r>
            <a:r>
              <a:rPr lang="km-KH" sz="2000" dirty="0">
                <a:solidFill>
                  <a:schemeClr val="dk1"/>
                </a:solidFill>
                <a:latin typeface="Khmer OS Siemreap" pitchFamily="2" charset="0"/>
                <a:ea typeface="Times"/>
                <a:cs typeface="Khmer OS Siemreap" pitchFamily="2" charset="0"/>
                <a:sym typeface="Times"/>
              </a:rPr>
              <a:t>ឬគ្រួសាររបស់កុមារ</a:t>
            </a:r>
          </a:p>
          <a:p>
            <a:pPr lvl="0" algn="just">
              <a:lnSpc>
                <a:spcPct val="200000"/>
              </a:lnSpc>
              <a:buFont typeface="Arial"/>
              <a:buChar char="•"/>
            </a:pPr>
            <a:r>
              <a:rPr lang="km-KH" sz="2000" dirty="0">
                <a:solidFill>
                  <a:schemeClr val="dk1"/>
                </a:solidFill>
                <a:latin typeface="Khmer OS Siemreap" pitchFamily="2" charset="0"/>
                <a:ea typeface="Times"/>
                <a:cs typeface="Khmer OS Siemreap" pitchFamily="2" charset="0"/>
                <a:sym typeface="Times"/>
              </a:rPr>
              <a:t>សូមសួរកុមារប្រសិនបើមាន</a:t>
            </a:r>
            <a:r>
              <a:rPr lang="km-KH" sz="2000" b="1" dirty="0">
                <a:solidFill>
                  <a:srgbClr val="FF0000"/>
                </a:solidFill>
                <a:latin typeface="Khmer OS Siemreap" pitchFamily="2" charset="0"/>
                <a:ea typeface="Times"/>
                <a:cs typeface="Khmer OS Siemreap" pitchFamily="2" charset="0"/>
                <a:sym typeface="Times"/>
              </a:rPr>
              <a:t>អ្វីមួយដែលគាត់ចង់ប្រាប់ ឬសួរអ្នកសម្ភាសន៍</a:t>
            </a:r>
          </a:p>
          <a:p>
            <a:pPr lvl="0" algn="just">
              <a:lnSpc>
                <a:spcPct val="200000"/>
              </a:lnSpc>
              <a:buFont typeface="Arial"/>
              <a:buChar char="•"/>
            </a:pPr>
            <a:r>
              <a:rPr lang="km-KH" sz="2000" dirty="0">
                <a:solidFill>
                  <a:schemeClr val="dk1"/>
                </a:solidFill>
                <a:latin typeface="Khmer OS Siemreap" pitchFamily="2" charset="0"/>
                <a:ea typeface="Times"/>
                <a:cs typeface="Khmer OS Siemreap" pitchFamily="2" charset="0"/>
                <a:sym typeface="Times"/>
              </a:rPr>
              <a:t>និយាយដោយ</a:t>
            </a:r>
            <a:r>
              <a:rPr lang="km-KH" sz="2000" b="1" dirty="0">
                <a:solidFill>
                  <a:srgbClr val="FF0000"/>
                </a:solidFill>
                <a:latin typeface="Khmer OS Siemreap" pitchFamily="2" charset="0"/>
                <a:ea typeface="Times"/>
                <a:cs typeface="Khmer OS Siemreap" pitchFamily="2" charset="0"/>
                <a:sym typeface="Times"/>
              </a:rPr>
              <a:t>សង្ខេបអំពីប្រធានបទ</a:t>
            </a:r>
            <a:r>
              <a:rPr lang="km-KH" sz="2000" dirty="0">
                <a:solidFill>
                  <a:schemeClr val="dk1"/>
                </a:solidFill>
                <a:latin typeface="Khmer OS Siemreap" pitchFamily="2" charset="0"/>
                <a:ea typeface="Times"/>
                <a:cs typeface="Khmer OS Siemreap" pitchFamily="2" charset="0"/>
                <a:sym typeface="Times"/>
              </a:rPr>
              <a:t>ដែលអព្យាក្រឹតម្តងទៀតដើម្បីបញ្ចប់ការសំភាសន៍ដោយបន្ធូរបន្ថយអារម្មណ៍ និងធ្វើឱ្យមានអារម្មណ៍សម្រាក</a:t>
            </a:r>
          </a:p>
          <a:p>
            <a:pPr lvl="0" algn="just">
              <a:lnSpc>
                <a:spcPct val="200000"/>
              </a:lnSpc>
              <a:buFont typeface="Arial"/>
              <a:buChar char="•"/>
            </a:pPr>
            <a:r>
              <a:rPr lang="km-KH" sz="2000" dirty="0">
                <a:solidFill>
                  <a:schemeClr val="dk1"/>
                </a:solidFill>
                <a:latin typeface="Khmer OS Siemreap" pitchFamily="2" charset="0"/>
                <a:ea typeface="Times"/>
                <a:cs typeface="Khmer OS Siemreap" pitchFamily="2" charset="0"/>
                <a:sym typeface="Times"/>
              </a:rPr>
              <a:t>សូមកុំភ្លេច</a:t>
            </a:r>
            <a:r>
              <a:rPr lang="km-KH" sz="2000" b="1" dirty="0">
                <a:solidFill>
                  <a:srgbClr val="FF0000"/>
                </a:solidFill>
                <a:latin typeface="Khmer OS Siemreap" pitchFamily="2" charset="0"/>
                <a:ea typeface="Times"/>
                <a:cs typeface="Khmer OS Siemreap" pitchFamily="2" charset="0"/>
                <a:sym typeface="Times"/>
              </a:rPr>
              <a:t>អរគុណកុមារ</a:t>
            </a:r>
            <a:r>
              <a:rPr lang="km-KH" sz="2000" dirty="0">
                <a:solidFill>
                  <a:schemeClr val="dk1"/>
                </a:solidFill>
                <a:latin typeface="Khmer OS Siemreap" pitchFamily="2" charset="0"/>
                <a:ea typeface="Times"/>
                <a:cs typeface="Khmer OS Siemreap" pitchFamily="2" charset="0"/>
                <a:sym typeface="Times"/>
              </a:rPr>
              <a:t>ចំពោះការខិតខំរបស់គាត់ជាជាងការចង់បានមាតិកា ឬព័ត៌មានជាក់លាក់។</a:t>
            </a:r>
            <a:endParaRPr sz="2000" dirty="0">
              <a:solidFill>
                <a:schemeClr val="dk1"/>
              </a:solidFill>
              <a:latin typeface="Khmer OS Siemreap" pitchFamily="2" charset="0"/>
              <a:ea typeface="Times"/>
              <a:cs typeface="Khmer OS Siemreap" pitchFamily="2" charset="0"/>
              <a:sym typeface="Times"/>
            </a:endParaRPr>
          </a:p>
        </p:txBody>
      </p:sp>
      <p:sp>
        <p:nvSpPr>
          <p:cNvPr id="414" name="Google Shape;414;p57"/>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41</a:t>
            </a:fld>
            <a:endParaRPr/>
          </a:p>
        </p:txBody>
      </p:sp>
      <p:sp>
        <p:nvSpPr>
          <p:cNvPr id="415" name="Google Shape;415;p57"/>
          <p:cNvSpPr/>
          <p:nvPr/>
        </p:nvSpPr>
        <p:spPr>
          <a:xfrm>
            <a:off x="329" y="66468"/>
            <a:ext cx="12191671" cy="769401"/>
          </a:xfrm>
          <a:prstGeom prst="rect">
            <a:avLst/>
          </a:prstGeom>
          <a:solidFill>
            <a:srgbClr val="FFC0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114300" marR="0" lvl="0" indent="0" rtl="0">
              <a:lnSpc>
                <a:spcPct val="100000"/>
              </a:lnSpc>
              <a:spcBef>
                <a:spcPts val="0"/>
              </a:spcBef>
              <a:spcAft>
                <a:spcPts val="0"/>
              </a:spcAft>
              <a:buClr>
                <a:srgbClr val="000000"/>
              </a:buClr>
              <a:buSzPts val="4400"/>
              <a:buFont typeface="Arial"/>
              <a:buNone/>
            </a:pPr>
            <a:r>
              <a:rPr lang="km-KH" sz="4400" b="1" dirty="0">
                <a:latin typeface="Khmer OS Muol Light" pitchFamily="2" charset="0"/>
                <a:ea typeface="Times"/>
                <a:cs typeface="Khmer OS Muol Light" pitchFamily="2" charset="0"/>
                <a:sym typeface="Times"/>
              </a:rPr>
              <a:t>ការបិទបញ្ចប់ការសម្ភាសន៍</a:t>
            </a:r>
            <a:endParaRPr sz="4400" b="1" i="0" u="none" strike="noStrike" cap="none" dirty="0">
              <a:solidFill>
                <a:srgbClr val="000000"/>
              </a:solidFill>
              <a:latin typeface="Khmer OS Muol Light" pitchFamily="2" charset="0"/>
              <a:ea typeface="Times"/>
              <a:cs typeface="Khmer OS Muol Light" pitchFamily="2" charset="0"/>
              <a:sym typeface="Times"/>
            </a:endParaRPr>
          </a:p>
        </p:txBody>
      </p:sp>
    </p:spTree>
    <p:extLst>
      <p:ext uri="{BB962C8B-B14F-4D97-AF65-F5344CB8AC3E}">
        <p14:creationId xmlns:p14="http://schemas.microsoft.com/office/powerpoint/2010/main" val="31181555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5" name="Google Shape;379;p52" descr="pasted-image.pdf">
            <a:extLst>
              <a:ext uri="{FF2B5EF4-FFF2-40B4-BE49-F238E27FC236}">
                <a16:creationId xmlns:a16="http://schemas.microsoft.com/office/drawing/2014/main" xmlns="" id="{5F907CC3-596C-954F-A073-39317D24ED4D}"/>
              </a:ext>
            </a:extLst>
          </p:cNvPr>
          <p:cNvPicPr preferRelativeResize="0"/>
          <p:nvPr/>
        </p:nvPicPr>
        <p:blipFill rotWithShape="1">
          <a:blip r:embed="rId3">
            <a:alphaModFix/>
          </a:blip>
          <a:srcRect/>
          <a:stretch/>
        </p:blipFill>
        <p:spPr>
          <a:xfrm>
            <a:off x="0" y="1533982"/>
            <a:ext cx="12094464" cy="5471502"/>
          </a:xfrm>
          <a:prstGeom prst="rect">
            <a:avLst/>
          </a:prstGeom>
          <a:noFill/>
          <a:ln>
            <a:noFill/>
          </a:ln>
        </p:spPr>
      </p:pic>
      <p:sp>
        <p:nvSpPr>
          <p:cNvPr id="420" name="Google Shape;420;p58"/>
          <p:cNvSpPr txBox="1">
            <a:spLocks noGrp="1"/>
          </p:cNvSpPr>
          <p:nvPr>
            <p:ph type="body" idx="1"/>
          </p:nvPr>
        </p:nvSpPr>
        <p:spPr>
          <a:xfrm>
            <a:off x="1079087" y="708665"/>
            <a:ext cx="10190596" cy="5728727"/>
          </a:xfrm>
          <a:prstGeom prst="rect">
            <a:avLst/>
          </a:prstGeom>
          <a:noFill/>
          <a:ln>
            <a:noFill/>
          </a:ln>
        </p:spPr>
        <p:txBody>
          <a:bodyPr spcFirstLastPara="1" wrap="square" lIns="91425" tIns="45700" rIns="91425" bIns="45700" anchor="t" anchorCtr="0">
            <a:noAutofit/>
          </a:bodyPr>
          <a:lstStyle/>
          <a:p>
            <a:pPr marL="914400" lvl="1" indent="-342900" algn="l" rtl="0">
              <a:lnSpc>
                <a:spcPct val="150000"/>
              </a:lnSpc>
              <a:spcBef>
                <a:spcPts val="1000"/>
              </a:spcBef>
              <a:spcAft>
                <a:spcPts val="0"/>
              </a:spcAft>
              <a:buSzPts val="1800"/>
              <a:buFont typeface="Arial"/>
              <a:buChar char="•"/>
            </a:pPr>
            <a:r>
              <a:rPr lang="km-KH" sz="1800" dirty="0">
                <a:solidFill>
                  <a:schemeClr val="dk1"/>
                </a:solidFill>
                <a:latin typeface="Khmer OS Siemreap" pitchFamily="2" charset="0"/>
                <a:ea typeface="Times"/>
                <a:cs typeface="Khmer OS Siemreap" pitchFamily="2" charset="0"/>
                <a:sym typeface="Times"/>
              </a:rPr>
              <a:t>តើអ្នកសម្ភាសន៍បានសម្រេចនូវ</a:t>
            </a:r>
            <a:r>
              <a:rPr lang="km-KH" sz="1800" b="1" dirty="0">
                <a:solidFill>
                  <a:srgbClr val="FF0000"/>
                </a:solidFill>
                <a:latin typeface="Khmer OS Siemreap" pitchFamily="2" charset="0"/>
                <a:ea typeface="Times"/>
                <a:cs typeface="Khmer OS Siemreap" pitchFamily="2" charset="0"/>
                <a:sym typeface="Times"/>
              </a:rPr>
              <a:t>គោលបំណង</a:t>
            </a:r>
            <a:r>
              <a:rPr lang="km-KH" sz="1800" dirty="0">
                <a:solidFill>
                  <a:schemeClr val="dk1"/>
                </a:solidFill>
                <a:latin typeface="Khmer OS Siemreap" pitchFamily="2" charset="0"/>
                <a:ea typeface="Times"/>
                <a:cs typeface="Khmer OS Siemreap" pitchFamily="2" charset="0"/>
                <a:sym typeface="Times"/>
              </a:rPr>
              <a:t>របស់ខ្លួនដែរឬទេ?</a:t>
            </a:r>
            <a:endParaRPr sz="1800" dirty="0">
              <a:solidFill>
                <a:schemeClr val="dk1"/>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Arial"/>
              <a:buChar char="•"/>
            </a:pPr>
            <a:r>
              <a:rPr lang="km-KH" sz="1800" dirty="0">
                <a:solidFill>
                  <a:schemeClr val="dk1"/>
                </a:solidFill>
                <a:latin typeface="Khmer OS Siemreap" pitchFamily="2" charset="0"/>
                <a:ea typeface="Times"/>
                <a:cs typeface="Khmer OS Siemreap" pitchFamily="2" charset="0"/>
                <a:sym typeface="Times"/>
              </a:rPr>
              <a:t>សូមធ្វើការ</a:t>
            </a:r>
            <a:r>
              <a:rPr lang="km-KH" sz="1800" b="1" dirty="0">
                <a:solidFill>
                  <a:srgbClr val="FF0000"/>
                </a:solidFill>
                <a:latin typeface="Khmer OS Siemreap" pitchFamily="2" charset="0"/>
                <a:ea typeface="Times"/>
                <a:cs typeface="Khmer OS Siemreap" pitchFamily="2" charset="0"/>
                <a:sym typeface="Times"/>
              </a:rPr>
              <a:t>ឆ្លុះបញ្ចាំងលើភស្តុតាង ឬសក្ខីកម្មរបស់កុមារ។ </a:t>
            </a:r>
            <a:r>
              <a:rPr lang="km-KH" sz="1800" dirty="0">
                <a:solidFill>
                  <a:schemeClr val="dk1"/>
                </a:solidFill>
                <a:latin typeface="Khmer OS Siemreap" pitchFamily="2" charset="0"/>
                <a:ea typeface="Times"/>
                <a:cs typeface="Khmer OS Siemreap" pitchFamily="2" charset="0"/>
                <a:sym typeface="Times"/>
              </a:rPr>
              <a:t>តើវាសមហេតុសមផល ឬធ្វើឲ្យយើងអាចយល់បានឬទេ? តើគាត់មានការព្រួយបារម្ភអំពីភាពឯកជន និងភាពពេញលេញនៃព័ត៌មានដែរឬទេ?</a:t>
            </a:r>
            <a:endParaRPr sz="1800" dirty="0">
              <a:solidFill>
                <a:schemeClr val="dk1"/>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Arial"/>
              <a:buChar char="•"/>
            </a:pPr>
            <a:r>
              <a:rPr lang="km-KH" sz="1800" dirty="0">
                <a:solidFill>
                  <a:schemeClr val="dk1"/>
                </a:solidFill>
                <a:latin typeface="Khmer OS Siemreap" pitchFamily="2" charset="0"/>
                <a:ea typeface="Times"/>
                <a:cs typeface="Khmer OS Siemreap" pitchFamily="2" charset="0"/>
                <a:sym typeface="Times"/>
              </a:rPr>
              <a:t>តើគាត់បានទទួលព័ត៌មានអ្វីខ្លះ? </a:t>
            </a:r>
            <a:r>
              <a:rPr lang="km-KH" sz="1800" dirty="0">
                <a:solidFill>
                  <a:srgbClr val="FF0000"/>
                </a:solidFill>
                <a:latin typeface="Khmer OS Siemreap" pitchFamily="2" charset="0"/>
                <a:ea typeface="Times"/>
                <a:cs typeface="Khmer OS Siemreap" pitchFamily="2" charset="0"/>
                <a:sym typeface="Times"/>
              </a:rPr>
              <a:t>តើវាស៊ីគ្នាទៅនឹងព័ត៌មានដែល គាត់ទទួលបានមុនពេលសម្ភាសន៍ដែរឬទេ</a:t>
            </a:r>
            <a:r>
              <a:rPr lang="km-KH" sz="1800" dirty="0">
                <a:solidFill>
                  <a:schemeClr val="dk1"/>
                </a:solidFill>
                <a:latin typeface="Khmer OS Siemreap" pitchFamily="2" charset="0"/>
                <a:ea typeface="Times"/>
                <a:cs typeface="Khmer OS Siemreap" pitchFamily="2" charset="0"/>
                <a:sym typeface="Times"/>
              </a:rPr>
              <a:t>?តើមានព័ត៌មានឬ</a:t>
            </a:r>
            <a:r>
              <a:rPr lang="km-KH" sz="1800" dirty="0">
                <a:solidFill>
                  <a:srgbClr val="FF0000"/>
                </a:solidFill>
                <a:latin typeface="Khmer OS Siemreap" pitchFamily="2" charset="0"/>
                <a:ea typeface="Times"/>
                <a:cs typeface="Khmer OS Siemreap" pitchFamily="2" charset="0"/>
                <a:sym typeface="Times"/>
              </a:rPr>
              <a:t>ភស្តុតាងអ្វី​ទៀត</a:t>
            </a:r>
            <a:r>
              <a:rPr lang="km-KH" sz="1800" dirty="0">
                <a:solidFill>
                  <a:schemeClr val="dk1"/>
                </a:solidFill>
                <a:latin typeface="Khmer OS Siemreap" pitchFamily="2" charset="0"/>
                <a:ea typeface="Times"/>
                <a:cs typeface="Khmer OS Siemreap" pitchFamily="2" charset="0"/>
                <a:sym typeface="Times"/>
              </a:rPr>
              <a:t>ដែលត្រូវការ?</a:t>
            </a:r>
            <a:r>
              <a:rPr lang="en-US" sz="1800" dirty="0">
                <a:solidFill>
                  <a:schemeClr val="dk1"/>
                </a:solidFill>
                <a:latin typeface="Khmer OS Siemreap" pitchFamily="2" charset="0"/>
                <a:ea typeface="Times"/>
                <a:cs typeface="Khmer OS Siemreap" pitchFamily="2" charset="0"/>
                <a:sym typeface="Times"/>
              </a:rPr>
              <a:t> </a:t>
            </a:r>
            <a:endParaRPr sz="1800" dirty="0">
              <a:solidFill>
                <a:schemeClr val="dk1"/>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Arial"/>
              <a:buChar char="•"/>
            </a:pPr>
            <a:r>
              <a:rPr lang="km-KH" sz="1800" dirty="0">
                <a:solidFill>
                  <a:schemeClr val="dk1"/>
                </a:solidFill>
                <a:latin typeface="Khmer OS Siemreap" pitchFamily="2" charset="0"/>
                <a:ea typeface="Times"/>
                <a:cs typeface="Khmer OS Siemreap" pitchFamily="2" charset="0"/>
                <a:sym typeface="Times"/>
              </a:rPr>
              <a:t>ស្វែងរក</a:t>
            </a:r>
            <a:r>
              <a:rPr lang="km-KH" sz="1800" dirty="0">
                <a:solidFill>
                  <a:srgbClr val="FF0000"/>
                </a:solidFill>
                <a:latin typeface="Khmer OS Siemreap" pitchFamily="2" charset="0"/>
                <a:ea typeface="Times"/>
                <a:cs typeface="Khmer OS Siemreap" pitchFamily="2" charset="0"/>
                <a:sym typeface="Times"/>
              </a:rPr>
              <a:t>មតិយោបល់ពីអ្នកត្រួតពិនិត្យនិងអ្នកឃ្លាំមើល</a:t>
            </a:r>
            <a:r>
              <a:rPr lang="km-KH" sz="1800" dirty="0">
                <a:solidFill>
                  <a:schemeClr val="dk1"/>
                </a:solidFill>
                <a:latin typeface="Khmer OS Siemreap" pitchFamily="2" charset="0"/>
                <a:ea typeface="Times"/>
                <a:cs typeface="Khmer OS Siemreap" pitchFamily="2" charset="0"/>
                <a:sym typeface="Times"/>
              </a:rPr>
              <a:t>ទាក់ទងនឹងយោបល់លើការអនុវត្តរបស់គាត់។</a:t>
            </a:r>
            <a:endParaRPr sz="1800" dirty="0">
              <a:solidFill>
                <a:schemeClr val="dk1"/>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Arial"/>
              <a:buChar char="•"/>
            </a:pPr>
            <a:r>
              <a:rPr lang="km-KH" sz="1800" dirty="0">
                <a:solidFill>
                  <a:schemeClr val="dk1"/>
                </a:solidFill>
                <a:latin typeface="Khmer OS Siemreap" pitchFamily="2" charset="0"/>
                <a:cs typeface="Khmer OS Siemreap" pitchFamily="2" charset="0"/>
                <a:sym typeface="Times"/>
              </a:rPr>
              <a:t>តើ</a:t>
            </a:r>
            <a:r>
              <a:rPr lang="km-KH" sz="1800" dirty="0">
                <a:solidFill>
                  <a:srgbClr val="FF0000"/>
                </a:solidFill>
                <a:latin typeface="Khmer OS Siemreap" pitchFamily="2" charset="0"/>
                <a:cs typeface="Khmer OS Siemreap" pitchFamily="2" charset="0"/>
                <a:sym typeface="Times"/>
              </a:rPr>
              <a:t>ប្រភពព័ត៌មានអ្វីទៀត</a:t>
            </a:r>
            <a:r>
              <a:rPr lang="km-KH" sz="1800" dirty="0">
                <a:solidFill>
                  <a:schemeClr val="dk1"/>
                </a:solidFill>
                <a:latin typeface="Khmer OS Siemreap" pitchFamily="2" charset="0"/>
                <a:cs typeface="Khmer OS Siemreap" pitchFamily="2" charset="0"/>
                <a:sym typeface="Times"/>
              </a:rPr>
              <a:t>ដែលគាត់ត្រូវការដើម្បីតាមដាន? តើមានប្រភពនៃការបញ្ជាក់ទេ?</a:t>
            </a:r>
            <a:endParaRPr sz="18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Arial"/>
              <a:buChar char="•"/>
            </a:pPr>
            <a:r>
              <a:rPr lang="km-KH" sz="1800" dirty="0">
                <a:solidFill>
                  <a:schemeClr val="dk1"/>
                </a:solidFill>
                <a:latin typeface="Khmer OS Siemreap" pitchFamily="2" charset="0"/>
                <a:cs typeface="Khmer OS Siemreap" pitchFamily="2" charset="0"/>
                <a:sym typeface="Times"/>
              </a:rPr>
              <a:t>តើការបង្ហាញ</a:t>
            </a:r>
            <a:r>
              <a:rPr lang="km-KH" sz="1800" dirty="0">
                <a:solidFill>
                  <a:srgbClr val="FF0000"/>
                </a:solidFill>
                <a:latin typeface="Khmer OS Siemreap" pitchFamily="2" charset="0"/>
                <a:cs typeface="Khmer OS Siemreap" pitchFamily="2" charset="0"/>
                <a:sym typeface="Times"/>
              </a:rPr>
              <a:t>សមត្ថភាពរបស់គាត់</a:t>
            </a:r>
            <a:r>
              <a:rPr lang="km-KH" sz="1800" dirty="0">
                <a:solidFill>
                  <a:schemeClr val="dk1"/>
                </a:solidFill>
                <a:latin typeface="Khmer OS Siemreap" pitchFamily="2" charset="0"/>
                <a:cs typeface="Khmer OS Siemreap" pitchFamily="2" charset="0"/>
                <a:sym typeface="Times"/>
              </a:rPr>
              <a:t>ជាអ្នកសម្ភាសន៍យ៉ាងដូចម្តេច?</a:t>
            </a:r>
            <a:endParaRPr sz="18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Arial"/>
              <a:buChar char="•"/>
            </a:pPr>
            <a:r>
              <a:rPr lang="km-KH" sz="1800" dirty="0">
                <a:solidFill>
                  <a:schemeClr val="dk1"/>
                </a:solidFill>
                <a:latin typeface="Khmer OS Siemreap" pitchFamily="2" charset="0"/>
                <a:ea typeface="Times"/>
                <a:cs typeface="Khmer OS Siemreap" pitchFamily="2" charset="0"/>
                <a:sym typeface="Times"/>
              </a:rPr>
              <a:t>ការប្រើប្រាស់</a:t>
            </a:r>
            <a:r>
              <a:rPr lang="km-KH" sz="1800" dirty="0">
                <a:solidFill>
                  <a:srgbClr val="FF0000"/>
                </a:solidFill>
                <a:latin typeface="Khmer OS Siemreap" pitchFamily="2" charset="0"/>
                <a:ea typeface="Times"/>
                <a:cs typeface="Khmer OS Siemreap" pitchFamily="2" charset="0"/>
                <a:sym typeface="Times"/>
              </a:rPr>
              <a:t>សំណួរបើក </a:t>
            </a:r>
            <a:r>
              <a:rPr lang="en-US" sz="1800" dirty="0">
                <a:solidFill>
                  <a:srgbClr val="FF0000"/>
                </a:solidFill>
                <a:latin typeface="Khmer OS Siemreap" pitchFamily="2" charset="0"/>
                <a:ea typeface="Times"/>
                <a:cs typeface="Khmer OS Siemreap" pitchFamily="2" charset="0"/>
                <a:sym typeface="Times"/>
              </a:rPr>
              <a:t>Vs</a:t>
            </a:r>
            <a:r>
              <a:rPr lang="km-KH" sz="1800" dirty="0">
                <a:solidFill>
                  <a:srgbClr val="FF0000"/>
                </a:solidFill>
                <a:latin typeface="Khmer OS Siemreap" pitchFamily="2" charset="0"/>
                <a:ea typeface="Times"/>
                <a:cs typeface="Khmer OS Siemreap" pitchFamily="2" charset="0"/>
                <a:sym typeface="Times"/>
              </a:rPr>
              <a:t> សំណួរជាក់លាក់</a:t>
            </a:r>
            <a:r>
              <a:rPr lang="en-US" sz="1800" dirty="0">
                <a:solidFill>
                  <a:srgbClr val="FF0000"/>
                </a:solidFill>
                <a:latin typeface="Khmer OS Siemreap" pitchFamily="2" charset="0"/>
                <a:ea typeface="Times"/>
                <a:cs typeface="Khmer OS Siemreap" pitchFamily="2" charset="0"/>
                <a:sym typeface="Times"/>
              </a:rPr>
              <a:t> </a:t>
            </a:r>
            <a:endParaRPr sz="1800" dirty="0">
              <a:solidFill>
                <a:srgbClr val="FF0000"/>
              </a:solidFill>
              <a:latin typeface="Khmer OS Siemreap" pitchFamily="2" charset="0"/>
              <a:cs typeface="Khmer OS Siemreap" pitchFamily="2" charset="0"/>
            </a:endParaRPr>
          </a:p>
          <a:p>
            <a:pPr lvl="1">
              <a:lnSpc>
                <a:spcPct val="150000"/>
              </a:lnSpc>
              <a:buFont typeface="Arial"/>
              <a:buChar char="•"/>
            </a:pPr>
            <a:r>
              <a:rPr lang="km-KH" sz="1800" dirty="0">
                <a:solidFill>
                  <a:schemeClr val="dk1"/>
                </a:solidFill>
                <a:latin typeface="Khmer OS Siemreap" pitchFamily="2" charset="0"/>
                <a:ea typeface="Times"/>
                <a:cs typeface="Khmer OS Siemreap" pitchFamily="2" charset="0"/>
                <a:sym typeface="Times"/>
              </a:rPr>
              <a:t>ការប្រើប្រាស់</a:t>
            </a:r>
            <a:r>
              <a:rPr lang="km-KH" sz="1800" dirty="0">
                <a:solidFill>
                  <a:srgbClr val="FF0000"/>
                </a:solidFill>
                <a:latin typeface="Khmer OS Siemreap" pitchFamily="2" charset="0"/>
                <a:ea typeface="Times"/>
                <a:cs typeface="Khmer OS Siemreap" pitchFamily="2" charset="0"/>
                <a:sym typeface="Times"/>
              </a:rPr>
              <a:t>សំណួរបើកចំនៅពេលចាប់ផ្តើមសម្ភាសន៍ </a:t>
            </a:r>
            <a:r>
              <a:rPr lang="km-KH" sz="1800" dirty="0">
                <a:solidFill>
                  <a:schemeClr val="dk1"/>
                </a:solidFill>
                <a:latin typeface="Khmer OS Siemreap" pitchFamily="2" charset="0"/>
                <a:ea typeface="Times"/>
                <a:cs typeface="Khmer OS Siemreap" pitchFamily="2" charset="0"/>
                <a:sym typeface="Times"/>
              </a:rPr>
              <a:t>ក្រោយមកប្រើ</a:t>
            </a:r>
            <a:r>
              <a:rPr lang="km-KH" sz="1800" dirty="0">
                <a:solidFill>
                  <a:srgbClr val="FF0000"/>
                </a:solidFill>
                <a:latin typeface="Khmer OS Siemreap" pitchFamily="2" charset="0"/>
                <a:ea typeface="Times"/>
                <a:cs typeface="Khmer OS Siemreap" pitchFamily="2" charset="0"/>
                <a:sym typeface="Times"/>
              </a:rPr>
              <a:t>សំណួរជាក់លាក់ក្នុងពេល</a:t>
            </a:r>
            <a:r>
              <a:rPr lang="km-KH" sz="1800" dirty="0">
                <a:solidFill>
                  <a:schemeClr val="dk1"/>
                </a:solidFill>
                <a:latin typeface="Khmer OS Siemreap" pitchFamily="2" charset="0"/>
                <a:ea typeface="Times"/>
                <a:cs typeface="Khmer OS Siemreap" pitchFamily="2" charset="0"/>
                <a:sym typeface="Times"/>
              </a:rPr>
              <a:t>សម្ភាសន៍</a:t>
            </a:r>
            <a:r>
              <a:rPr lang="en-US" sz="1800" dirty="0">
                <a:solidFill>
                  <a:schemeClr val="dk1"/>
                </a:solidFill>
                <a:latin typeface="Khmer OS Siemreap" pitchFamily="2" charset="0"/>
                <a:ea typeface="Times"/>
                <a:cs typeface="Khmer OS Siemreap" pitchFamily="2" charset="0"/>
                <a:sym typeface="Times"/>
              </a:rPr>
              <a:t> </a:t>
            </a:r>
            <a:endParaRPr sz="1800" dirty="0">
              <a:latin typeface="Khmer OS Siemreap" pitchFamily="2" charset="0"/>
              <a:cs typeface="Khmer OS Siemreap" pitchFamily="2" charset="0"/>
            </a:endParaRPr>
          </a:p>
          <a:p>
            <a:pPr marL="914400" lvl="1" indent="-342900" algn="l" rtl="0">
              <a:lnSpc>
                <a:spcPct val="150000"/>
              </a:lnSpc>
              <a:spcBef>
                <a:spcPts val="1000"/>
              </a:spcBef>
              <a:spcAft>
                <a:spcPts val="0"/>
              </a:spcAft>
              <a:buSzPts val="1800"/>
              <a:buFont typeface="Arial"/>
              <a:buChar char="•"/>
            </a:pPr>
            <a:r>
              <a:rPr lang="km-KH" sz="1800" dirty="0">
                <a:solidFill>
                  <a:schemeClr val="dk1"/>
                </a:solidFill>
                <a:latin typeface="Khmer OS Siemreap" pitchFamily="2" charset="0"/>
                <a:cs typeface="Khmer OS Siemreap" pitchFamily="2" charset="0"/>
                <a:sym typeface="Times"/>
              </a:rPr>
              <a:t>ត្រួតពិនិត្យមើលថាតើមានការប្រើ</a:t>
            </a:r>
            <a:r>
              <a:rPr lang="km-KH" sz="1800" dirty="0">
                <a:solidFill>
                  <a:srgbClr val="FF0000"/>
                </a:solidFill>
                <a:latin typeface="Khmer OS Siemreap" pitchFamily="2" charset="0"/>
                <a:cs typeface="Khmer OS Siemreap" pitchFamily="2" charset="0"/>
                <a:sym typeface="Times"/>
              </a:rPr>
              <a:t>បានសំណួរនាំមុខដែរឬទេ?</a:t>
            </a:r>
            <a:endParaRPr sz="1800" dirty="0">
              <a:solidFill>
                <a:srgbClr val="FF0000"/>
              </a:solidFill>
              <a:latin typeface="Khmer OS Siemreap" pitchFamily="2" charset="0"/>
              <a:cs typeface="Khmer OS Siemreap" pitchFamily="2" charset="0"/>
            </a:endParaRPr>
          </a:p>
          <a:p>
            <a:pPr marL="914400" lvl="1" indent="-228600" algn="l" rtl="0">
              <a:lnSpc>
                <a:spcPct val="150000"/>
              </a:lnSpc>
              <a:spcBef>
                <a:spcPts val="1000"/>
              </a:spcBef>
              <a:spcAft>
                <a:spcPts val="0"/>
              </a:spcAft>
              <a:buSzPts val="1800"/>
              <a:buFont typeface="Arial"/>
              <a:buNone/>
            </a:pPr>
            <a:endParaRPr sz="2000" dirty="0">
              <a:solidFill>
                <a:schemeClr val="dk1"/>
              </a:solidFill>
              <a:latin typeface="Khmer OS Siemreap" pitchFamily="2" charset="0"/>
              <a:ea typeface="Times"/>
              <a:cs typeface="Khmer OS Siemreap" pitchFamily="2" charset="0"/>
              <a:sym typeface="Times"/>
            </a:endParaRPr>
          </a:p>
        </p:txBody>
      </p:sp>
      <p:sp>
        <p:nvSpPr>
          <p:cNvPr id="421" name="Google Shape;421;p58"/>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42</a:t>
            </a:fld>
            <a:endParaRPr/>
          </a:p>
        </p:txBody>
      </p:sp>
      <p:sp>
        <p:nvSpPr>
          <p:cNvPr id="422" name="Google Shape;422;p58"/>
          <p:cNvSpPr/>
          <p:nvPr/>
        </p:nvSpPr>
        <p:spPr>
          <a:xfrm>
            <a:off x="0" y="30547"/>
            <a:ext cx="12192000" cy="769401"/>
          </a:xfrm>
          <a:prstGeom prst="rect">
            <a:avLst/>
          </a:prstGeom>
          <a:solidFill>
            <a:srgbClr val="FFC0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114300" marR="0" lvl="0" indent="0" algn="ctr" rtl="0">
              <a:lnSpc>
                <a:spcPct val="100000"/>
              </a:lnSpc>
              <a:spcBef>
                <a:spcPts val="0"/>
              </a:spcBef>
              <a:spcAft>
                <a:spcPts val="0"/>
              </a:spcAft>
              <a:buClr>
                <a:srgbClr val="000000"/>
              </a:buClr>
              <a:buSzPts val="4400"/>
              <a:buFont typeface="Arial"/>
              <a:buNone/>
            </a:pPr>
            <a:r>
              <a:rPr lang="km-KH" sz="4400" b="1" dirty="0">
                <a:latin typeface="Khmer OS Muol Light" pitchFamily="2" charset="0"/>
                <a:cs typeface="Khmer OS Muol Light" pitchFamily="2" charset="0"/>
                <a:sym typeface="Times"/>
              </a:rPr>
              <a:t>ការវាយតម្លៃលើបទសម្ភាសន៍</a:t>
            </a:r>
            <a:endParaRPr sz="4400" b="0" i="0" u="none" strike="noStrike" cap="none" dirty="0">
              <a:solidFill>
                <a:srgbClr val="000000"/>
              </a:solidFill>
              <a:latin typeface="Khmer OS Muol Light" pitchFamily="2" charset="0"/>
              <a:cs typeface="Khmer OS Muol Light" pitchFamily="2" charset="0"/>
              <a:sym typeface="Arial"/>
            </a:endParaRPr>
          </a:p>
        </p:txBody>
      </p:sp>
    </p:spTree>
    <p:extLst>
      <p:ext uri="{BB962C8B-B14F-4D97-AF65-F5344CB8AC3E}">
        <p14:creationId xmlns:p14="http://schemas.microsoft.com/office/powerpoint/2010/main" val="3523720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6" name="Google Shape;379;p52" descr="pasted-image.pdf">
            <a:extLst>
              <a:ext uri="{FF2B5EF4-FFF2-40B4-BE49-F238E27FC236}">
                <a16:creationId xmlns:a16="http://schemas.microsoft.com/office/drawing/2014/main" xmlns="" id="{A3817BE1-5196-3741-A1D5-C0772FDD37B0}"/>
              </a:ext>
            </a:extLst>
          </p:cNvPr>
          <p:cNvPicPr preferRelativeResize="0"/>
          <p:nvPr/>
        </p:nvPicPr>
        <p:blipFill rotWithShape="1">
          <a:blip r:embed="rId3">
            <a:alphaModFix/>
          </a:blip>
          <a:srcRect/>
          <a:stretch/>
        </p:blipFill>
        <p:spPr>
          <a:xfrm>
            <a:off x="0" y="1533982"/>
            <a:ext cx="12094464" cy="5471502"/>
          </a:xfrm>
          <a:prstGeom prst="rect">
            <a:avLst/>
          </a:prstGeom>
          <a:noFill/>
          <a:ln>
            <a:noFill/>
          </a:ln>
        </p:spPr>
      </p:pic>
      <p:sp>
        <p:nvSpPr>
          <p:cNvPr id="427" name="Google Shape;427;p59"/>
          <p:cNvSpPr txBox="1">
            <a:spLocks noGrp="1"/>
          </p:cNvSpPr>
          <p:nvPr>
            <p:ph type="body" idx="1"/>
          </p:nvPr>
        </p:nvSpPr>
        <p:spPr>
          <a:xfrm>
            <a:off x="467590" y="1533982"/>
            <a:ext cx="11626874" cy="4692866"/>
          </a:xfrm>
          <a:prstGeom prst="rect">
            <a:avLst/>
          </a:prstGeom>
          <a:noFill/>
          <a:ln>
            <a:noFill/>
          </a:ln>
        </p:spPr>
        <p:txBody>
          <a:bodyPr spcFirstLastPara="1" wrap="square" lIns="91425" tIns="45700" rIns="91425" bIns="45700" anchor="t" anchorCtr="0">
            <a:noAutofit/>
          </a:bodyPr>
          <a:lstStyle/>
          <a:p>
            <a:pPr lvl="1" algn="l" rtl="0">
              <a:lnSpc>
                <a:spcPct val="200000"/>
              </a:lnSpc>
              <a:spcBef>
                <a:spcPts val="1000"/>
              </a:spcBef>
              <a:spcAft>
                <a:spcPts val="0"/>
              </a:spcAft>
              <a:buSzPts val="1800"/>
              <a:buFont typeface="Arial" pitchFamily="34" charset="0"/>
              <a:buChar char="•"/>
            </a:pPr>
            <a:r>
              <a:rPr lang="km-KH" sz="2400" dirty="0">
                <a:solidFill>
                  <a:schemeClr val="dk1"/>
                </a:solidFill>
                <a:latin typeface="Khmer OS Siemreap" pitchFamily="2" charset="0"/>
                <a:cs typeface="Khmer OS Siemreap" pitchFamily="2" charset="0"/>
                <a:sym typeface="Times"/>
              </a:rPr>
              <a:t>ការសម្ភាសន៍គួរតែត្រូវធ្វើឡើងដោយអ្នកជំនាញដែល</a:t>
            </a:r>
            <a:r>
              <a:rPr lang="km-KH" sz="2400" dirty="0">
                <a:solidFill>
                  <a:srgbClr val="FF0000"/>
                </a:solidFill>
                <a:latin typeface="Khmer OS Siemreap" pitchFamily="2" charset="0"/>
                <a:cs typeface="Khmer OS Siemreap" pitchFamily="2" charset="0"/>
                <a:sym typeface="Times"/>
              </a:rPr>
              <a:t>មានការបណ្តុះបណ្តាលពិសេស</a:t>
            </a:r>
            <a:endParaRPr sz="2400" dirty="0">
              <a:solidFill>
                <a:srgbClr val="FF0000"/>
              </a:solidFill>
              <a:latin typeface="Khmer OS Siemreap" pitchFamily="2" charset="0"/>
              <a:cs typeface="Khmer OS Siemreap" pitchFamily="2" charset="0"/>
            </a:endParaRPr>
          </a:p>
          <a:p>
            <a:pPr lvl="1">
              <a:lnSpc>
                <a:spcPct val="200000"/>
              </a:lnSpc>
              <a:buFont typeface="Arial"/>
              <a:buChar char="•"/>
            </a:pPr>
            <a:r>
              <a:rPr lang="km-KH" sz="2400" dirty="0">
                <a:solidFill>
                  <a:schemeClr val="dk1"/>
                </a:solidFill>
                <a:latin typeface="Khmer OS Siemreap" pitchFamily="2" charset="0"/>
                <a:cs typeface="Khmer OS Siemreap" pitchFamily="2" charset="0"/>
                <a:sym typeface="Times"/>
              </a:rPr>
              <a:t>ប្រសិនបើមានការថតវីដេអូត្រូវធ្វើសូម</a:t>
            </a:r>
            <a:r>
              <a:rPr lang="km-KH" sz="2400" dirty="0">
                <a:solidFill>
                  <a:srgbClr val="FF0000"/>
                </a:solidFill>
                <a:latin typeface="Khmer OS Siemreap" pitchFamily="2" charset="0"/>
                <a:cs typeface="Khmer OS Siemreap" pitchFamily="2" charset="0"/>
                <a:sym typeface="Times"/>
              </a:rPr>
              <a:t>ពិនិត្យមើលឧបករណ៍បច្ចេកទេសទាំងអស់</a:t>
            </a:r>
            <a:r>
              <a:rPr lang="km-KH" sz="2400" dirty="0">
                <a:solidFill>
                  <a:schemeClr val="dk1"/>
                </a:solidFill>
                <a:latin typeface="Khmer OS Siemreap" pitchFamily="2" charset="0"/>
                <a:cs typeface="Khmer OS Siemreap" pitchFamily="2" charset="0"/>
                <a:sym typeface="Times"/>
              </a:rPr>
              <a:t>ឱ្យបានត្រឹមត្រូវមុនពេលដំណើរការសម្ភាសន៍។</a:t>
            </a:r>
            <a:endParaRPr sz="24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400" dirty="0">
                <a:solidFill>
                  <a:schemeClr val="dk1"/>
                </a:solidFill>
                <a:latin typeface="Khmer OS Siemreap" pitchFamily="2" charset="0"/>
                <a:cs typeface="Khmer OS Siemreap" pitchFamily="2" charset="0"/>
                <a:sym typeface="Times"/>
              </a:rPr>
              <a:t>សូមប្រាប់កុមារអំពី</a:t>
            </a:r>
            <a:r>
              <a:rPr lang="km-KH" sz="2400" dirty="0">
                <a:solidFill>
                  <a:srgbClr val="FF0000"/>
                </a:solidFill>
                <a:latin typeface="Khmer OS Siemreap" pitchFamily="2" charset="0"/>
                <a:cs typeface="Khmer OS Siemreap" pitchFamily="2" charset="0"/>
                <a:sym typeface="Times"/>
              </a:rPr>
              <a:t>ដំណើរការនៃបទសម្ភាសន៍ និងគោលបំណង</a:t>
            </a:r>
            <a:r>
              <a:rPr lang="km-KH" sz="2400" dirty="0">
                <a:solidFill>
                  <a:schemeClr val="dk1"/>
                </a:solidFill>
                <a:latin typeface="Khmer OS Siemreap" pitchFamily="2" charset="0"/>
                <a:cs typeface="Khmer OS Siemreap" pitchFamily="2" charset="0"/>
                <a:sym typeface="Times"/>
              </a:rPr>
              <a:t>ដែលវីដេអូត្រូវបានប្រើប្រាស់</a:t>
            </a:r>
          </a:p>
          <a:p>
            <a:pPr marL="914400" lvl="1" indent="-342900" algn="l" rtl="0">
              <a:lnSpc>
                <a:spcPct val="200000"/>
              </a:lnSpc>
              <a:spcBef>
                <a:spcPts val="1000"/>
              </a:spcBef>
              <a:spcAft>
                <a:spcPts val="0"/>
              </a:spcAft>
              <a:buSzPts val="1800"/>
              <a:buFont typeface="Arial"/>
              <a:buChar char="•"/>
            </a:pPr>
            <a:r>
              <a:rPr lang="km-KH" sz="2400" dirty="0">
                <a:solidFill>
                  <a:schemeClr val="dk1"/>
                </a:solidFill>
                <a:latin typeface="Khmer OS Siemreap" pitchFamily="2" charset="0"/>
                <a:cs typeface="Khmer OS Siemreap" pitchFamily="2" charset="0"/>
                <a:sym typeface="Times"/>
              </a:rPr>
              <a:t>សូមប្រើ</a:t>
            </a:r>
            <a:r>
              <a:rPr lang="km-KH" sz="2400" dirty="0">
                <a:solidFill>
                  <a:srgbClr val="FF0000"/>
                </a:solidFill>
                <a:latin typeface="Khmer OS Siemreap" pitchFamily="2" charset="0"/>
                <a:cs typeface="Khmer OS Siemreap" pitchFamily="2" charset="0"/>
                <a:sym typeface="Times"/>
              </a:rPr>
              <a:t>រចនាសម្ព័ន្ធនៃការសម្ភាសន៍ទាំងប្រាំដំណាក់កាល</a:t>
            </a:r>
            <a:endParaRPr sz="2400" dirty="0">
              <a:solidFill>
                <a:srgbClr val="FF0000"/>
              </a:solidFill>
              <a:latin typeface="Khmer OS Siemreap" pitchFamily="2" charset="0"/>
              <a:cs typeface="Khmer OS Siemreap" pitchFamily="2" charset="0"/>
            </a:endParaRPr>
          </a:p>
        </p:txBody>
      </p:sp>
      <p:sp>
        <p:nvSpPr>
          <p:cNvPr id="428" name="Google Shape;428;p59"/>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43</a:t>
            </a:fld>
            <a:endParaRPr/>
          </a:p>
        </p:txBody>
      </p:sp>
      <p:pic>
        <p:nvPicPr>
          <p:cNvPr id="429" name="Google Shape;429;p59"/>
          <p:cNvPicPr preferRelativeResize="0"/>
          <p:nvPr/>
        </p:nvPicPr>
        <p:blipFill rotWithShape="1">
          <a:blip r:embed="rId4">
            <a:alphaModFix/>
          </a:blip>
          <a:srcRect r="50000"/>
          <a:stretch/>
        </p:blipFill>
        <p:spPr>
          <a:xfrm>
            <a:off x="0" y="853524"/>
            <a:ext cx="1354239" cy="1407318"/>
          </a:xfrm>
          <a:prstGeom prst="rect">
            <a:avLst/>
          </a:prstGeom>
          <a:noFill/>
          <a:ln>
            <a:noFill/>
          </a:ln>
        </p:spPr>
      </p:pic>
      <p:sp>
        <p:nvSpPr>
          <p:cNvPr id="430" name="Google Shape;430;p59"/>
          <p:cNvSpPr/>
          <p:nvPr/>
        </p:nvSpPr>
        <p:spPr>
          <a:xfrm>
            <a:off x="0" y="93072"/>
            <a:ext cx="12192000" cy="769401"/>
          </a:xfrm>
          <a:prstGeom prst="rect">
            <a:avLst/>
          </a:prstGeom>
          <a:solidFill>
            <a:srgbClr val="FFC0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3600"/>
              <a:buFont typeface="Arial"/>
              <a:buNone/>
            </a:pPr>
            <a:r>
              <a:rPr lang="km-KH" sz="4400" b="1" dirty="0">
                <a:latin typeface="Khmer OS Muol Light" pitchFamily="2" charset="0"/>
                <a:ea typeface="Times"/>
                <a:cs typeface="Khmer OS Muol Light" pitchFamily="2" charset="0"/>
                <a:sym typeface="Times"/>
              </a:rPr>
              <a:t>គួរធ្វើ និងមិនគួរធ្វើក្នុងបទសម្ភាសន៍</a:t>
            </a:r>
            <a:endParaRPr sz="4400" b="1" i="0" u="none" strike="noStrike" cap="none" dirty="0">
              <a:solidFill>
                <a:srgbClr val="000000"/>
              </a:solidFill>
              <a:latin typeface="Khmer OS Muol Light" pitchFamily="2" charset="0"/>
              <a:ea typeface="Times"/>
              <a:cs typeface="Khmer OS Muol Light" pitchFamily="2" charset="0"/>
              <a:sym typeface="Times"/>
            </a:endParaRPr>
          </a:p>
        </p:txBody>
      </p:sp>
    </p:spTree>
    <p:extLst>
      <p:ext uri="{BB962C8B-B14F-4D97-AF65-F5344CB8AC3E}">
        <p14:creationId xmlns:p14="http://schemas.microsoft.com/office/powerpoint/2010/main" val="3532600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5" name="Google Shape;379;p52" descr="pasted-image.pdf">
            <a:extLst>
              <a:ext uri="{FF2B5EF4-FFF2-40B4-BE49-F238E27FC236}">
                <a16:creationId xmlns:a16="http://schemas.microsoft.com/office/drawing/2014/main" xmlns="" id="{E9312EB4-5735-374E-A0B4-22CBD50A676D}"/>
              </a:ext>
            </a:extLst>
          </p:cNvPr>
          <p:cNvPicPr preferRelativeResize="0"/>
          <p:nvPr/>
        </p:nvPicPr>
        <p:blipFill rotWithShape="1">
          <a:blip r:embed="rId3">
            <a:alphaModFix/>
          </a:blip>
          <a:srcRect/>
          <a:stretch/>
        </p:blipFill>
        <p:spPr>
          <a:xfrm>
            <a:off x="0" y="1533982"/>
            <a:ext cx="12094464" cy="5471502"/>
          </a:xfrm>
          <a:prstGeom prst="rect">
            <a:avLst/>
          </a:prstGeom>
          <a:noFill/>
          <a:ln>
            <a:noFill/>
          </a:ln>
        </p:spPr>
      </p:pic>
      <p:sp>
        <p:nvSpPr>
          <p:cNvPr id="435" name="Google Shape;435;p60"/>
          <p:cNvSpPr txBox="1">
            <a:spLocks noGrp="1"/>
          </p:cNvSpPr>
          <p:nvPr>
            <p:ph type="body" idx="1"/>
          </p:nvPr>
        </p:nvSpPr>
        <p:spPr>
          <a:xfrm>
            <a:off x="1446835" y="657153"/>
            <a:ext cx="10065869" cy="5952231"/>
          </a:xfrm>
          <a:prstGeom prst="rect">
            <a:avLst/>
          </a:prstGeom>
          <a:noFill/>
          <a:ln>
            <a:noFill/>
          </a:ln>
        </p:spPr>
        <p:txBody>
          <a:bodyPr spcFirstLastPara="1" wrap="square" lIns="91425" tIns="45700" rIns="91425" bIns="45700" anchor="t" anchorCtr="0">
            <a:noAutofit/>
          </a:bodyPr>
          <a:lstStyle/>
          <a:p>
            <a:pPr marL="914400" lvl="1" indent="-342900" algn="l" rtl="0">
              <a:lnSpc>
                <a:spcPct val="150000"/>
              </a:lnSpc>
              <a:spcBef>
                <a:spcPts val="1000"/>
              </a:spcBef>
              <a:spcAft>
                <a:spcPts val="0"/>
              </a:spcAft>
              <a:buSzPts val="1800"/>
              <a:buFont typeface="Arial"/>
              <a:buChar char="•"/>
            </a:pPr>
            <a:r>
              <a:rPr lang="km-KH" sz="2000" dirty="0">
                <a:solidFill>
                  <a:srgbClr val="FF0000"/>
                </a:solidFill>
                <a:latin typeface="Khmer OS Siemreap" pitchFamily="2" charset="0"/>
                <a:ea typeface="Times"/>
                <a:cs typeface="Khmer OS Siemreap" pitchFamily="2" charset="0"/>
                <a:sym typeface="Times"/>
              </a:rPr>
              <a:t>សុំការយល់ព្រម</a:t>
            </a:r>
            <a:r>
              <a:rPr lang="km-KH" sz="2000" dirty="0">
                <a:solidFill>
                  <a:schemeClr val="dk1"/>
                </a:solidFill>
                <a:latin typeface="Khmer OS Siemreap" pitchFamily="2" charset="0"/>
                <a:ea typeface="Times"/>
                <a:cs typeface="Khmer OS Siemreap" pitchFamily="2" charset="0"/>
                <a:sym typeface="Times"/>
              </a:rPr>
              <a:t>ពីកុមារ និងឪពុកម្តាយរបស់កុមារ ឬការយល់ពីមន្ត្រីសង្គមកិច្ចជាមុនសិន </a:t>
            </a:r>
          </a:p>
          <a:p>
            <a:pPr marL="571500" lvl="1" indent="0" algn="l" rtl="0">
              <a:lnSpc>
                <a:spcPct val="150000"/>
              </a:lnSpc>
              <a:spcBef>
                <a:spcPts val="1000"/>
              </a:spcBef>
              <a:spcAft>
                <a:spcPts val="0"/>
              </a:spcAft>
              <a:buSzPts val="1800"/>
              <a:buNone/>
            </a:pPr>
            <a:r>
              <a:rPr lang="km-KH" sz="2000" dirty="0">
                <a:solidFill>
                  <a:schemeClr val="dk1"/>
                </a:solidFill>
                <a:latin typeface="Khmer OS Siemreap" pitchFamily="2" charset="0"/>
                <a:ea typeface="Times"/>
                <a:cs typeface="Khmer OS Siemreap" pitchFamily="2" charset="0"/>
                <a:sym typeface="Times"/>
              </a:rPr>
              <a:t>     មុនចាប់ផ្តើមការសម្ភាសន៍</a:t>
            </a:r>
          </a:p>
          <a:p>
            <a:pPr marL="914400" lvl="1" indent="-342900" algn="l" rtl="0">
              <a:lnSpc>
                <a:spcPct val="15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ពន្យល់ថាការសម្ភាសន៍គឺ</a:t>
            </a:r>
            <a:r>
              <a:rPr lang="km-KH" sz="2000" dirty="0">
                <a:solidFill>
                  <a:srgbClr val="FF0000"/>
                </a:solidFill>
                <a:latin typeface="Khmer OS Siemreap" pitchFamily="2" charset="0"/>
                <a:ea typeface="Times"/>
                <a:cs typeface="Khmer OS Siemreap" pitchFamily="2" charset="0"/>
                <a:sym typeface="Times"/>
              </a:rPr>
              <a:t>មិនមែនការសួរចម្លើយទេ។</a:t>
            </a:r>
            <a:endParaRPr sz="2000" dirty="0">
              <a:solidFill>
                <a:srgbClr val="FF0000"/>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បង្កើត</a:t>
            </a:r>
            <a:r>
              <a:rPr lang="km-KH" sz="2000" dirty="0">
                <a:solidFill>
                  <a:srgbClr val="FF0000"/>
                </a:solidFill>
                <a:latin typeface="Khmer OS Siemreap" pitchFamily="2" charset="0"/>
                <a:ea typeface="Times"/>
                <a:cs typeface="Khmer OS Siemreap" pitchFamily="2" charset="0"/>
                <a:sym typeface="Times"/>
              </a:rPr>
              <a:t>បរិយាកាសប្រកបដោយសុវត្ថិភាព </a:t>
            </a:r>
            <a:r>
              <a:rPr lang="km-KH" sz="2000" dirty="0">
                <a:solidFill>
                  <a:schemeClr val="dk1"/>
                </a:solidFill>
                <a:latin typeface="Khmer OS Siemreap" pitchFamily="2" charset="0"/>
                <a:ea typeface="Times"/>
                <a:cs typeface="Khmer OS Siemreap" pitchFamily="2" charset="0"/>
                <a:sym typeface="Times"/>
              </a:rPr>
              <a:t>និងមិនមានការគំរោមគំហែង</a:t>
            </a:r>
            <a:endParaRPr sz="2000" dirty="0">
              <a:solidFill>
                <a:schemeClr val="dk1"/>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បន្ទប់សម្ភាសន៍គួរតែត្រូវបានរៀបចំឡើងឱ្យមានលក្ខណៈ</a:t>
            </a:r>
            <a:r>
              <a:rPr lang="km-KH" sz="2000" dirty="0">
                <a:solidFill>
                  <a:srgbClr val="FF0000"/>
                </a:solidFill>
                <a:latin typeface="Khmer OS Siemreap" pitchFamily="2" charset="0"/>
                <a:ea typeface="Times"/>
                <a:cs typeface="Khmer OS Siemreap" pitchFamily="2" charset="0"/>
                <a:sym typeface="Times"/>
              </a:rPr>
              <a:t>កុមារមេត្រីតាមដែលអាចធ្វើទៅបាន</a:t>
            </a:r>
            <a:r>
              <a:rPr lang="km-KH" sz="2000" dirty="0">
                <a:solidFill>
                  <a:schemeClr val="dk1"/>
                </a:solidFill>
                <a:latin typeface="Khmer OS Siemreap" pitchFamily="2" charset="0"/>
                <a:ea typeface="Times"/>
                <a:cs typeface="Khmer OS Siemreap" pitchFamily="2" charset="0"/>
                <a:sym typeface="Times"/>
              </a:rPr>
              <a:t>។</a:t>
            </a:r>
            <a:endParaRPr sz="2000" dirty="0">
              <a:solidFill>
                <a:schemeClr val="dk1"/>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ខ្លឹមសារនៃការសម្ភាសន៍ត្រូវតែមាន</a:t>
            </a:r>
            <a:r>
              <a:rPr lang="km-KH" sz="2000" dirty="0">
                <a:solidFill>
                  <a:srgbClr val="FF0000"/>
                </a:solidFill>
                <a:latin typeface="Khmer OS Siemreap" pitchFamily="2" charset="0"/>
                <a:ea typeface="Times"/>
                <a:cs typeface="Khmer OS Siemreap" pitchFamily="2" charset="0"/>
                <a:sym typeface="Times"/>
              </a:rPr>
              <a:t>រក្សាការសម្ងាត់ </a:t>
            </a:r>
            <a:r>
              <a:rPr lang="km-KH" sz="2000" dirty="0">
                <a:solidFill>
                  <a:schemeClr val="dk1"/>
                </a:solidFill>
                <a:latin typeface="Khmer OS Siemreap" pitchFamily="2" charset="0"/>
                <a:ea typeface="Times"/>
                <a:cs typeface="Khmer OS Siemreap" pitchFamily="2" charset="0"/>
                <a:sym typeface="Times"/>
              </a:rPr>
              <a:t>តែអាចបង្ហាញដើម្បីបំពេញតាមកាតព្វកិច្ចតាមផ្លូវច្បាប់។</a:t>
            </a:r>
            <a:endParaRPr sz="2000" dirty="0">
              <a:solidFill>
                <a:schemeClr val="dk1"/>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គោលបំណងនៃការសម្ភាសន៍គឺ</a:t>
            </a:r>
            <a:r>
              <a:rPr lang="km-KH" sz="2000" dirty="0">
                <a:solidFill>
                  <a:srgbClr val="FF0000"/>
                </a:solidFill>
                <a:latin typeface="Khmer OS Siemreap" pitchFamily="2" charset="0"/>
                <a:ea typeface="Times"/>
                <a:cs typeface="Khmer OS Siemreap" pitchFamily="2" charset="0"/>
                <a:sym typeface="Times"/>
              </a:rPr>
              <a:t>ដើម្បីប្រមូលនូវអង្គហេតុពិត និងភស្តុតាង</a:t>
            </a:r>
            <a:r>
              <a:rPr lang="km-KH" sz="2000" dirty="0">
                <a:solidFill>
                  <a:schemeClr val="dk1"/>
                </a:solidFill>
                <a:latin typeface="Khmer OS Siemreap" pitchFamily="2" charset="0"/>
                <a:ea typeface="Times"/>
                <a:cs typeface="Khmer OS Siemreap" pitchFamily="2" charset="0"/>
                <a:sym typeface="Times"/>
              </a:rPr>
              <a:t> មិនមែនដើម្បី</a:t>
            </a:r>
          </a:p>
          <a:p>
            <a:pPr marL="571500" lvl="1" indent="0" algn="l" rtl="0">
              <a:lnSpc>
                <a:spcPct val="150000"/>
              </a:lnSpc>
              <a:spcBef>
                <a:spcPts val="1000"/>
              </a:spcBef>
              <a:spcAft>
                <a:spcPts val="0"/>
              </a:spcAft>
              <a:buSzPts val="1800"/>
              <a:buNone/>
            </a:pPr>
            <a:r>
              <a:rPr lang="km-KH" sz="2000" dirty="0">
                <a:solidFill>
                  <a:schemeClr val="dk1"/>
                </a:solidFill>
                <a:latin typeface="Khmer OS Siemreap" pitchFamily="2" charset="0"/>
                <a:ea typeface="Times"/>
                <a:cs typeface="Khmer OS Siemreap" pitchFamily="2" charset="0"/>
                <a:sym typeface="Times"/>
              </a:rPr>
              <a:t>     ផ្តល់ប្រឹក្សាដល់កុមារទេ ប៉ុន្តែបរិបទនៃការសម្ភាសន៍ត្រូវតែមានភាពងាយស្រួលនិងផ្តល់   	ភាពកក់ក្តៅដល់កុមារ។</a:t>
            </a:r>
            <a:endParaRPr sz="2000" dirty="0">
              <a:latin typeface="Khmer OS Siemreap" pitchFamily="2" charset="0"/>
              <a:cs typeface="Khmer OS Siemreap" pitchFamily="2" charset="0"/>
            </a:endParaRPr>
          </a:p>
          <a:p>
            <a:pPr marL="571500" lvl="1" indent="0" algn="l" rtl="0">
              <a:lnSpc>
                <a:spcPct val="150000"/>
              </a:lnSpc>
              <a:spcBef>
                <a:spcPts val="1000"/>
              </a:spcBef>
              <a:spcAft>
                <a:spcPts val="0"/>
              </a:spcAft>
              <a:buSzPts val="1800"/>
              <a:buNone/>
            </a:pPr>
            <a:endParaRPr sz="2000" dirty="0">
              <a:latin typeface="Khmer OS Siemreap" pitchFamily="2" charset="0"/>
              <a:cs typeface="Khmer OS Siemreap" pitchFamily="2" charset="0"/>
              <a:sym typeface="Arial"/>
            </a:endParaRPr>
          </a:p>
        </p:txBody>
      </p:sp>
      <p:sp>
        <p:nvSpPr>
          <p:cNvPr id="436" name="Google Shape;436;p60"/>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44</a:t>
            </a:fld>
            <a:endParaRPr/>
          </a:p>
        </p:txBody>
      </p:sp>
      <p:pic>
        <p:nvPicPr>
          <p:cNvPr id="437" name="Google Shape;437;p60"/>
          <p:cNvPicPr preferRelativeResize="0"/>
          <p:nvPr/>
        </p:nvPicPr>
        <p:blipFill rotWithShape="1">
          <a:blip r:embed="rId4">
            <a:alphaModFix/>
          </a:blip>
          <a:srcRect r="50000"/>
          <a:stretch/>
        </p:blipFill>
        <p:spPr>
          <a:xfrm>
            <a:off x="-1927" y="274174"/>
            <a:ext cx="1847178" cy="2138516"/>
          </a:xfrm>
          <a:prstGeom prst="rect">
            <a:avLst/>
          </a:prstGeom>
          <a:noFill/>
          <a:ln>
            <a:noFill/>
          </a:ln>
        </p:spPr>
      </p:pic>
    </p:spTree>
    <p:extLst>
      <p:ext uri="{BB962C8B-B14F-4D97-AF65-F5344CB8AC3E}">
        <p14:creationId xmlns:p14="http://schemas.microsoft.com/office/powerpoint/2010/main" val="2043292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5" name="Google Shape;379;p52" descr="pasted-image.pdf">
            <a:extLst>
              <a:ext uri="{FF2B5EF4-FFF2-40B4-BE49-F238E27FC236}">
                <a16:creationId xmlns:a16="http://schemas.microsoft.com/office/drawing/2014/main" xmlns="" id="{5ED7510D-825E-B64B-B7EA-1DF3FF855BA8}"/>
              </a:ext>
            </a:extLst>
          </p:cNvPr>
          <p:cNvPicPr preferRelativeResize="0"/>
          <p:nvPr/>
        </p:nvPicPr>
        <p:blipFill rotWithShape="1">
          <a:blip r:embed="rId3">
            <a:alphaModFix/>
          </a:blip>
          <a:srcRect/>
          <a:stretch/>
        </p:blipFill>
        <p:spPr>
          <a:xfrm>
            <a:off x="97536" y="1288149"/>
            <a:ext cx="12094464" cy="5471502"/>
          </a:xfrm>
          <a:prstGeom prst="rect">
            <a:avLst/>
          </a:prstGeom>
          <a:noFill/>
          <a:ln>
            <a:noFill/>
          </a:ln>
        </p:spPr>
      </p:pic>
      <p:sp>
        <p:nvSpPr>
          <p:cNvPr id="442" name="Google Shape;442;p61"/>
          <p:cNvSpPr txBox="1">
            <a:spLocks noGrp="1"/>
          </p:cNvSpPr>
          <p:nvPr>
            <p:ph type="body" idx="1"/>
          </p:nvPr>
        </p:nvSpPr>
        <p:spPr>
          <a:xfrm>
            <a:off x="1153869" y="746167"/>
            <a:ext cx="11038131" cy="5365666"/>
          </a:xfrm>
          <a:prstGeom prst="rect">
            <a:avLst/>
          </a:prstGeom>
          <a:noFill/>
          <a:ln>
            <a:noFill/>
          </a:ln>
        </p:spPr>
        <p:txBody>
          <a:bodyPr spcFirstLastPara="1" wrap="square" lIns="91425" tIns="45700" rIns="91425" bIns="45700" anchor="t" anchorCtr="0">
            <a:noAutofit/>
          </a:bodyPr>
          <a:lstStyle/>
          <a:p>
            <a:pPr marL="914400" lvl="1" indent="-342900" algn="l" rtl="0">
              <a:lnSpc>
                <a:spcPct val="200000"/>
              </a:lnSpc>
              <a:spcBef>
                <a:spcPts val="1000"/>
              </a:spcBef>
              <a:spcAft>
                <a:spcPts val="0"/>
              </a:spcAft>
              <a:buSzPts val="1800"/>
              <a:buFont typeface="Arial"/>
              <a:buChar char="•"/>
            </a:pPr>
            <a:r>
              <a:rPr lang="km-KH" sz="2200" dirty="0">
                <a:solidFill>
                  <a:srgbClr val="FF0000"/>
                </a:solidFill>
                <a:latin typeface="Khmer OS Siemreap" pitchFamily="2" charset="0"/>
                <a:ea typeface="Times"/>
                <a:cs typeface="Khmer OS Siemreap" pitchFamily="2" charset="0"/>
                <a:sym typeface="Times"/>
              </a:rPr>
              <a:t>សូមចងចាំចំណុចសំខាន់ៗ</a:t>
            </a:r>
            <a:r>
              <a:rPr lang="km-KH" sz="2200" dirty="0">
                <a:solidFill>
                  <a:schemeClr val="dk1"/>
                </a:solidFill>
                <a:latin typeface="Khmer OS Siemreap" pitchFamily="2" charset="0"/>
                <a:ea typeface="Times"/>
                <a:cs typeface="Khmer OS Siemreap" pitchFamily="2" charset="0"/>
                <a:sym typeface="Times"/>
              </a:rPr>
              <a:t>ទាំងអស់នៅពេលសួរសំណួរ។</a:t>
            </a:r>
            <a:endParaRPr sz="2200" dirty="0">
              <a:solidFill>
                <a:schemeClr val="dk1"/>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Arial"/>
              <a:buChar char="•"/>
            </a:pPr>
            <a:r>
              <a:rPr lang="km-KH" sz="2200" dirty="0">
                <a:solidFill>
                  <a:schemeClr val="dk1"/>
                </a:solidFill>
                <a:latin typeface="Khmer OS Siemreap" pitchFamily="2" charset="0"/>
                <a:ea typeface="Times"/>
                <a:cs typeface="Khmer OS Siemreap" pitchFamily="2" charset="0"/>
                <a:sym typeface="Times"/>
              </a:rPr>
              <a:t>ប្រសិនបើអ្នកទទួលបានព័ត៌មានដែលកុមារនោះបានប្រាប់នរណាម្នាក់ផ្សេងទៀតនូវអ្វីដែល</a:t>
            </a:r>
          </a:p>
          <a:p>
            <a:pPr marL="571500" lvl="1" indent="0" algn="l" rtl="0">
              <a:lnSpc>
                <a:spcPct val="150000"/>
              </a:lnSpc>
              <a:spcBef>
                <a:spcPts val="1000"/>
              </a:spcBef>
              <a:spcAft>
                <a:spcPts val="0"/>
              </a:spcAft>
              <a:buSzPts val="1800"/>
              <a:buNone/>
            </a:pPr>
            <a:r>
              <a:rPr lang="km-KH" sz="2200" dirty="0">
                <a:solidFill>
                  <a:schemeClr val="dk1"/>
                </a:solidFill>
                <a:latin typeface="Khmer OS Siemreap" pitchFamily="2" charset="0"/>
                <a:ea typeface="Times"/>
                <a:cs typeface="Khmer OS Siemreap" pitchFamily="2" charset="0"/>
                <a:sym typeface="Times"/>
              </a:rPr>
              <a:t>    ដែលខុសប្លែកពីគ្នា វាជាការចំបាច់ណាស់ក្នុងការ</a:t>
            </a:r>
            <a:r>
              <a:rPr lang="km-KH" sz="2200" dirty="0">
                <a:solidFill>
                  <a:srgbClr val="FF0000"/>
                </a:solidFill>
                <a:latin typeface="Khmer OS Siemreap" pitchFamily="2" charset="0"/>
                <a:ea typeface="Times"/>
                <a:cs typeface="Khmer OS Siemreap" pitchFamily="2" charset="0"/>
                <a:sym typeface="Times"/>
              </a:rPr>
              <a:t>ស្នើសុំឱ្យកុមារបញ្ជាក់ពីការភាន់ច្រឡំរបស់អ្នក។</a:t>
            </a:r>
            <a:endParaRPr sz="2200" dirty="0">
              <a:solidFill>
                <a:srgbClr val="FF0000"/>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Arial"/>
              <a:buChar char="•"/>
            </a:pPr>
            <a:r>
              <a:rPr lang="km-KH" sz="2200" dirty="0">
                <a:solidFill>
                  <a:srgbClr val="FF0000"/>
                </a:solidFill>
                <a:latin typeface="Khmer OS Siemreap" pitchFamily="2" charset="0"/>
                <a:ea typeface="Times"/>
                <a:cs typeface="Khmer OS Siemreap" pitchFamily="2" charset="0"/>
                <a:sym typeface="Times"/>
              </a:rPr>
              <a:t>សូមអត់ធ្មត់</a:t>
            </a:r>
            <a:r>
              <a:rPr lang="km-KH" sz="2200" dirty="0">
                <a:solidFill>
                  <a:schemeClr val="dk1"/>
                </a:solidFill>
                <a:latin typeface="Khmer OS Siemreap" pitchFamily="2" charset="0"/>
                <a:ea typeface="Times"/>
                <a:cs typeface="Khmer OS Siemreap" pitchFamily="2" charset="0"/>
                <a:sym typeface="Times"/>
              </a:rPr>
              <a:t> និងអនុញ្ញាតឱ្យកុមារចំណាយពេលរបស់ពួកគេដើម្បីប្រាប់អ្នកពីអ្វីដែលអ្នកត្រូវដឹង។ </a:t>
            </a:r>
          </a:p>
          <a:p>
            <a:pPr marL="571500" lvl="1" indent="0" algn="l" rtl="0">
              <a:lnSpc>
                <a:spcPct val="150000"/>
              </a:lnSpc>
              <a:spcBef>
                <a:spcPts val="1000"/>
              </a:spcBef>
              <a:spcAft>
                <a:spcPts val="0"/>
              </a:spcAft>
              <a:buSzPts val="1800"/>
              <a:buNone/>
            </a:pPr>
            <a:r>
              <a:rPr lang="km-KH" sz="2200" dirty="0">
                <a:solidFill>
                  <a:schemeClr val="dk1"/>
                </a:solidFill>
                <a:latin typeface="Khmer OS Siemreap" pitchFamily="2" charset="0"/>
                <a:ea typeface="Times"/>
                <a:cs typeface="Khmer OS Siemreap" pitchFamily="2" charset="0"/>
                <a:sym typeface="Times"/>
              </a:rPr>
              <a:t>    អាចសម្រាកនៅពេលចាំបាច់។</a:t>
            </a:r>
            <a:endParaRPr sz="2200" dirty="0">
              <a:solidFill>
                <a:schemeClr val="dk1"/>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Arial"/>
              <a:buChar char="•"/>
            </a:pPr>
            <a:r>
              <a:rPr lang="km-KH" sz="2200" dirty="0">
                <a:solidFill>
                  <a:srgbClr val="FF0000"/>
                </a:solidFill>
                <a:latin typeface="Khmer OS Siemreap" pitchFamily="2" charset="0"/>
                <a:ea typeface="Times"/>
                <a:cs typeface="Khmer OS Siemreap" pitchFamily="2" charset="0"/>
                <a:sym typeface="Times"/>
              </a:rPr>
              <a:t>ផ្តល់ឱ្យកុមារនូវឱកាស</a:t>
            </a:r>
            <a:r>
              <a:rPr lang="km-KH" sz="2200" dirty="0">
                <a:solidFill>
                  <a:schemeClr val="dk1"/>
                </a:solidFill>
                <a:latin typeface="Khmer OS Siemreap" pitchFamily="2" charset="0"/>
                <a:ea typeface="Times"/>
                <a:cs typeface="Khmer OS Siemreap" pitchFamily="2" charset="0"/>
                <a:sym typeface="Times"/>
              </a:rPr>
              <a:t>ដើម្បីបង្ហាញពីខ្លួនឯង</a:t>
            </a:r>
            <a:r>
              <a:rPr lang="km-KH" sz="2200" dirty="0">
                <a:solidFill>
                  <a:srgbClr val="FF0000"/>
                </a:solidFill>
                <a:latin typeface="Khmer OS Siemreap" pitchFamily="2" charset="0"/>
                <a:ea typeface="Times"/>
                <a:cs typeface="Khmer OS Siemreap" pitchFamily="2" charset="0"/>
                <a:sym typeface="Times"/>
              </a:rPr>
              <a:t>តាមរបៀបដែលគាត់មានអារម្មណ៍ស្រួល។</a:t>
            </a:r>
            <a:endParaRPr sz="2200" dirty="0">
              <a:solidFill>
                <a:srgbClr val="FF0000"/>
              </a:solidFill>
              <a:latin typeface="Khmer OS Siemreap" pitchFamily="2" charset="0"/>
              <a:ea typeface="Times"/>
              <a:cs typeface="Khmer OS Siemreap" pitchFamily="2" charset="0"/>
              <a:sym typeface="Times"/>
            </a:endParaRPr>
          </a:p>
          <a:p>
            <a:pPr marL="914400" lvl="1" indent="-342900" algn="l" rtl="0">
              <a:lnSpc>
                <a:spcPct val="150000"/>
              </a:lnSpc>
              <a:spcBef>
                <a:spcPts val="1000"/>
              </a:spcBef>
              <a:spcAft>
                <a:spcPts val="0"/>
              </a:spcAft>
              <a:buSzPts val="1800"/>
              <a:buFont typeface="Arial"/>
              <a:buChar char="•"/>
            </a:pPr>
            <a:r>
              <a:rPr lang="km-KH" sz="2200" dirty="0">
                <a:solidFill>
                  <a:schemeClr val="dk1"/>
                </a:solidFill>
                <a:latin typeface="Khmer OS Siemreap" pitchFamily="2" charset="0"/>
                <a:ea typeface="Times"/>
                <a:cs typeface="Khmer OS Siemreap" pitchFamily="2" charset="0"/>
                <a:sym typeface="Times"/>
              </a:rPr>
              <a:t>ត្រូវមាន</a:t>
            </a:r>
            <a:r>
              <a:rPr lang="km-KH" sz="2200" dirty="0">
                <a:solidFill>
                  <a:srgbClr val="FF0000"/>
                </a:solidFill>
                <a:latin typeface="Khmer OS Siemreap" pitchFamily="2" charset="0"/>
                <a:ea typeface="Times"/>
                <a:cs typeface="Khmer OS Siemreap" pitchFamily="2" charset="0"/>
                <a:sym typeface="Times"/>
              </a:rPr>
              <a:t>ភាពស្មោះត្រង់</a:t>
            </a:r>
            <a:r>
              <a:rPr lang="km-KH" sz="2200" dirty="0">
                <a:solidFill>
                  <a:schemeClr val="dk1"/>
                </a:solidFill>
                <a:latin typeface="Khmer OS Siemreap" pitchFamily="2" charset="0"/>
                <a:ea typeface="Times"/>
                <a:cs typeface="Khmer OS Siemreap" pitchFamily="2" charset="0"/>
                <a:sym typeface="Times"/>
              </a:rPr>
              <a:t>ជាមួយកុមារ</a:t>
            </a:r>
            <a:endParaRPr sz="2200" dirty="0">
              <a:solidFill>
                <a:schemeClr val="dk1"/>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200" dirty="0">
                <a:solidFill>
                  <a:schemeClr val="dk1"/>
                </a:solidFill>
                <a:latin typeface="Khmer OS Siemreap" pitchFamily="2" charset="0"/>
                <a:ea typeface="Times"/>
                <a:cs typeface="Khmer OS Siemreap" pitchFamily="2" charset="0"/>
                <a:sym typeface="Times"/>
              </a:rPr>
              <a:t>រក្សាខ្លឹមសារនៃការសម្ភាសន៍ជា</a:t>
            </a:r>
            <a:r>
              <a:rPr lang="km-KH" sz="2200" dirty="0">
                <a:solidFill>
                  <a:srgbClr val="FF0000"/>
                </a:solidFill>
                <a:latin typeface="Khmer OS Siemreap" pitchFamily="2" charset="0"/>
                <a:ea typeface="Times"/>
                <a:cs typeface="Khmer OS Siemreap" pitchFamily="2" charset="0"/>
                <a:sym typeface="Times"/>
              </a:rPr>
              <a:t>ការសម្ងាត់</a:t>
            </a:r>
            <a:endParaRPr sz="2200" dirty="0">
              <a:solidFill>
                <a:srgbClr val="FF0000"/>
              </a:solidFill>
              <a:latin typeface="Khmer OS Siemreap" pitchFamily="2" charset="0"/>
              <a:ea typeface="Times"/>
              <a:cs typeface="Khmer OS Siemreap" pitchFamily="2" charset="0"/>
              <a:sym typeface="Times"/>
            </a:endParaRPr>
          </a:p>
        </p:txBody>
      </p:sp>
      <p:sp>
        <p:nvSpPr>
          <p:cNvPr id="443" name="Google Shape;443;p61"/>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45</a:t>
            </a:fld>
            <a:endParaRPr/>
          </a:p>
        </p:txBody>
      </p:sp>
      <p:pic>
        <p:nvPicPr>
          <p:cNvPr id="444" name="Google Shape;444;p61"/>
          <p:cNvPicPr preferRelativeResize="0"/>
          <p:nvPr/>
        </p:nvPicPr>
        <p:blipFill rotWithShape="1">
          <a:blip r:embed="rId4">
            <a:alphaModFix/>
          </a:blip>
          <a:srcRect r="50000"/>
          <a:stretch/>
        </p:blipFill>
        <p:spPr>
          <a:xfrm>
            <a:off x="0" y="245014"/>
            <a:ext cx="1802050" cy="2086270"/>
          </a:xfrm>
          <a:prstGeom prst="rect">
            <a:avLst/>
          </a:prstGeom>
          <a:noFill/>
          <a:ln>
            <a:noFill/>
          </a:ln>
        </p:spPr>
      </p:pic>
    </p:spTree>
    <p:extLst>
      <p:ext uri="{BB962C8B-B14F-4D97-AF65-F5344CB8AC3E}">
        <p14:creationId xmlns:p14="http://schemas.microsoft.com/office/powerpoint/2010/main" val="3212764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6" name="Google Shape;379;p52" descr="pasted-image.pdf">
            <a:extLst>
              <a:ext uri="{FF2B5EF4-FFF2-40B4-BE49-F238E27FC236}">
                <a16:creationId xmlns:a16="http://schemas.microsoft.com/office/drawing/2014/main" xmlns="" id="{698A3D26-80CE-2347-8225-930FE9F4FA4D}"/>
              </a:ext>
            </a:extLst>
          </p:cNvPr>
          <p:cNvPicPr preferRelativeResize="0"/>
          <p:nvPr/>
        </p:nvPicPr>
        <p:blipFill rotWithShape="1">
          <a:blip r:embed="rId3">
            <a:alphaModFix/>
          </a:blip>
          <a:srcRect/>
          <a:stretch/>
        </p:blipFill>
        <p:spPr>
          <a:xfrm>
            <a:off x="97536" y="1288149"/>
            <a:ext cx="12094464" cy="5471502"/>
          </a:xfrm>
          <a:prstGeom prst="rect">
            <a:avLst/>
          </a:prstGeom>
          <a:noFill/>
          <a:ln>
            <a:noFill/>
          </a:ln>
        </p:spPr>
      </p:pic>
      <p:sp>
        <p:nvSpPr>
          <p:cNvPr id="449" name="Google Shape;449;p62"/>
          <p:cNvSpPr txBox="1">
            <a:spLocks noGrp="1"/>
          </p:cNvSpPr>
          <p:nvPr>
            <p:ph type="body" idx="1"/>
          </p:nvPr>
        </p:nvSpPr>
        <p:spPr>
          <a:xfrm>
            <a:off x="461907" y="1491997"/>
            <a:ext cx="11632557" cy="5063806"/>
          </a:xfrm>
          <a:prstGeom prst="rect">
            <a:avLst/>
          </a:prstGeom>
          <a:noFill/>
          <a:ln>
            <a:noFill/>
          </a:ln>
        </p:spPr>
        <p:txBody>
          <a:bodyPr spcFirstLastPara="1" wrap="square" lIns="91425" tIns="45700" rIns="91425" bIns="45700" anchor="t" anchorCtr="0">
            <a:noAutofit/>
          </a:bodyPr>
          <a:lstStyle/>
          <a:p>
            <a:pPr marL="914400" lvl="1" indent="-342900" algn="l" rtl="0">
              <a:lnSpc>
                <a:spcPct val="200000"/>
              </a:lnSpc>
              <a:spcBef>
                <a:spcPts val="1000"/>
              </a:spcBef>
              <a:spcAft>
                <a:spcPts val="0"/>
              </a:spcAft>
              <a:buSzPts val="1800"/>
              <a:buFont typeface="Arial"/>
              <a:buChar char="•"/>
            </a:pPr>
            <a:r>
              <a:rPr lang="km-KH" sz="2400" dirty="0">
                <a:solidFill>
                  <a:schemeClr val="dk1"/>
                </a:solidFill>
                <a:latin typeface="Khmer OS Siemreap" pitchFamily="2" charset="0"/>
                <a:cs typeface="Khmer OS Siemreap" pitchFamily="2" charset="0"/>
                <a:sym typeface="Times"/>
              </a:rPr>
              <a:t>សូមកុំ</a:t>
            </a:r>
            <a:r>
              <a:rPr lang="km-KH" sz="2400" dirty="0">
                <a:solidFill>
                  <a:srgbClr val="FF0000"/>
                </a:solidFill>
                <a:latin typeface="Khmer OS Siemreap" pitchFamily="2" charset="0"/>
                <a:cs typeface="Khmer OS Siemreap" pitchFamily="2" charset="0"/>
                <a:sym typeface="Times"/>
              </a:rPr>
              <a:t>រំខានកុមារ</a:t>
            </a:r>
            <a:r>
              <a:rPr lang="km-KH" sz="2400" dirty="0">
                <a:solidFill>
                  <a:schemeClr val="dk1"/>
                </a:solidFill>
                <a:latin typeface="Khmer OS Siemreap" pitchFamily="2" charset="0"/>
                <a:cs typeface="Khmer OS Siemreap" pitchFamily="2" charset="0"/>
                <a:sym typeface="Times"/>
              </a:rPr>
              <a:t>ញឹកញាប់ពេក</a:t>
            </a:r>
            <a:endParaRPr sz="24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400" dirty="0">
                <a:solidFill>
                  <a:schemeClr val="dk1"/>
                </a:solidFill>
                <a:latin typeface="Khmer OS Siemreap" pitchFamily="2" charset="0"/>
                <a:cs typeface="Khmer OS Siemreap" pitchFamily="2" charset="0"/>
                <a:sym typeface="Times"/>
              </a:rPr>
              <a:t>សូមកុំ</a:t>
            </a:r>
            <a:r>
              <a:rPr lang="km-KH" sz="2400" dirty="0">
                <a:solidFill>
                  <a:srgbClr val="FF0000"/>
                </a:solidFill>
                <a:latin typeface="Khmer OS Siemreap" pitchFamily="2" charset="0"/>
                <a:cs typeface="Khmer OS Siemreap" pitchFamily="2" charset="0"/>
                <a:sym typeface="Times"/>
              </a:rPr>
              <a:t>បង្រៀនកុមារ</a:t>
            </a:r>
            <a:r>
              <a:rPr lang="km-KH" sz="2400" dirty="0">
                <a:solidFill>
                  <a:schemeClr val="dk1"/>
                </a:solidFill>
                <a:latin typeface="Khmer OS Siemreap" pitchFamily="2" charset="0"/>
                <a:cs typeface="Khmer OS Siemreap" pitchFamily="2" charset="0"/>
                <a:sym typeface="Times"/>
              </a:rPr>
              <a:t>ក្នុងពេលសម្ភាសន៍</a:t>
            </a:r>
            <a:endParaRPr sz="24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400" dirty="0">
                <a:solidFill>
                  <a:schemeClr val="dk1"/>
                </a:solidFill>
                <a:latin typeface="Khmer OS Siemreap" pitchFamily="2" charset="0"/>
                <a:cs typeface="Khmer OS Siemreap" pitchFamily="2" charset="0"/>
                <a:sym typeface="Times"/>
              </a:rPr>
              <a:t>សូមកុំ</a:t>
            </a:r>
            <a:r>
              <a:rPr lang="km-KH" sz="2400" dirty="0">
                <a:solidFill>
                  <a:srgbClr val="FF0000"/>
                </a:solidFill>
                <a:latin typeface="Khmer OS Siemreap" pitchFamily="2" charset="0"/>
                <a:cs typeface="Khmer OS Siemreap" pitchFamily="2" charset="0"/>
                <a:sym typeface="Times"/>
              </a:rPr>
              <a:t>វិនិច្ឆ័យចម្លើយ</a:t>
            </a:r>
            <a:r>
              <a:rPr lang="km-KH" sz="2400" dirty="0">
                <a:solidFill>
                  <a:schemeClr val="dk1"/>
                </a:solidFill>
                <a:latin typeface="Khmer OS Siemreap" pitchFamily="2" charset="0"/>
                <a:cs typeface="Khmer OS Siemreap" pitchFamily="2" charset="0"/>
                <a:sym typeface="Times"/>
              </a:rPr>
              <a:t>ណាមួយដែលផ្តល់ឱ្យដោយកុមារ</a:t>
            </a:r>
            <a:endParaRPr lang="km-KH" sz="2400" dirty="0">
              <a:solidFill>
                <a:schemeClr val="dk1"/>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400" dirty="0">
                <a:solidFill>
                  <a:schemeClr val="dk1"/>
                </a:solidFill>
                <a:latin typeface="Khmer OS Siemreap" pitchFamily="2" charset="0"/>
                <a:ea typeface="Times"/>
                <a:cs typeface="Khmer OS Siemreap" pitchFamily="2" charset="0"/>
                <a:sym typeface="Times"/>
              </a:rPr>
              <a:t>សូមកុំ</a:t>
            </a:r>
            <a:r>
              <a:rPr lang="km-KH" sz="2400" dirty="0">
                <a:solidFill>
                  <a:srgbClr val="FF0000"/>
                </a:solidFill>
                <a:latin typeface="Khmer OS Siemreap" pitchFamily="2" charset="0"/>
                <a:ea typeface="Times"/>
                <a:cs typeface="Khmer OS Siemreap" pitchFamily="2" charset="0"/>
                <a:sym typeface="Times"/>
              </a:rPr>
              <a:t>កែតម្រូវ​</a:t>
            </a:r>
            <a:r>
              <a:rPr lang="en-US" sz="2400" dirty="0">
                <a:solidFill>
                  <a:srgbClr val="FF0000"/>
                </a:solidFill>
                <a:latin typeface="Khmer OS Siemreap" pitchFamily="2" charset="0"/>
                <a:ea typeface="Times"/>
                <a:cs typeface="Khmer OS Siemreap" pitchFamily="2" charset="0"/>
                <a:sym typeface="Times"/>
              </a:rPr>
              <a:t> </a:t>
            </a:r>
            <a:r>
              <a:rPr lang="en-US" sz="2400" dirty="0">
                <a:solidFill>
                  <a:schemeClr val="dk1"/>
                </a:solidFill>
                <a:latin typeface="Khmer OS Siemreap" pitchFamily="2" charset="0"/>
                <a:ea typeface="Times"/>
                <a:cs typeface="Khmer OS Siemreap" pitchFamily="2" charset="0"/>
                <a:sym typeface="Times"/>
              </a:rPr>
              <a:t>“</a:t>
            </a:r>
            <a:r>
              <a:rPr lang="km-KH" sz="2400" dirty="0">
                <a:solidFill>
                  <a:schemeClr val="dk1"/>
                </a:solidFill>
                <a:latin typeface="Khmer OS Siemreap" pitchFamily="2" charset="0"/>
                <a:ea typeface="Times"/>
                <a:cs typeface="Khmer OS Siemreap" pitchFamily="2" charset="0"/>
                <a:sym typeface="Times"/>
              </a:rPr>
              <a:t>ចម្លើយខុស​</a:t>
            </a:r>
            <a:r>
              <a:rPr lang="en-US" sz="2400" dirty="0">
                <a:solidFill>
                  <a:schemeClr val="dk1"/>
                </a:solidFill>
                <a:latin typeface="Khmer OS Siemreap" pitchFamily="2" charset="0"/>
                <a:ea typeface="Times"/>
                <a:cs typeface="Khmer OS Siemreap" pitchFamily="2" charset="0"/>
                <a:sym typeface="Times"/>
              </a:rPr>
              <a:t>” </a:t>
            </a:r>
            <a:r>
              <a:rPr lang="km-KH" sz="2400" dirty="0">
                <a:solidFill>
                  <a:schemeClr val="dk1"/>
                </a:solidFill>
                <a:latin typeface="Khmer OS Siemreap" pitchFamily="2" charset="0"/>
                <a:ea typeface="Times"/>
                <a:cs typeface="Khmer OS Siemreap" pitchFamily="2" charset="0"/>
                <a:sym typeface="Times"/>
              </a:rPr>
              <a:t>តែត្រូវសុំការបំភ្លឺ ឬបញ្ជាក់ពីពីកុមារឡើងវិញ</a:t>
            </a:r>
            <a:endParaRPr sz="24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400" dirty="0">
                <a:solidFill>
                  <a:schemeClr val="dk1"/>
                </a:solidFill>
                <a:latin typeface="Khmer OS Siemreap" pitchFamily="2" charset="0"/>
                <a:ea typeface="Times"/>
                <a:cs typeface="Khmer OS Siemreap" pitchFamily="2" charset="0"/>
                <a:sym typeface="Times"/>
              </a:rPr>
              <a:t>កុំឆ្លើយ</a:t>
            </a:r>
            <a:r>
              <a:rPr lang="km-KH" sz="2400" dirty="0">
                <a:solidFill>
                  <a:srgbClr val="FF0000"/>
                </a:solidFill>
                <a:latin typeface="Khmer OS Siemreap" pitchFamily="2" charset="0"/>
                <a:ea typeface="Times"/>
                <a:cs typeface="Khmer OS Siemreap" pitchFamily="2" charset="0"/>
                <a:sym typeface="Times"/>
              </a:rPr>
              <a:t>សំណួរដដែលៗ</a:t>
            </a:r>
            <a:r>
              <a:rPr lang="km-KH" sz="2400" dirty="0">
                <a:solidFill>
                  <a:schemeClr val="dk1"/>
                </a:solidFill>
                <a:latin typeface="Khmer OS Siemreap" pitchFamily="2" charset="0"/>
                <a:ea typeface="Times"/>
                <a:cs typeface="Khmer OS Siemreap" pitchFamily="2" charset="0"/>
                <a:sym typeface="Times"/>
              </a:rPr>
              <a:t>ប្រសិនបើកុមារមិនយល់។ធ្វើកំណែទម្រង់សំណួរដើម្បីបញ្ជាក់បន្ថែម។</a:t>
            </a:r>
            <a:endParaRPr sz="24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400" dirty="0">
                <a:solidFill>
                  <a:schemeClr val="dk1"/>
                </a:solidFill>
                <a:latin typeface="Khmer OS Siemreap" pitchFamily="2" charset="0"/>
                <a:cs typeface="Khmer OS Siemreap" pitchFamily="2" charset="0"/>
                <a:sym typeface="Times"/>
              </a:rPr>
              <a:t>សូមកុំ</a:t>
            </a:r>
            <a:r>
              <a:rPr lang="km-KH" sz="2400" dirty="0">
                <a:solidFill>
                  <a:srgbClr val="FF0000"/>
                </a:solidFill>
                <a:latin typeface="Khmer OS Siemreap" pitchFamily="2" charset="0"/>
                <a:cs typeface="Khmer OS Siemreap" pitchFamily="2" charset="0"/>
                <a:sym typeface="Times"/>
              </a:rPr>
              <a:t>បង្ខំកុមារ</a:t>
            </a:r>
            <a:r>
              <a:rPr lang="km-KH" sz="2400" dirty="0">
                <a:solidFill>
                  <a:schemeClr val="dk1"/>
                </a:solidFill>
                <a:latin typeface="Khmer OS Siemreap" pitchFamily="2" charset="0"/>
                <a:cs typeface="Khmer OS Siemreap" pitchFamily="2" charset="0"/>
                <a:sym typeface="Times"/>
              </a:rPr>
              <a:t>ឱ្យនិយាយ</a:t>
            </a:r>
            <a:endParaRPr sz="2400" dirty="0">
              <a:latin typeface="Khmer OS Siemreap" pitchFamily="2" charset="0"/>
              <a:cs typeface="Khmer OS Siemreap" pitchFamily="2" charset="0"/>
            </a:endParaRPr>
          </a:p>
        </p:txBody>
      </p:sp>
      <p:sp>
        <p:nvSpPr>
          <p:cNvPr id="450" name="Google Shape;450;p62"/>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46</a:t>
            </a:fld>
            <a:endParaRPr/>
          </a:p>
        </p:txBody>
      </p:sp>
      <p:sp>
        <p:nvSpPr>
          <p:cNvPr id="452" name="Google Shape;452;p62"/>
          <p:cNvSpPr/>
          <p:nvPr/>
        </p:nvSpPr>
        <p:spPr>
          <a:xfrm>
            <a:off x="0" y="51677"/>
            <a:ext cx="12094791" cy="707846"/>
          </a:xfrm>
          <a:prstGeom prst="rect">
            <a:avLst/>
          </a:prstGeom>
          <a:solidFill>
            <a:srgbClr val="FFC0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114300" marR="0" lvl="0" indent="0" algn="ctr" rtl="0">
              <a:lnSpc>
                <a:spcPct val="100000"/>
              </a:lnSpc>
              <a:spcBef>
                <a:spcPts val="0"/>
              </a:spcBef>
              <a:spcAft>
                <a:spcPts val="0"/>
              </a:spcAft>
              <a:buClr>
                <a:srgbClr val="000000"/>
              </a:buClr>
              <a:buSzPts val="3600"/>
              <a:buFont typeface="Arial"/>
              <a:buNone/>
            </a:pPr>
            <a:r>
              <a:rPr lang="km-KH" sz="4000" b="1" dirty="0">
                <a:latin typeface="Khmer OS Muol Light" pitchFamily="2" charset="0"/>
                <a:ea typeface="Times"/>
                <a:cs typeface="Khmer OS Muol Light" pitchFamily="2" charset="0"/>
                <a:sym typeface="Times"/>
              </a:rPr>
              <a:t>គួរធ្វើ និងមិនគួរធ្វើក្នុងពេលសម្ភាសន៍</a:t>
            </a:r>
            <a:endParaRPr sz="4000" b="1" i="0" u="none" strike="noStrike" cap="none" dirty="0">
              <a:solidFill>
                <a:srgbClr val="000000"/>
              </a:solidFill>
              <a:latin typeface="Khmer OS Muol Light" pitchFamily="2" charset="0"/>
              <a:ea typeface="Times"/>
              <a:cs typeface="Khmer OS Muol Light" pitchFamily="2" charset="0"/>
              <a:sym typeface="Times"/>
            </a:endParaRPr>
          </a:p>
        </p:txBody>
      </p:sp>
      <p:pic>
        <p:nvPicPr>
          <p:cNvPr id="451" name="Google Shape;451;p62"/>
          <p:cNvPicPr preferRelativeResize="0"/>
          <p:nvPr/>
        </p:nvPicPr>
        <p:blipFill rotWithShape="1">
          <a:blip r:embed="rId4">
            <a:alphaModFix/>
          </a:blip>
          <a:srcRect l="48464"/>
          <a:stretch/>
        </p:blipFill>
        <p:spPr>
          <a:xfrm>
            <a:off x="0" y="691906"/>
            <a:ext cx="1423686" cy="1442775"/>
          </a:xfrm>
          <a:prstGeom prst="rect">
            <a:avLst/>
          </a:prstGeom>
          <a:noFill/>
          <a:ln>
            <a:noFill/>
          </a:ln>
        </p:spPr>
      </p:pic>
    </p:spTree>
    <p:extLst>
      <p:ext uri="{BB962C8B-B14F-4D97-AF65-F5344CB8AC3E}">
        <p14:creationId xmlns:p14="http://schemas.microsoft.com/office/powerpoint/2010/main" val="3979636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9" name="Google Shape;459;p63"/>
          <p:cNvPicPr preferRelativeResize="0"/>
          <p:nvPr/>
        </p:nvPicPr>
        <p:blipFill rotWithShape="1">
          <a:blip r:embed="rId3">
            <a:alphaModFix/>
          </a:blip>
          <a:srcRect l="48464"/>
          <a:stretch/>
        </p:blipFill>
        <p:spPr>
          <a:xfrm>
            <a:off x="0" y="0"/>
            <a:ext cx="1678329" cy="1842336"/>
          </a:xfrm>
          <a:prstGeom prst="rect">
            <a:avLst/>
          </a:prstGeom>
          <a:noFill/>
          <a:ln>
            <a:noFill/>
          </a:ln>
        </p:spPr>
      </p:pic>
      <p:pic>
        <p:nvPicPr>
          <p:cNvPr id="5" name="Google Shape;379;p52" descr="pasted-image.pdf">
            <a:extLst>
              <a:ext uri="{FF2B5EF4-FFF2-40B4-BE49-F238E27FC236}">
                <a16:creationId xmlns:a16="http://schemas.microsoft.com/office/drawing/2014/main" xmlns="" id="{5929D4A2-C8C3-344E-BA08-958AF6872C9B}"/>
              </a:ext>
            </a:extLst>
          </p:cNvPr>
          <p:cNvPicPr preferRelativeResize="0"/>
          <p:nvPr/>
        </p:nvPicPr>
        <p:blipFill rotWithShape="1">
          <a:blip r:embed="rId4">
            <a:alphaModFix/>
          </a:blip>
          <a:srcRect/>
          <a:stretch/>
        </p:blipFill>
        <p:spPr>
          <a:xfrm>
            <a:off x="97536" y="1288149"/>
            <a:ext cx="12094464" cy="5471502"/>
          </a:xfrm>
          <a:prstGeom prst="rect">
            <a:avLst/>
          </a:prstGeom>
          <a:noFill/>
          <a:ln>
            <a:noFill/>
          </a:ln>
        </p:spPr>
      </p:pic>
      <p:sp>
        <p:nvSpPr>
          <p:cNvPr id="457" name="Google Shape;457;p63"/>
          <p:cNvSpPr txBox="1">
            <a:spLocks noGrp="1"/>
          </p:cNvSpPr>
          <p:nvPr>
            <p:ph type="body" idx="1"/>
          </p:nvPr>
        </p:nvSpPr>
        <p:spPr>
          <a:xfrm>
            <a:off x="247549" y="1288149"/>
            <a:ext cx="11743823" cy="5027661"/>
          </a:xfrm>
          <a:prstGeom prst="rect">
            <a:avLst/>
          </a:prstGeom>
          <a:noFill/>
          <a:ln>
            <a:noFill/>
          </a:ln>
        </p:spPr>
        <p:txBody>
          <a:bodyPr spcFirstLastPara="1" wrap="square" lIns="91425" tIns="45700" rIns="91425" bIns="45700" anchor="t" anchorCtr="0">
            <a:noAutofit/>
          </a:bodyPr>
          <a:lstStyle/>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សូមកុំបង្ហាញថាអ្នក</a:t>
            </a:r>
            <a:r>
              <a:rPr lang="km-KH" sz="2000" dirty="0">
                <a:solidFill>
                  <a:srgbClr val="FF0000"/>
                </a:solidFill>
                <a:latin typeface="Khmer OS Siemreap" pitchFamily="2" charset="0"/>
                <a:ea typeface="Times"/>
                <a:cs typeface="Khmer OS Siemreap" pitchFamily="2" charset="0"/>
                <a:sym typeface="Times"/>
              </a:rPr>
              <a:t>ធុញថប់</a:t>
            </a:r>
            <a:r>
              <a:rPr lang="km-KH" sz="2000" dirty="0">
                <a:solidFill>
                  <a:schemeClr val="dk1"/>
                </a:solidFill>
                <a:latin typeface="Khmer OS Siemreap" pitchFamily="2" charset="0"/>
                <a:ea typeface="Times"/>
                <a:cs typeface="Khmer OS Siemreap" pitchFamily="2" charset="0"/>
                <a:sym typeface="Times"/>
              </a:rPr>
              <a:t>នៅពេលអ្នកមិនទាន់ទទួលបានព័ត៌មានដែលអ្នកចង់ដឹង។ប្រសិនបើអ្នកមានអារម្មណ៍មិនសូវស្រួលអ្នកអាចឈប់សម្រាកបន្តិចបាន។</a:t>
            </a:r>
            <a:endParaRPr sz="2000" dirty="0">
              <a:solidFill>
                <a:schemeClr val="dk1"/>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សូមកុំ</a:t>
            </a:r>
            <a:r>
              <a:rPr lang="km-KH" sz="2000" dirty="0">
                <a:solidFill>
                  <a:srgbClr val="FF0000"/>
                </a:solidFill>
                <a:latin typeface="Khmer OS Siemreap" pitchFamily="2" charset="0"/>
                <a:ea typeface="Times"/>
                <a:cs typeface="Khmer OS Siemreap" pitchFamily="2" charset="0"/>
                <a:sym typeface="Times"/>
              </a:rPr>
              <a:t>បង្ខំចង់បានចម្លើយ</a:t>
            </a:r>
            <a:r>
              <a:rPr lang="km-KH" sz="2000" dirty="0">
                <a:solidFill>
                  <a:schemeClr val="dk1"/>
                </a:solidFill>
                <a:latin typeface="Khmer OS Siemreap" pitchFamily="2" charset="0"/>
                <a:ea typeface="Times"/>
                <a:cs typeface="Khmer OS Siemreap" pitchFamily="2" charset="0"/>
                <a:sym typeface="Times"/>
              </a:rPr>
              <a:t>ទោះបីអ្នកដឹងថាកុមារនោះកំពុងនិយាយកុហក ឬ</a:t>
            </a:r>
            <a:r>
              <a:rPr lang="km-KH" sz="2000" dirty="0">
                <a:solidFill>
                  <a:srgbClr val="FF0000"/>
                </a:solidFill>
                <a:latin typeface="Khmer OS Siemreap" pitchFamily="2" charset="0"/>
                <a:ea typeface="Times"/>
                <a:cs typeface="Khmer OS Siemreap" pitchFamily="2" charset="0"/>
                <a:sym typeface="Times"/>
              </a:rPr>
              <a:t>មិនបង្ហាញព័ត៌មានដែលអ្នកចង់ដឹង</a:t>
            </a:r>
            <a:r>
              <a:rPr lang="km-KH" sz="2000" dirty="0">
                <a:solidFill>
                  <a:schemeClr val="dk1"/>
                </a:solidFill>
                <a:latin typeface="Khmer OS Siemreap" pitchFamily="2" charset="0"/>
                <a:ea typeface="Times"/>
                <a:cs typeface="Khmer OS Siemreap" pitchFamily="2" charset="0"/>
                <a:sym typeface="Times"/>
              </a:rPr>
              <a:t>ក្តី</a:t>
            </a:r>
            <a:endParaRPr sz="2000" dirty="0">
              <a:solidFill>
                <a:schemeClr val="dk1"/>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សូមកុំ</a:t>
            </a:r>
            <a:r>
              <a:rPr lang="km-KH" sz="2000" dirty="0">
                <a:solidFill>
                  <a:srgbClr val="FF0000"/>
                </a:solidFill>
                <a:latin typeface="Khmer OS Siemreap" pitchFamily="2" charset="0"/>
                <a:ea typeface="Times"/>
                <a:cs typeface="Khmer OS Siemreap" pitchFamily="2" charset="0"/>
                <a:sym typeface="Times"/>
              </a:rPr>
              <a:t>គំរាមគំហែង</a:t>
            </a:r>
            <a:r>
              <a:rPr lang="km-KH" sz="2000" dirty="0">
                <a:solidFill>
                  <a:schemeClr val="dk1"/>
                </a:solidFill>
                <a:latin typeface="Khmer OS Siemreap" pitchFamily="2" charset="0"/>
                <a:ea typeface="Times"/>
                <a:cs typeface="Khmer OS Siemreap" pitchFamily="2" charset="0"/>
                <a:sym typeface="Times"/>
              </a:rPr>
              <a:t>ថារឿងអាក្រក់នឹងកើតឡើងប្រសិនកុមារបដិសេធមិននិយាយ</a:t>
            </a:r>
            <a:endParaRPr sz="2000" dirty="0">
              <a:solidFill>
                <a:schemeClr val="dk1"/>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សូមកុំ</a:t>
            </a:r>
            <a:r>
              <a:rPr lang="km-KH" sz="2000" dirty="0">
                <a:solidFill>
                  <a:srgbClr val="FF0000"/>
                </a:solidFill>
                <a:latin typeface="Khmer OS Siemreap" pitchFamily="2" charset="0"/>
                <a:ea typeface="Times"/>
                <a:cs typeface="Khmer OS Siemreap" pitchFamily="2" charset="0"/>
                <a:sym typeface="Times"/>
              </a:rPr>
              <a:t>បង្ខំកុមារនិយាយ</a:t>
            </a:r>
            <a:r>
              <a:rPr lang="km-KH" sz="2000" dirty="0">
                <a:solidFill>
                  <a:schemeClr val="dk1"/>
                </a:solidFill>
                <a:latin typeface="Khmer OS Siemreap" pitchFamily="2" charset="0"/>
                <a:ea typeface="Times"/>
                <a:cs typeface="Khmer OS Siemreap" pitchFamily="2" charset="0"/>
                <a:sym typeface="Times"/>
              </a:rPr>
              <a:t>នៅពេលដែលពួកគេ</a:t>
            </a:r>
            <a:r>
              <a:rPr lang="km-KH" sz="2000" dirty="0">
                <a:solidFill>
                  <a:srgbClr val="FF0000"/>
                </a:solidFill>
                <a:latin typeface="Khmer OS Siemreap" pitchFamily="2" charset="0"/>
                <a:ea typeface="Times"/>
                <a:cs typeface="Khmer OS Siemreap" pitchFamily="2" charset="0"/>
                <a:sym typeface="Times"/>
              </a:rPr>
              <a:t>មិនទាន់ត្រៀមខ្លួននិយាយ</a:t>
            </a:r>
            <a:endParaRPr sz="2000" dirty="0">
              <a:solidFill>
                <a:srgbClr val="FF0000"/>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សូមកុំ</a:t>
            </a:r>
            <a:r>
              <a:rPr lang="km-KH" sz="2000" dirty="0">
                <a:solidFill>
                  <a:srgbClr val="FF0000"/>
                </a:solidFill>
                <a:latin typeface="Khmer OS Siemreap" pitchFamily="2" charset="0"/>
                <a:cs typeface="Khmer OS Siemreap" pitchFamily="2" charset="0"/>
                <a:sym typeface="Times"/>
              </a:rPr>
              <a:t>សន្យាថានឹងផ្តល់រង្វាន់</a:t>
            </a:r>
            <a:r>
              <a:rPr lang="km-KH" sz="2000" dirty="0">
                <a:solidFill>
                  <a:schemeClr val="dk1"/>
                </a:solidFill>
                <a:latin typeface="Khmer OS Siemreap" pitchFamily="2" charset="0"/>
                <a:cs typeface="Khmer OS Siemreap" pitchFamily="2" charset="0"/>
                <a:sym typeface="Times"/>
              </a:rPr>
              <a:t>សម្រាប់ការផ្តល់ព័ត៌មាន</a:t>
            </a:r>
            <a:endParaRPr sz="2000" dirty="0">
              <a:latin typeface="Khmer OS Siemreap" pitchFamily="2" charset="0"/>
              <a:cs typeface="Khmer OS Siemreap" pitchFamily="2" charset="0"/>
            </a:endParaRPr>
          </a:p>
        </p:txBody>
      </p:sp>
      <p:sp>
        <p:nvSpPr>
          <p:cNvPr id="458" name="Google Shape;458;p63"/>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47</a:t>
            </a:fld>
            <a:endParaRPr/>
          </a:p>
        </p:txBody>
      </p:sp>
    </p:spTree>
    <p:extLst>
      <p:ext uri="{BB962C8B-B14F-4D97-AF65-F5344CB8AC3E}">
        <p14:creationId xmlns:p14="http://schemas.microsoft.com/office/powerpoint/2010/main" val="405611042"/>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5" name="Google Shape;379;p52" descr="pasted-image.pdf">
            <a:extLst>
              <a:ext uri="{FF2B5EF4-FFF2-40B4-BE49-F238E27FC236}">
                <a16:creationId xmlns:a16="http://schemas.microsoft.com/office/drawing/2014/main" xmlns="" id="{31BB0845-F4B1-D643-BAB2-CAF185239E46}"/>
              </a:ext>
            </a:extLst>
          </p:cNvPr>
          <p:cNvPicPr preferRelativeResize="0"/>
          <p:nvPr/>
        </p:nvPicPr>
        <p:blipFill rotWithShape="1">
          <a:blip r:embed="rId3">
            <a:alphaModFix/>
          </a:blip>
          <a:srcRect/>
          <a:stretch/>
        </p:blipFill>
        <p:spPr>
          <a:xfrm>
            <a:off x="97536" y="1288149"/>
            <a:ext cx="12094464" cy="5471502"/>
          </a:xfrm>
          <a:prstGeom prst="rect">
            <a:avLst/>
          </a:prstGeom>
          <a:noFill/>
          <a:ln>
            <a:noFill/>
          </a:ln>
        </p:spPr>
      </p:pic>
      <p:sp>
        <p:nvSpPr>
          <p:cNvPr id="465" name="Google Shape;465;p64"/>
          <p:cNvSpPr txBox="1">
            <a:spLocks noGrp="1"/>
          </p:cNvSpPr>
          <p:nvPr>
            <p:ph type="body" idx="1"/>
          </p:nvPr>
        </p:nvSpPr>
        <p:spPr>
          <a:xfrm>
            <a:off x="833378" y="1340659"/>
            <a:ext cx="10995950" cy="4729559"/>
          </a:xfrm>
          <a:prstGeom prst="rect">
            <a:avLst/>
          </a:prstGeom>
          <a:noFill/>
          <a:ln>
            <a:noFill/>
          </a:ln>
        </p:spPr>
        <p:txBody>
          <a:bodyPr spcFirstLastPara="1" wrap="square" lIns="91425" tIns="45700" rIns="91425" bIns="45700" anchor="t" anchorCtr="0">
            <a:noAutofit/>
          </a:bodyPr>
          <a:lstStyle/>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សូមកុំសួរកុមារ</a:t>
            </a:r>
            <a:r>
              <a:rPr lang="km-KH" sz="2000" dirty="0">
                <a:solidFill>
                  <a:srgbClr val="FF0000"/>
                </a:solidFill>
                <a:latin typeface="Khmer OS Siemreap" pitchFamily="2" charset="0"/>
                <a:ea typeface="Times"/>
                <a:cs typeface="Khmer OS Siemreap" pitchFamily="2" charset="0"/>
                <a:sym typeface="Times"/>
              </a:rPr>
              <a:t>ថាហេតុអ្វី</a:t>
            </a:r>
            <a:r>
              <a:rPr lang="km-KH" sz="2000" dirty="0">
                <a:solidFill>
                  <a:schemeClr val="dk1"/>
                </a:solidFill>
                <a:latin typeface="Khmer OS Siemreap" pitchFamily="2" charset="0"/>
                <a:ea typeface="Times"/>
                <a:cs typeface="Khmer OS Siemreap" pitchFamily="2" charset="0"/>
                <a:sym typeface="Times"/>
              </a:rPr>
              <a:t>បានជាជនល្មើសធ្វើបាបពួកគេ។កុមារមិនដឹងហើយថែមទាំងអាចបន្ទាសខ្លួនឯង</a:t>
            </a:r>
            <a:endParaRPr sz="2000" dirty="0">
              <a:solidFill>
                <a:schemeClr val="dk1"/>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សូមកុំសួរកុមារថា</a:t>
            </a:r>
            <a:r>
              <a:rPr lang="km-KH" sz="2000" dirty="0">
                <a:solidFill>
                  <a:srgbClr val="FF0000"/>
                </a:solidFill>
                <a:latin typeface="Khmer OS Siemreap" pitchFamily="2" charset="0"/>
                <a:ea typeface="Times"/>
                <a:cs typeface="Khmer OS Siemreap" pitchFamily="2" charset="0"/>
                <a:sym typeface="Times"/>
              </a:rPr>
              <a:t>តើពួកគេចង់ដាក់ទោសជនល្មើសដោយរបៀបណា</a:t>
            </a:r>
            <a:endParaRPr sz="2000" dirty="0">
              <a:solidFill>
                <a:srgbClr val="FF0000"/>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សូមកុំ</a:t>
            </a:r>
            <a:r>
              <a:rPr lang="km-KH" sz="2000" dirty="0">
                <a:solidFill>
                  <a:srgbClr val="FF0000"/>
                </a:solidFill>
                <a:latin typeface="Khmer OS Siemreap" pitchFamily="2" charset="0"/>
                <a:ea typeface="Times"/>
                <a:cs typeface="Khmer OS Siemreap" pitchFamily="2" charset="0"/>
                <a:sym typeface="Times"/>
              </a:rPr>
              <a:t>សន្យានឹងកុមារថាអ្នកនឹងមិនប្រាប់នរណាម្នាក់អំពីរឿងដែលអ្នកដឹងលឺពីគាត់។ </a:t>
            </a:r>
            <a:r>
              <a:rPr lang="km-KH" sz="2000" dirty="0">
                <a:solidFill>
                  <a:schemeClr val="dk1"/>
                </a:solidFill>
                <a:latin typeface="Khmer OS Siemreap" pitchFamily="2" charset="0"/>
                <a:ea typeface="Times"/>
                <a:cs typeface="Khmer OS Siemreap" pitchFamily="2" charset="0"/>
                <a:sym typeface="Times"/>
              </a:rPr>
              <a:t>វាអាចថាករណីនេះត្រូវរាយការណ៍</a:t>
            </a:r>
            <a:endParaRPr sz="2000" dirty="0">
              <a:solidFill>
                <a:schemeClr val="dk1"/>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សូមកុំ</a:t>
            </a:r>
            <a:r>
              <a:rPr lang="km-KH" sz="2000" dirty="0">
                <a:solidFill>
                  <a:srgbClr val="FF0000"/>
                </a:solidFill>
                <a:latin typeface="Khmer OS Siemreap" pitchFamily="2" charset="0"/>
                <a:ea typeface="Times"/>
                <a:cs typeface="Khmer OS Siemreap" pitchFamily="2" charset="0"/>
                <a:sym typeface="Times"/>
              </a:rPr>
              <a:t>សន្យានឹងកុមារនូវអ្វីដែលអ្នកមិនអាចថែរក្សាទុកបាន។ </a:t>
            </a:r>
            <a:r>
              <a:rPr lang="km-KH" sz="2000" dirty="0">
                <a:solidFill>
                  <a:schemeClr val="dk1"/>
                </a:solidFill>
                <a:latin typeface="Khmer OS Siemreap" pitchFamily="2" charset="0"/>
                <a:ea typeface="Times"/>
                <a:cs typeface="Khmer OS Siemreap" pitchFamily="2" charset="0"/>
                <a:sym typeface="Times"/>
              </a:rPr>
              <a:t>ឧទាហរណ៍ </a:t>
            </a:r>
            <a:r>
              <a:rPr lang="en-US" sz="2000" dirty="0">
                <a:solidFill>
                  <a:schemeClr val="dk1"/>
                </a:solidFill>
                <a:latin typeface="Khmer OS Siemreap" pitchFamily="2" charset="0"/>
                <a:ea typeface="Times"/>
                <a:cs typeface="Khmer OS Siemreap" pitchFamily="2" charset="0"/>
                <a:sym typeface="Times"/>
              </a:rPr>
              <a:t>“</a:t>
            </a:r>
            <a:r>
              <a:rPr lang="km-KH" sz="2000" dirty="0">
                <a:solidFill>
                  <a:schemeClr val="dk1"/>
                </a:solidFill>
                <a:latin typeface="Khmer OS Siemreap" pitchFamily="2" charset="0"/>
                <a:ea typeface="Times"/>
                <a:cs typeface="Khmer OS Siemreap" pitchFamily="2" charset="0"/>
                <a:sym typeface="Times"/>
              </a:rPr>
              <a:t>គ្មាននរណាម្នាក់ធ្វើបាបអ្នកដូចវាទៀតទេ</a:t>
            </a:r>
            <a:r>
              <a:rPr lang="en-US" sz="2000" dirty="0">
                <a:solidFill>
                  <a:schemeClr val="dk1"/>
                </a:solidFill>
                <a:latin typeface="Khmer OS Siemreap" pitchFamily="2" charset="0"/>
                <a:ea typeface="Times"/>
                <a:cs typeface="Khmer OS Siemreap" pitchFamily="2" charset="0"/>
                <a:sym typeface="Times"/>
              </a:rPr>
              <a:t>” </a:t>
            </a:r>
            <a:endParaRPr sz="2000" dirty="0">
              <a:latin typeface="Khmer OS Siemreap" pitchFamily="2" charset="0"/>
              <a:cs typeface="Khmer OS Siemreap" pitchFamily="2" charset="0"/>
            </a:endParaRPr>
          </a:p>
        </p:txBody>
      </p:sp>
      <p:sp>
        <p:nvSpPr>
          <p:cNvPr id="466" name="Google Shape;466;p64"/>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48</a:t>
            </a:fld>
            <a:endParaRPr/>
          </a:p>
        </p:txBody>
      </p:sp>
      <p:pic>
        <p:nvPicPr>
          <p:cNvPr id="467" name="Google Shape;467;p64"/>
          <p:cNvPicPr preferRelativeResize="0"/>
          <p:nvPr/>
        </p:nvPicPr>
        <p:blipFill rotWithShape="1">
          <a:blip r:embed="rId4">
            <a:alphaModFix/>
          </a:blip>
          <a:srcRect l="48464"/>
          <a:stretch/>
        </p:blipFill>
        <p:spPr>
          <a:xfrm>
            <a:off x="0" y="0"/>
            <a:ext cx="1606456" cy="1827132"/>
          </a:xfrm>
          <a:prstGeom prst="rect">
            <a:avLst/>
          </a:prstGeom>
          <a:noFill/>
          <a:ln>
            <a:noFill/>
          </a:ln>
        </p:spPr>
      </p:pic>
    </p:spTree>
    <p:extLst>
      <p:ext uri="{BB962C8B-B14F-4D97-AF65-F5344CB8AC3E}">
        <p14:creationId xmlns:p14="http://schemas.microsoft.com/office/powerpoint/2010/main" val="2271582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5" name="Google Shape;379;p52" descr="pasted-image.pdf">
            <a:extLst>
              <a:ext uri="{FF2B5EF4-FFF2-40B4-BE49-F238E27FC236}">
                <a16:creationId xmlns:a16="http://schemas.microsoft.com/office/drawing/2014/main" xmlns="" id="{382ACC74-A4EA-4F4D-BFA6-402A91628BED}"/>
              </a:ext>
            </a:extLst>
          </p:cNvPr>
          <p:cNvPicPr preferRelativeResize="0"/>
          <p:nvPr/>
        </p:nvPicPr>
        <p:blipFill rotWithShape="1">
          <a:blip r:embed="rId3">
            <a:alphaModFix/>
          </a:blip>
          <a:srcRect/>
          <a:stretch/>
        </p:blipFill>
        <p:spPr>
          <a:xfrm>
            <a:off x="97536" y="1288149"/>
            <a:ext cx="12094464" cy="5471502"/>
          </a:xfrm>
          <a:prstGeom prst="rect">
            <a:avLst/>
          </a:prstGeom>
          <a:noFill/>
          <a:ln>
            <a:noFill/>
          </a:ln>
        </p:spPr>
      </p:pic>
      <p:sp>
        <p:nvSpPr>
          <p:cNvPr id="472" name="Google Shape;472;p65"/>
          <p:cNvSpPr txBox="1">
            <a:spLocks noGrp="1"/>
          </p:cNvSpPr>
          <p:nvPr>
            <p:ph type="body" idx="1"/>
          </p:nvPr>
        </p:nvSpPr>
        <p:spPr>
          <a:xfrm>
            <a:off x="1590912" y="516848"/>
            <a:ext cx="10429207" cy="6341152"/>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1000"/>
              </a:spcBef>
              <a:spcAft>
                <a:spcPts val="0"/>
              </a:spcAft>
              <a:buSzPts val="1800"/>
              <a:buFont typeface="Arial"/>
              <a:buChar char="•"/>
            </a:pPr>
            <a:r>
              <a:rPr lang="km-KH" sz="1800" dirty="0">
                <a:solidFill>
                  <a:schemeClr val="tx1"/>
                </a:solidFill>
                <a:latin typeface="Khmer OS Siemreap" pitchFamily="2" charset="0"/>
                <a:cs typeface="Khmer OS Siemreap" pitchFamily="2" charset="0"/>
                <a:sym typeface="Times"/>
              </a:rPr>
              <a:t>គិតគូរលើ</a:t>
            </a:r>
            <a:r>
              <a:rPr lang="km-KH" sz="1800" dirty="0">
                <a:solidFill>
                  <a:srgbClr val="FF0000"/>
                </a:solidFill>
                <a:latin typeface="Khmer OS Siemreap" pitchFamily="2" charset="0"/>
                <a:cs typeface="Khmer OS Siemreap" pitchFamily="2" charset="0"/>
                <a:sym typeface="Times"/>
              </a:rPr>
              <a:t>សុខុមាភាព</a:t>
            </a:r>
            <a:r>
              <a:rPr lang="km-KH" sz="1800" dirty="0">
                <a:solidFill>
                  <a:schemeClr val="tx1"/>
                </a:solidFill>
                <a:latin typeface="Khmer OS Siemreap" pitchFamily="2" charset="0"/>
                <a:cs typeface="Khmer OS Siemreap" pitchFamily="2" charset="0"/>
                <a:sym typeface="Times"/>
              </a:rPr>
              <a:t>របស់កុមារជាចម្បង</a:t>
            </a:r>
            <a:endParaRPr sz="1800" dirty="0">
              <a:solidFill>
                <a:schemeClr val="tx1"/>
              </a:solidFill>
              <a:latin typeface="Khmer OS Siemreap" pitchFamily="2" charset="0"/>
              <a:cs typeface="Khmer OS Siemreap" pitchFamily="2" charset="0"/>
            </a:endParaRPr>
          </a:p>
          <a:p>
            <a:pPr marL="457200" lvl="0" indent="-342900" algn="l" rtl="0">
              <a:lnSpc>
                <a:spcPct val="150000"/>
              </a:lnSpc>
              <a:spcBef>
                <a:spcPts val="1000"/>
              </a:spcBef>
              <a:spcAft>
                <a:spcPts val="0"/>
              </a:spcAft>
              <a:buSzPts val="1800"/>
              <a:buFont typeface="Arial"/>
              <a:buChar char="•"/>
            </a:pPr>
            <a:r>
              <a:rPr lang="km-KH" sz="1800" dirty="0">
                <a:solidFill>
                  <a:schemeClr val="tx1"/>
                </a:solidFill>
                <a:latin typeface="Khmer OS Siemreap" pitchFamily="2" charset="0"/>
                <a:cs typeface="Khmer OS Siemreap" pitchFamily="2" charset="0"/>
                <a:sym typeface="Times"/>
              </a:rPr>
              <a:t>បរិយាកាស</a:t>
            </a:r>
            <a:r>
              <a:rPr lang="km-KH" sz="1800" dirty="0">
                <a:solidFill>
                  <a:srgbClr val="FF0000"/>
                </a:solidFill>
                <a:latin typeface="Khmer OS Siemreap" pitchFamily="2" charset="0"/>
                <a:cs typeface="Khmer OS Siemreap" pitchFamily="2" charset="0"/>
                <a:sym typeface="Times"/>
              </a:rPr>
              <a:t>បែបកុមារមេត្រី</a:t>
            </a:r>
            <a:endParaRPr sz="1800" dirty="0">
              <a:solidFill>
                <a:srgbClr val="FF0000"/>
              </a:solidFill>
              <a:latin typeface="Khmer OS Siemreap" pitchFamily="2" charset="0"/>
              <a:cs typeface="Khmer OS Siemreap" pitchFamily="2" charset="0"/>
            </a:endParaRPr>
          </a:p>
          <a:p>
            <a:pPr marL="457200" lvl="0" indent="-342900" algn="l" rtl="0">
              <a:lnSpc>
                <a:spcPct val="150000"/>
              </a:lnSpc>
              <a:spcBef>
                <a:spcPts val="1000"/>
              </a:spcBef>
              <a:spcAft>
                <a:spcPts val="0"/>
              </a:spcAft>
              <a:buSzPts val="1800"/>
              <a:buFont typeface="Arial"/>
              <a:buChar char="•"/>
            </a:pPr>
            <a:r>
              <a:rPr lang="km-KH" sz="1800" dirty="0">
                <a:solidFill>
                  <a:schemeClr val="tx1"/>
                </a:solidFill>
                <a:latin typeface="Khmer OS Siemreap" pitchFamily="2" charset="0"/>
                <a:cs typeface="Khmer OS Siemreap" pitchFamily="2" charset="0"/>
                <a:sym typeface="Times"/>
              </a:rPr>
              <a:t>មានវត្តមានរបស់</a:t>
            </a:r>
            <a:r>
              <a:rPr lang="km-KH" sz="1800" dirty="0">
                <a:solidFill>
                  <a:srgbClr val="FF0000"/>
                </a:solidFill>
                <a:latin typeface="Khmer OS Siemreap" pitchFamily="2" charset="0"/>
                <a:cs typeface="Khmer OS Siemreap" pitchFamily="2" charset="0"/>
                <a:sym typeface="Times"/>
              </a:rPr>
              <a:t>អ្នកគ្រាំទ្រ</a:t>
            </a:r>
            <a:endParaRPr sz="1800" dirty="0">
              <a:solidFill>
                <a:srgbClr val="FF0000"/>
              </a:solidFill>
              <a:latin typeface="Khmer OS Siemreap" pitchFamily="2" charset="0"/>
              <a:cs typeface="Khmer OS Siemreap" pitchFamily="2" charset="0"/>
            </a:endParaRPr>
          </a:p>
          <a:p>
            <a:pPr marL="457200" lvl="0" indent="-342900" algn="l" rtl="0">
              <a:lnSpc>
                <a:spcPct val="150000"/>
              </a:lnSpc>
              <a:spcBef>
                <a:spcPts val="1000"/>
              </a:spcBef>
              <a:spcAft>
                <a:spcPts val="0"/>
              </a:spcAft>
              <a:buSzPts val="1800"/>
              <a:buFont typeface="Arial"/>
              <a:buChar char="•"/>
            </a:pPr>
            <a:r>
              <a:rPr lang="km-KH" sz="1800" dirty="0">
                <a:solidFill>
                  <a:schemeClr val="tx1"/>
                </a:solidFill>
                <a:latin typeface="Khmer OS Siemreap" pitchFamily="2" charset="0"/>
                <a:cs typeface="Khmer OS Siemreap" pitchFamily="2" charset="0"/>
                <a:sym typeface="Times"/>
              </a:rPr>
              <a:t>មានវត្តមាន</a:t>
            </a:r>
            <a:r>
              <a:rPr lang="km-KH" sz="1800" dirty="0">
                <a:solidFill>
                  <a:srgbClr val="FF0000"/>
                </a:solidFill>
                <a:latin typeface="Khmer OS Siemreap" pitchFamily="2" charset="0"/>
                <a:cs typeface="Khmer OS Siemreap" pitchFamily="2" charset="0"/>
                <a:sym typeface="Times"/>
              </a:rPr>
              <a:t>មន្រ្តីសង្គមកិច្ច</a:t>
            </a:r>
            <a:r>
              <a:rPr lang="km-KH" sz="1800" dirty="0">
                <a:solidFill>
                  <a:schemeClr val="tx1"/>
                </a:solidFill>
                <a:latin typeface="Khmer OS Siemreap" pitchFamily="2" charset="0"/>
                <a:cs typeface="Khmer OS Siemreap" pitchFamily="2" charset="0"/>
                <a:sym typeface="Times"/>
              </a:rPr>
              <a:t>ចូលរួម</a:t>
            </a:r>
            <a:endParaRPr sz="1800" dirty="0">
              <a:solidFill>
                <a:schemeClr val="tx1"/>
              </a:solidFill>
              <a:latin typeface="Khmer OS Siemreap" pitchFamily="2" charset="0"/>
              <a:cs typeface="Khmer OS Siemreap" pitchFamily="2" charset="0"/>
            </a:endParaRPr>
          </a:p>
          <a:p>
            <a:pPr marL="457200" lvl="0" indent="-342900" algn="l" rtl="0">
              <a:lnSpc>
                <a:spcPct val="150000"/>
              </a:lnSpc>
              <a:spcBef>
                <a:spcPts val="1000"/>
              </a:spcBef>
              <a:spcAft>
                <a:spcPts val="0"/>
              </a:spcAft>
              <a:buSzPts val="1800"/>
              <a:buFont typeface="Arial"/>
              <a:buChar char="•"/>
            </a:pPr>
            <a:r>
              <a:rPr lang="km-KH" sz="1800" dirty="0">
                <a:solidFill>
                  <a:schemeClr val="tx1"/>
                </a:solidFill>
                <a:latin typeface="Khmer OS Siemreap" pitchFamily="2" charset="0"/>
                <a:cs typeface="Khmer OS Siemreap" pitchFamily="2" charset="0"/>
              </a:rPr>
              <a:t>កាត់បន្ថយ</a:t>
            </a:r>
            <a:r>
              <a:rPr lang="km-KH" sz="1800" dirty="0">
                <a:solidFill>
                  <a:srgbClr val="FF0000"/>
                </a:solidFill>
                <a:latin typeface="Khmer OS Siemreap" pitchFamily="2" charset="0"/>
                <a:cs typeface="Khmer OS Siemreap" pitchFamily="2" charset="0"/>
              </a:rPr>
              <a:t>ទំនាក់ទំនងជាមួយជនសង្ស័យ</a:t>
            </a:r>
            <a:r>
              <a:rPr lang="km-KH" sz="1800" dirty="0">
                <a:solidFill>
                  <a:schemeClr val="tx1"/>
                </a:solidFill>
                <a:latin typeface="Khmer OS Siemreap" pitchFamily="2" charset="0"/>
                <a:cs typeface="Khmer OS Siemreap" pitchFamily="2" charset="0"/>
              </a:rPr>
              <a:t>ដែលត្រូវបានចោទប្រកាន់</a:t>
            </a:r>
            <a:endParaRPr sz="1800" dirty="0">
              <a:solidFill>
                <a:schemeClr val="tx1"/>
              </a:solidFill>
              <a:latin typeface="Khmer OS Siemreap" pitchFamily="2" charset="0"/>
              <a:cs typeface="Khmer OS Siemreap" pitchFamily="2" charset="0"/>
            </a:endParaRPr>
          </a:p>
          <a:p>
            <a:pPr marL="457200" lvl="0" indent="-342900" algn="l" rtl="0">
              <a:lnSpc>
                <a:spcPct val="150000"/>
              </a:lnSpc>
              <a:spcBef>
                <a:spcPts val="1000"/>
              </a:spcBef>
              <a:spcAft>
                <a:spcPts val="0"/>
              </a:spcAft>
              <a:buSzPts val="1800"/>
              <a:buFont typeface="Arial"/>
              <a:buChar char="•"/>
            </a:pPr>
            <a:r>
              <a:rPr lang="km-KH" sz="1800" dirty="0">
                <a:solidFill>
                  <a:schemeClr val="tx1"/>
                </a:solidFill>
                <a:latin typeface="Khmer OS Siemreap" pitchFamily="2" charset="0"/>
                <a:cs typeface="Khmer OS Siemreap" pitchFamily="2" charset="0"/>
              </a:rPr>
              <a:t>ប្រើ</a:t>
            </a:r>
            <a:r>
              <a:rPr lang="km-KH" sz="1800" dirty="0">
                <a:solidFill>
                  <a:srgbClr val="FF0000"/>
                </a:solidFill>
                <a:latin typeface="Khmer OS Siemreap" pitchFamily="2" charset="0"/>
                <a:cs typeface="Khmer OS Siemreap" pitchFamily="2" charset="0"/>
              </a:rPr>
              <a:t>ភាសាទៅតាមអាយុកុមារ </a:t>
            </a:r>
            <a:r>
              <a:rPr lang="km-KH" sz="1800" dirty="0">
                <a:solidFill>
                  <a:schemeClr val="tx1"/>
                </a:solidFill>
                <a:latin typeface="Khmer OS Siemreap" pitchFamily="2" charset="0"/>
                <a:cs typeface="Khmer OS Siemreap" pitchFamily="2" charset="0"/>
              </a:rPr>
              <a:t>និងម្រិតនៃ</a:t>
            </a:r>
            <a:r>
              <a:rPr lang="km-KH" sz="1800" dirty="0">
                <a:solidFill>
                  <a:srgbClr val="FF0000"/>
                </a:solidFill>
                <a:latin typeface="Khmer OS Siemreap" pitchFamily="2" charset="0"/>
                <a:cs typeface="Khmer OS Siemreap" pitchFamily="2" charset="0"/>
              </a:rPr>
              <a:t>ការអភិវឌ្ឍន៍របស់កុមារ</a:t>
            </a:r>
            <a:endParaRPr sz="1800" dirty="0">
              <a:solidFill>
                <a:srgbClr val="FF0000"/>
              </a:solidFill>
              <a:latin typeface="Khmer OS Siemreap" pitchFamily="2" charset="0"/>
              <a:cs typeface="Khmer OS Siemreap" pitchFamily="2" charset="0"/>
            </a:endParaRPr>
          </a:p>
          <a:p>
            <a:pPr marL="457200" lvl="0" indent="-342900" algn="l" rtl="0">
              <a:lnSpc>
                <a:spcPct val="150000"/>
              </a:lnSpc>
              <a:spcBef>
                <a:spcPts val="1000"/>
              </a:spcBef>
              <a:spcAft>
                <a:spcPts val="0"/>
              </a:spcAft>
              <a:buSzPts val="1800"/>
              <a:buFont typeface="Arial"/>
              <a:buChar char="•"/>
            </a:pPr>
            <a:r>
              <a:rPr lang="km-KH" sz="1800" dirty="0">
                <a:solidFill>
                  <a:schemeClr val="tx1"/>
                </a:solidFill>
                <a:latin typeface="Khmer OS Siemreap" pitchFamily="2" charset="0"/>
                <a:ea typeface="Times"/>
                <a:cs typeface="Khmer OS Siemreap" pitchFamily="2" charset="0"/>
                <a:sym typeface="Times"/>
              </a:rPr>
              <a:t>ត្រូវមាន</a:t>
            </a:r>
            <a:r>
              <a:rPr lang="km-KH" sz="1800" dirty="0">
                <a:solidFill>
                  <a:srgbClr val="FF0000"/>
                </a:solidFill>
                <a:latin typeface="Khmer OS Siemreap" pitchFamily="2" charset="0"/>
                <a:ea typeface="Times"/>
                <a:cs typeface="Khmer OS Siemreap" pitchFamily="2" charset="0"/>
                <a:sym typeface="Times"/>
              </a:rPr>
              <a:t>ទំនុកចិត្ត និងមិនវិនិច្ឆ័យ</a:t>
            </a:r>
          </a:p>
          <a:p>
            <a:pPr marL="457200" lvl="0" indent="-342900" algn="l" rtl="0">
              <a:lnSpc>
                <a:spcPct val="150000"/>
              </a:lnSpc>
              <a:spcBef>
                <a:spcPts val="1000"/>
              </a:spcBef>
              <a:spcAft>
                <a:spcPts val="0"/>
              </a:spcAft>
              <a:buSzPts val="1800"/>
              <a:buFont typeface="Arial"/>
              <a:buChar char="•"/>
            </a:pPr>
            <a:r>
              <a:rPr lang="km-KH" sz="1800" dirty="0">
                <a:solidFill>
                  <a:schemeClr val="tx1"/>
                </a:solidFill>
                <a:latin typeface="Khmer OS Siemreap" pitchFamily="2" charset="0"/>
                <a:cs typeface="Khmer OS Siemreap" pitchFamily="2" charset="0"/>
                <a:sym typeface="Times"/>
              </a:rPr>
              <a:t>ប្រើប្រាស់</a:t>
            </a:r>
            <a:r>
              <a:rPr lang="km-KH" sz="1800" dirty="0">
                <a:solidFill>
                  <a:srgbClr val="FF0000"/>
                </a:solidFill>
                <a:latin typeface="Khmer OS Siemreap" pitchFamily="2" charset="0"/>
                <a:cs typeface="Khmer OS Siemreap" pitchFamily="2" charset="0"/>
                <a:sym typeface="Times"/>
              </a:rPr>
              <a:t>ឧបករណ៍ជំនួយការសម្ភាសន៍ </a:t>
            </a:r>
          </a:p>
          <a:p>
            <a:pPr marL="457200" lvl="0" indent="-342900" algn="l" rtl="0">
              <a:lnSpc>
                <a:spcPct val="150000"/>
              </a:lnSpc>
              <a:spcBef>
                <a:spcPts val="1000"/>
              </a:spcBef>
              <a:spcAft>
                <a:spcPts val="0"/>
              </a:spcAft>
              <a:buSzPts val="1800"/>
              <a:buFont typeface="Arial"/>
              <a:buChar char="•"/>
            </a:pPr>
            <a:r>
              <a:rPr lang="km-KH" sz="1800" dirty="0">
                <a:solidFill>
                  <a:schemeClr val="tx1"/>
                </a:solidFill>
                <a:latin typeface="Khmer OS Siemreap" pitchFamily="2" charset="0"/>
                <a:ea typeface="Times"/>
                <a:cs typeface="Khmer OS Siemreap" pitchFamily="2" charset="0"/>
                <a:sym typeface="Times"/>
              </a:rPr>
              <a:t>ត្រូវ​</a:t>
            </a:r>
            <a:r>
              <a:rPr lang="km-KH" sz="1800" dirty="0">
                <a:solidFill>
                  <a:srgbClr val="FF0000"/>
                </a:solidFill>
                <a:latin typeface="Khmer OS Siemreap" pitchFamily="2" charset="0"/>
                <a:ea typeface="Times"/>
                <a:cs typeface="Khmer OS Siemreap" pitchFamily="2" charset="0"/>
                <a:sym typeface="Times"/>
              </a:rPr>
              <a:t>យកចិត្តទុកដាក់</a:t>
            </a:r>
            <a:r>
              <a:rPr lang="km-KH" sz="1800" dirty="0">
                <a:solidFill>
                  <a:schemeClr val="tx1"/>
                </a:solidFill>
                <a:latin typeface="Khmer OS Siemreap" pitchFamily="2" charset="0"/>
                <a:ea typeface="Times"/>
                <a:cs typeface="Khmer OS Siemreap" pitchFamily="2" charset="0"/>
                <a:sym typeface="Times"/>
              </a:rPr>
              <a:t>ចំពោះតម្រូវការ</a:t>
            </a:r>
            <a:r>
              <a:rPr lang="km-KH" sz="1800" dirty="0">
                <a:solidFill>
                  <a:srgbClr val="FF0000"/>
                </a:solidFill>
                <a:latin typeface="Khmer OS Siemreap" pitchFamily="2" charset="0"/>
                <a:ea typeface="Times"/>
                <a:cs typeface="Khmer OS Siemreap" pitchFamily="2" charset="0"/>
                <a:sym typeface="Times"/>
              </a:rPr>
              <a:t>ផ្នែករាងកាយ និងផ្លូវអារម្មណ៍</a:t>
            </a:r>
            <a:r>
              <a:rPr lang="km-KH" sz="1800" dirty="0">
                <a:solidFill>
                  <a:schemeClr val="tx1"/>
                </a:solidFill>
                <a:latin typeface="Khmer OS Siemreap" pitchFamily="2" charset="0"/>
                <a:ea typeface="Times"/>
                <a:cs typeface="Khmer OS Siemreap" pitchFamily="2" charset="0"/>
                <a:sym typeface="Times"/>
              </a:rPr>
              <a:t>របស់កុមារ</a:t>
            </a:r>
          </a:p>
          <a:p>
            <a:pPr marL="457200" lvl="0" indent="-342900" algn="l" rtl="0">
              <a:lnSpc>
                <a:spcPct val="150000"/>
              </a:lnSpc>
              <a:spcBef>
                <a:spcPts val="1000"/>
              </a:spcBef>
              <a:spcAft>
                <a:spcPts val="0"/>
              </a:spcAft>
              <a:buSzPts val="1800"/>
              <a:buFont typeface="Arial"/>
              <a:buChar char="•"/>
            </a:pPr>
            <a:r>
              <a:rPr lang="km-KH" sz="1800" dirty="0">
                <a:solidFill>
                  <a:schemeClr val="tx1"/>
                </a:solidFill>
                <a:latin typeface="Khmer OS Siemreap" pitchFamily="2" charset="0"/>
                <a:ea typeface="Times"/>
                <a:cs typeface="Khmer OS Siemreap" pitchFamily="2" charset="0"/>
                <a:sym typeface="Times"/>
              </a:rPr>
              <a:t>ខ្លឹមសារនៃបទសម្ភាសន៍ត្រូវបាន</a:t>
            </a:r>
            <a:r>
              <a:rPr lang="km-KH" sz="1800" dirty="0">
                <a:solidFill>
                  <a:srgbClr val="FF0000"/>
                </a:solidFill>
                <a:latin typeface="Khmer OS Siemreap" pitchFamily="2" charset="0"/>
                <a:ea typeface="Times"/>
                <a:cs typeface="Khmer OS Siemreap" pitchFamily="2" charset="0"/>
                <a:sym typeface="Times"/>
              </a:rPr>
              <a:t>ចងក្រងជាឯកសារ</a:t>
            </a:r>
            <a:r>
              <a:rPr lang="km-KH" sz="1800" dirty="0">
                <a:solidFill>
                  <a:schemeClr val="tx1"/>
                </a:solidFill>
                <a:latin typeface="Khmer OS Siemreap" pitchFamily="2" charset="0"/>
                <a:ea typeface="Times"/>
                <a:cs typeface="Khmer OS Siemreap" pitchFamily="2" charset="0"/>
                <a:sym typeface="Times"/>
              </a:rPr>
              <a:t>យ៉ាងត្រឹមត្រូវ</a:t>
            </a:r>
            <a:r>
              <a:rPr lang="en-US" sz="1800" dirty="0">
                <a:solidFill>
                  <a:schemeClr val="tx1"/>
                </a:solidFill>
                <a:latin typeface="Khmer OS Siemreap" pitchFamily="2" charset="0"/>
                <a:ea typeface="Times"/>
                <a:cs typeface="Khmer OS Siemreap" pitchFamily="2" charset="0"/>
                <a:sym typeface="Times"/>
              </a:rPr>
              <a:t> </a:t>
            </a:r>
            <a:endParaRPr sz="1800" dirty="0">
              <a:solidFill>
                <a:schemeClr val="tx1"/>
              </a:solidFill>
              <a:latin typeface="Khmer OS Siemreap" pitchFamily="2" charset="0"/>
              <a:ea typeface="Times"/>
              <a:cs typeface="Khmer OS Siemreap" pitchFamily="2" charset="0"/>
              <a:sym typeface="Times"/>
            </a:endParaRPr>
          </a:p>
          <a:p>
            <a:pPr marL="457200" lvl="0" indent="-342900" algn="l" rtl="0">
              <a:lnSpc>
                <a:spcPct val="150000"/>
              </a:lnSpc>
              <a:spcBef>
                <a:spcPts val="1000"/>
              </a:spcBef>
              <a:spcAft>
                <a:spcPts val="0"/>
              </a:spcAft>
              <a:buSzPts val="1800"/>
              <a:buFont typeface="Arial"/>
              <a:buChar char="•"/>
            </a:pPr>
            <a:r>
              <a:rPr lang="km-KH" sz="1800" dirty="0">
                <a:solidFill>
                  <a:schemeClr val="tx1"/>
                </a:solidFill>
                <a:latin typeface="Khmer OS Siemreap" pitchFamily="2" charset="0"/>
                <a:ea typeface="Times"/>
                <a:cs typeface="Khmer OS Siemreap" pitchFamily="2" charset="0"/>
                <a:sym typeface="Times"/>
              </a:rPr>
              <a:t>សុំឱ្យ</a:t>
            </a:r>
            <a:r>
              <a:rPr lang="km-KH" sz="1800" dirty="0">
                <a:solidFill>
                  <a:srgbClr val="FF0000"/>
                </a:solidFill>
                <a:latin typeface="Khmer OS Siemreap" pitchFamily="2" charset="0"/>
                <a:ea typeface="Times"/>
                <a:cs typeface="Khmer OS Siemreap" pitchFamily="2" charset="0"/>
                <a:sym typeface="Times"/>
              </a:rPr>
              <a:t>កុមារចូលរួមក្នុងការសម្រេចចិត្ត</a:t>
            </a:r>
            <a:endParaRPr sz="1800" dirty="0">
              <a:solidFill>
                <a:srgbClr val="FF0000"/>
              </a:solidFill>
              <a:latin typeface="Khmer OS Siemreap" pitchFamily="2" charset="0"/>
              <a:ea typeface="Times"/>
              <a:cs typeface="Khmer OS Siemreap" pitchFamily="2" charset="0"/>
              <a:sym typeface="Times"/>
            </a:endParaRPr>
          </a:p>
        </p:txBody>
      </p:sp>
      <p:sp>
        <p:nvSpPr>
          <p:cNvPr id="473" name="Google Shape;473;p65"/>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49</a:t>
            </a:fld>
            <a:endParaRPr/>
          </a:p>
        </p:txBody>
      </p:sp>
      <p:sp>
        <p:nvSpPr>
          <p:cNvPr id="474" name="Google Shape;474;p65"/>
          <p:cNvSpPr txBox="1"/>
          <p:nvPr/>
        </p:nvSpPr>
        <p:spPr>
          <a:xfrm>
            <a:off x="329" y="-144765"/>
            <a:ext cx="12191671" cy="738623"/>
          </a:xfrm>
          <a:prstGeom prst="rect">
            <a:avLst/>
          </a:prstGeom>
          <a:solidFill>
            <a:srgbClr val="FF571F"/>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600"/>
              <a:buFont typeface="Arial"/>
              <a:buNone/>
            </a:pPr>
            <a:r>
              <a:rPr lang="km-KH" sz="2800" b="1" dirty="0">
                <a:solidFill>
                  <a:schemeClr val="dk1"/>
                </a:solidFill>
                <a:latin typeface="Khmer OS Muol Light" pitchFamily="2" charset="0"/>
                <a:ea typeface="Times"/>
                <a:cs typeface="Khmer OS Muol Light" pitchFamily="2" charset="0"/>
                <a:sym typeface="Times"/>
              </a:rPr>
              <a:t>លក្ខណៈសម្បត្តិនៃការសម្ភាសន៍បែបកុមារមេត្រី</a:t>
            </a:r>
            <a:r>
              <a:rPr lang="en-US" sz="2800" b="1" i="0" u="none" strike="noStrike" cap="none" dirty="0">
                <a:solidFill>
                  <a:schemeClr val="dk1"/>
                </a:solidFill>
                <a:latin typeface="Khmer OS Muol Light" pitchFamily="2" charset="0"/>
                <a:ea typeface="Times"/>
                <a:cs typeface="Khmer OS Muol Light" pitchFamily="2" charset="0"/>
                <a:sym typeface="Times"/>
              </a:rPr>
              <a:t>  </a:t>
            </a:r>
            <a:endParaRPr sz="2800" b="0" i="0" u="none" strike="noStrike" cap="none" dirty="0">
              <a:solidFill>
                <a:srgbClr val="000000"/>
              </a:solidFill>
              <a:latin typeface="Khmer OS Muol Light" pitchFamily="2" charset="0"/>
              <a:cs typeface="Khmer OS Muol Light" pitchFamily="2" charset="0"/>
              <a:sym typeface="Arial"/>
            </a:endParaRPr>
          </a:p>
        </p:txBody>
      </p:sp>
    </p:spTree>
    <p:extLst>
      <p:ext uri="{BB962C8B-B14F-4D97-AF65-F5344CB8AC3E}">
        <p14:creationId xmlns:p14="http://schemas.microsoft.com/office/powerpoint/2010/main" val="394153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6"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175" name="Google Shape;175;p26"/>
          <p:cNvSpPr txBox="1"/>
          <p:nvPr/>
        </p:nvSpPr>
        <p:spPr>
          <a:xfrm>
            <a:off x="943550" y="969963"/>
            <a:ext cx="10973163" cy="491807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000000"/>
              </a:buClr>
              <a:buSzPts val="2960"/>
              <a:buFont typeface="Courier New" panose="02070309020205020404" pitchFamily="49" charset="0"/>
              <a:buChar char="o"/>
            </a:pPr>
            <a:r>
              <a:rPr lang="km-KH" sz="2400" dirty="0">
                <a:solidFill>
                  <a:schemeClr val="dk1"/>
                </a:solidFill>
                <a:latin typeface="Khmer OS Siemreap" pitchFamily="2" charset="0"/>
                <a:cs typeface="Khmer OS Siemreap" pitchFamily="2" charset="0"/>
                <a:sym typeface="Times"/>
              </a:rPr>
              <a:t>ដើម្បីដឹងពី</a:t>
            </a:r>
            <a:r>
              <a:rPr lang="km-KH" sz="2400" dirty="0">
                <a:solidFill>
                  <a:srgbClr val="FF0000"/>
                </a:solidFill>
                <a:latin typeface="Khmer OS Siemreap" pitchFamily="2" charset="0"/>
                <a:cs typeface="Khmer OS Siemreap" pitchFamily="2" charset="0"/>
                <a:sym typeface="Times"/>
              </a:rPr>
              <a:t>អង្គហេតុពិតប្រាកដ</a:t>
            </a:r>
            <a:endParaRPr lang="km-KH" sz="2400" dirty="0">
              <a:solidFill>
                <a:srgbClr val="FF0000"/>
              </a:solidFill>
              <a:latin typeface="Khmer OS Siemreap" pitchFamily="2" charset="0"/>
              <a:cs typeface="Khmer OS Siemreap" pitchFamily="2" charset="0"/>
            </a:endParaRPr>
          </a:p>
          <a:p>
            <a:pPr marL="342900" marR="0" lvl="0" indent="-342900" algn="l" rtl="0">
              <a:lnSpc>
                <a:spcPct val="150000"/>
              </a:lnSpc>
              <a:spcBef>
                <a:spcPts val="0"/>
              </a:spcBef>
              <a:spcAft>
                <a:spcPts val="0"/>
              </a:spcAft>
              <a:buClr>
                <a:srgbClr val="000000"/>
              </a:buClr>
              <a:buSzPts val="2960"/>
              <a:buFont typeface="Courier New" panose="02070309020205020404" pitchFamily="49" charset="0"/>
              <a:buChar char="o"/>
            </a:pPr>
            <a:r>
              <a:rPr lang="km-KH" sz="2400" dirty="0">
                <a:solidFill>
                  <a:schemeClr val="dk1"/>
                </a:solidFill>
                <a:latin typeface="Khmer OS Siemreap" pitchFamily="2" charset="0"/>
                <a:cs typeface="Khmer OS Siemreap" pitchFamily="2" charset="0"/>
                <a:sym typeface="Times"/>
              </a:rPr>
              <a:t>សូម</a:t>
            </a:r>
            <a:r>
              <a:rPr lang="km-KH" sz="2400" dirty="0">
                <a:solidFill>
                  <a:srgbClr val="FF0000"/>
                </a:solidFill>
                <a:latin typeface="Khmer OS Siemreap" pitchFamily="2" charset="0"/>
                <a:cs typeface="Khmer OS Siemreap" pitchFamily="2" charset="0"/>
                <a:sym typeface="Times"/>
              </a:rPr>
              <a:t>កុំធ្វើការសន្យា</a:t>
            </a:r>
            <a:r>
              <a:rPr lang="km-KH" sz="2400" dirty="0">
                <a:solidFill>
                  <a:schemeClr val="dk1"/>
                </a:solidFill>
                <a:latin typeface="Khmer OS Siemreap" pitchFamily="2" charset="0"/>
                <a:cs typeface="Khmer OS Siemreap" pitchFamily="2" charset="0"/>
                <a:sym typeface="Times"/>
              </a:rPr>
              <a:t>ដែលអ្នកមិនអាចរក្សាបាន</a:t>
            </a:r>
            <a:endParaRPr lang="km-KH" sz="2400" dirty="0">
              <a:solidFill>
                <a:schemeClr val="dk1"/>
              </a:solidFill>
              <a:latin typeface="Khmer OS Siemreap" pitchFamily="2" charset="0"/>
              <a:cs typeface="Khmer OS Siemreap" pitchFamily="2" charset="0"/>
            </a:endParaRPr>
          </a:p>
          <a:p>
            <a:pPr marL="342900" marR="0" lvl="0" indent="-342900" algn="l" rtl="0">
              <a:lnSpc>
                <a:spcPct val="150000"/>
              </a:lnSpc>
              <a:spcBef>
                <a:spcPts val="0"/>
              </a:spcBef>
              <a:spcAft>
                <a:spcPts val="0"/>
              </a:spcAft>
              <a:buClr>
                <a:srgbClr val="000000"/>
              </a:buClr>
              <a:buSzPts val="2960"/>
              <a:buFont typeface="Courier New" panose="02070309020205020404" pitchFamily="49" charset="0"/>
              <a:buChar char="o"/>
            </a:pPr>
            <a:r>
              <a:rPr lang="km-KH" sz="2400" dirty="0">
                <a:solidFill>
                  <a:schemeClr val="dk1"/>
                </a:solidFill>
                <a:latin typeface="Khmer OS Siemreap" pitchFamily="2" charset="0"/>
                <a:cs typeface="Khmer OS Siemreap" pitchFamily="2" charset="0"/>
                <a:sym typeface="Times"/>
              </a:rPr>
              <a:t>សូម</a:t>
            </a:r>
            <a:r>
              <a:rPr lang="km-KH" sz="2400" dirty="0">
                <a:solidFill>
                  <a:srgbClr val="FF0000"/>
                </a:solidFill>
                <a:latin typeface="Khmer OS Siemreap" pitchFamily="2" charset="0"/>
                <a:cs typeface="Khmer OS Siemreap" pitchFamily="2" charset="0"/>
                <a:sym typeface="Times"/>
              </a:rPr>
              <a:t>ពិចារណាទៅលើដំណាក់កាលនៃការអភិវឌ្ឍន៍</a:t>
            </a:r>
            <a:r>
              <a:rPr lang="km-KH" sz="2400" dirty="0">
                <a:solidFill>
                  <a:schemeClr val="dk1"/>
                </a:solidFill>
                <a:latin typeface="Khmer OS Siemreap" pitchFamily="2" charset="0"/>
                <a:cs typeface="Khmer OS Siemreap" pitchFamily="2" charset="0"/>
                <a:sym typeface="Times"/>
              </a:rPr>
              <a:t>ការយល់ដឹងរបស់កុមារ</a:t>
            </a:r>
          </a:p>
          <a:p>
            <a:pPr marL="342900" marR="0" lvl="0" indent="-342900" algn="l" rtl="0">
              <a:lnSpc>
                <a:spcPct val="150000"/>
              </a:lnSpc>
              <a:spcBef>
                <a:spcPts val="0"/>
              </a:spcBef>
              <a:spcAft>
                <a:spcPts val="0"/>
              </a:spcAft>
              <a:buClr>
                <a:srgbClr val="000000"/>
              </a:buClr>
              <a:buSzPts val="2960"/>
              <a:buFont typeface="Courier New" panose="02070309020205020404" pitchFamily="49" charset="0"/>
              <a:buChar char="o"/>
            </a:pPr>
            <a:r>
              <a:rPr lang="km-KH" sz="2400" dirty="0">
                <a:solidFill>
                  <a:schemeClr val="dk1"/>
                </a:solidFill>
                <a:latin typeface="Khmer OS Siemreap" pitchFamily="2" charset="0"/>
                <a:cs typeface="Khmer OS Siemreap" pitchFamily="2" charset="0"/>
                <a:sym typeface="Times"/>
              </a:rPr>
              <a:t>ប្រើប្រាស់</a:t>
            </a:r>
            <a:r>
              <a:rPr lang="km-KH" sz="2400" dirty="0">
                <a:solidFill>
                  <a:srgbClr val="FF0000"/>
                </a:solidFill>
                <a:latin typeface="Khmer OS Siemreap" pitchFamily="2" charset="0"/>
                <a:cs typeface="Khmer OS Siemreap" pitchFamily="2" charset="0"/>
                <a:sym typeface="Times"/>
              </a:rPr>
              <a:t>សំណួរបើក </a:t>
            </a:r>
            <a:r>
              <a:rPr lang="km-KH" sz="2400" dirty="0">
                <a:solidFill>
                  <a:schemeClr val="dk1"/>
                </a:solidFill>
                <a:latin typeface="Khmer OS Siemreap" pitchFamily="2" charset="0"/>
                <a:cs typeface="Khmer OS Siemreap" pitchFamily="2" charset="0"/>
                <a:sym typeface="Times"/>
              </a:rPr>
              <a:t>ដើម្បីចាំចាប់ </a:t>
            </a:r>
            <a:r>
              <a:rPr lang="km-KH" sz="2400" dirty="0">
                <a:solidFill>
                  <a:srgbClr val="FF0000"/>
                </a:solidFill>
                <a:latin typeface="Khmer OS Siemreap" pitchFamily="2" charset="0"/>
                <a:cs typeface="Khmer OS Siemreap" pitchFamily="2" charset="0"/>
                <a:sym typeface="Times"/>
              </a:rPr>
              <a:t>ផ្តើមការសន្ទនា </a:t>
            </a:r>
            <a:r>
              <a:rPr lang="km-KH" sz="2400" dirty="0">
                <a:solidFill>
                  <a:schemeClr val="dk1"/>
                </a:solidFill>
                <a:latin typeface="Khmer OS Siemreap" pitchFamily="2" charset="0"/>
                <a:cs typeface="Khmer OS Siemreap" pitchFamily="2" charset="0"/>
                <a:sym typeface="Times"/>
              </a:rPr>
              <a:t>រួចហើយសួរ</a:t>
            </a:r>
            <a:r>
              <a:rPr lang="km-KH" sz="2400" dirty="0">
                <a:solidFill>
                  <a:srgbClr val="FF0000"/>
                </a:solidFill>
                <a:latin typeface="Khmer OS Siemreap" pitchFamily="2" charset="0"/>
                <a:cs typeface="Khmer OS Siemreap" pitchFamily="2" charset="0"/>
                <a:sym typeface="Times"/>
              </a:rPr>
              <a:t>សំណួរជាក់លាក់</a:t>
            </a:r>
            <a:endParaRPr lang="km-KH" sz="2400" dirty="0">
              <a:solidFill>
                <a:srgbClr val="FF0000"/>
              </a:solidFill>
              <a:latin typeface="Khmer OS Siemreap" pitchFamily="2" charset="0"/>
              <a:cs typeface="Khmer OS Siemreap" pitchFamily="2" charset="0"/>
            </a:endParaRPr>
          </a:p>
          <a:p>
            <a:pPr marL="342900" marR="0" lvl="0" indent="-342900" algn="l" rtl="0">
              <a:lnSpc>
                <a:spcPct val="150000"/>
              </a:lnSpc>
              <a:spcBef>
                <a:spcPts val="0"/>
              </a:spcBef>
              <a:spcAft>
                <a:spcPts val="0"/>
              </a:spcAft>
              <a:buClr>
                <a:srgbClr val="000000"/>
              </a:buClr>
              <a:buSzPts val="2960"/>
              <a:buFont typeface="Courier New" panose="02070309020205020404" pitchFamily="49" charset="0"/>
              <a:buChar char="o"/>
            </a:pPr>
            <a:r>
              <a:rPr lang="km-KH" sz="2400" dirty="0">
                <a:solidFill>
                  <a:schemeClr val="dk1"/>
                </a:solidFill>
                <a:latin typeface="Khmer OS Siemreap" pitchFamily="2" charset="0"/>
                <a:cs typeface="Khmer OS Siemreap" pitchFamily="2" charset="0"/>
                <a:sym typeface="Times"/>
              </a:rPr>
              <a:t>បង្ហាញការ </a:t>
            </a:r>
            <a:r>
              <a:rPr lang="km-KH" sz="2400" dirty="0">
                <a:solidFill>
                  <a:srgbClr val="FF0000"/>
                </a:solidFill>
                <a:latin typeface="Khmer OS Siemreap" pitchFamily="2" charset="0"/>
                <a:cs typeface="Khmer OS Siemreap" pitchFamily="2" charset="0"/>
                <a:sym typeface="Times"/>
              </a:rPr>
              <a:t>គោរពចំពោះកុមារ </a:t>
            </a:r>
            <a:r>
              <a:rPr lang="km-KH" sz="2400" dirty="0">
                <a:solidFill>
                  <a:schemeClr val="dk1"/>
                </a:solidFill>
                <a:latin typeface="Khmer OS Siemreap" pitchFamily="2" charset="0"/>
                <a:cs typeface="Khmer OS Siemreap" pitchFamily="2" charset="0"/>
                <a:sym typeface="Times"/>
              </a:rPr>
              <a:t>និងមិនវិនិច្ឆ័យចំពោះចំលើយរបស់គាត់</a:t>
            </a:r>
          </a:p>
          <a:p>
            <a:pPr marL="342900" marR="0" lvl="0" indent="-342900" algn="l" rtl="0">
              <a:lnSpc>
                <a:spcPct val="150000"/>
              </a:lnSpc>
              <a:spcBef>
                <a:spcPts val="0"/>
              </a:spcBef>
              <a:spcAft>
                <a:spcPts val="0"/>
              </a:spcAft>
              <a:buClr>
                <a:srgbClr val="000000"/>
              </a:buClr>
              <a:buSzPts val="2960"/>
              <a:buFont typeface="Courier New" panose="02070309020205020404" pitchFamily="49" charset="0"/>
              <a:buChar char="o"/>
            </a:pPr>
            <a:r>
              <a:rPr lang="km-KH" sz="2400" dirty="0">
                <a:latin typeface="Khmer OS Siemreap" pitchFamily="2" charset="0"/>
                <a:ea typeface="Times"/>
                <a:cs typeface="Khmer OS Siemreap" pitchFamily="2" charset="0"/>
                <a:sym typeface="Times"/>
              </a:rPr>
              <a:t>ការសម្ភាសន៍នឹងត្រូវបានថតជាវីដេអូ ហើយកុមារនឹងត្រូវបាន</a:t>
            </a:r>
            <a:r>
              <a:rPr lang="km-KH" sz="2400" b="1" dirty="0">
                <a:solidFill>
                  <a:srgbClr val="FF0000"/>
                </a:solidFill>
                <a:latin typeface="Khmer OS Siemreap" pitchFamily="2" charset="0"/>
                <a:ea typeface="Times"/>
                <a:cs typeface="Khmer OS Siemreap" pitchFamily="2" charset="0"/>
                <a:sym typeface="Times"/>
              </a:rPr>
              <a:t>ជូនដំណឹងអំពីការថត និងបញ្ជាក់ប្រាប់ពីគោលបំណង។</a:t>
            </a:r>
          </a:p>
          <a:p>
            <a:pPr marL="342900" marR="0" lvl="0" indent="-342900" algn="l" rtl="0">
              <a:lnSpc>
                <a:spcPct val="150000"/>
              </a:lnSpc>
              <a:spcBef>
                <a:spcPts val="0"/>
              </a:spcBef>
              <a:spcAft>
                <a:spcPts val="0"/>
              </a:spcAft>
              <a:buClr>
                <a:srgbClr val="000000"/>
              </a:buClr>
              <a:buSzPts val="2960"/>
              <a:buFont typeface="Courier New" panose="02070309020205020404" pitchFamily="49" charset="0"/>
              <a:buChar char="o"/>
            </a:pPr>
            <a:r>
              <a:rPr lang="km-KH" sz="2400" b="1" dirty="0">
                <a:solidFill>
                  <a:srgbClr val="FF0000"/>
                </a:solidFill>
                <a:latin typeface="Khmer OS Siemreap" pitchFamily="2" charset="0"/>
                <a:cs typeface="Khmer OS Siemreap" pitchFamily="2" charset="0"/>
                <a:sym typeface="Times"/>
              </a:rPr>
              <a:t>អត្តសញ្ញណ និងឯកជនភាព</a:t>
            </a:r>
            <a:r>
              <a:rPr lang="km-KH" sz="2400" dirty="0">
                <a:latin typeface="Khmer OS Siemreap" pitchFamily="2" charset="0"/>
                <a:cs typeface="Khmer OS Siemreap" pitchFamily="2" charset="0"/>
                <a:sym typeface="Times"/>
              </a:rPr>
              <a:t>របស់ជនរងគ្រោះនឹងត្រូវបានការពារក្នុងដំណើរការនេះតែនឹង</a:t>
            </a:r>
            <a:r>
              <a:rPr lang="km-KH" sz="2400" b="1" dirty="0">
                <a:solidFill>
                  <a:srgbClr val="FF0000"/>
                </a:solidFill>
                <a:latin typeface="Khmer OS Siemreap" pitchFamily="2" charset="0"/>
                <a:cs typeface="Khmer OS Siemreap" pitchFamily="2" charset="0"/>
                <a:sym typeface="Times"/>
              </a:rPr>
              <a:t>ត្រូវបានបង្ហាញនៅពេលដែលតម្រូវតាមច្បាប់</a:t>
            </a:r>
            <a:r>
              <a:rPr lang="km-KH" sz="2400" dirty="0">
                <a:latin typeface="Khmer OS Siemreap" pitchFamily="2" charset="0"/>
                <a:cs typeface="Khmer OS Siemreap" pitchFamily="2" charset="0"/>
                <a:sym typeface="Times"/>
              </a:rPr>
              <a:t>។</a:t>
            </a:r>
            <a:endParaRPr lang="km-KH" sz="2400" dirty="0">
              <a:latin typeface="Khmer OS Siemreap" pitchFamily="2" charset="0"/>
              <a:cs typeface="Khmer OS Siemreap" pitchFamily="2" charset="0"/>
            </a:endParaRPr>
          </a:p>
          <a:p>
            <a:pPr marL="457200" lvl="0" indent="-457200">
              <a:lnSpc>
                <a:spcPct val="150000"/>
              </a:lnSpc>
              <a:buSzPts val="2960"/>
              <a:buFont typeface="Noto Sans Symbols"/>
              <a:buChar char="✔"/>
            </a:pPr>
            <a:endParaRPr sz="2400" dirty="0">
              <a:solidFill>
                <a:schemeClr val="dk1"/>
              </a:solidFill>
              <a:latin typeface="Khmer OS Siemreap" pitchFamily="2" charset="0"/>
              <a:cs typeface="Khmer OS Siemreap" pitchFamily="2" charset="0"/>
            </a:endParaRPr>
          </a:p>
          <a:p>
            <a:pPr marL="342900" marR="0" lvl="0" indent="-154940" algn="l" rtl="0">
              <a:lnSpc>
                <a:spcPct val="150000"/>
              </a:lnSpc>
              <a:spcBef>
                <a:spcPts val="1000"/>
              </a:spcBef>
              <a:spcAft>
                <a:spcPts val="0"/>
              </a:spcAft>
              <a:buClr>
                <a:srgbClr val="000000"/>
              </a:buClr>
              <a:buSzPts val="2960"/>
              <a:buFont typeface="Noto Sans Symbols"/>
              <a:buNone/>
            </a:pPr>
            <a:endParaRPr sz="2000" b="0" i="0" u="none" strike="noStrike" cap="none" dirty="0">
              <a:solidFill>
                <a:schemeClr val="dk1"/>
              </a:solidFill>
              <a:latin typeface="Khmer OS Siemreap" pitchFamily="2" charset="0"/>
              <a:cs typeface="Khmer OS Siemreap" pitchFamily="2" charset="0"/>
              <a:sym typeface="Arial"/>
            </a:endParaRPr>
          </a:p>
          <a:p>
            <a:pPr marL="342900" marR="0" lvl="0" indent="-154940" algn="l" rtl="0">
              <a:lnSpc>
                <a:spcPct val="150000"/>
              </a:lnSpc>
              <a:spcBef>
                <a:spcPts val="1000"/>
              </a:spcBef>
              <a:spcAft>
                <a:spcPts val="0"/>
              </a:spcAft>
              <a:buClr>
                <a:srgbClr val="000000"/>
              </a:buClr>
              <a:buSzPts val="2960"/>
              <a:buFont typeface="Noto Sans Symbols"/>
              <a:buNone/>
            </a:pPr>
            <a:endParaRPr sz="2000" b="0" i="0" u="none" strike="noStrike" cap="none" dirty="0">
              <a:solidFill>
                <a:schemeClr val="dk1"/>
              </a:solidFill>
              <a:latin typeface="Khmer OS Siemreap" pitchFamily="2" charset="0"/>
              <a:cs typeface="Khmer OS Siemreap" pitchFamily="2" charset="0"/>
              <a:sym typeface="Arial"/>
            </a:endParaRPr>
          </a:p>
        </p:txBody>
      </p:sp>
    </p:spTree>
    <p:extLst>
      <p:ext uri="{BB962C8B-B14F-4D97-AF65-F5344CB8AC3E}">
        <p14:creationId xmlns:p14="http://schemas.microsoft.com/office/powerpoint/2010/main" val="2308464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 calcmode="lin" valueType="num">
                                      <p:cBhvr additive="base">
                                        <p:cTn id="7" dur="500" fill="hold"/>
                                        <p:tgtEl>
                                          <p:spTgt spid="1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75">
                                            <p:txEl>
                                              <p:pRg st="1" end="1"/>
                                            </p:txEl>
                                          </p:spTgt>
                                        </p:tgtEl>
                                        <p:attrNameLst>
                                          <p:attrName>style.visibility</p:attrName>
                                        </p:attrNameLst>
                                      </p:cBhvr>
                                      <p:to>
                                        <p:strVal val="visible"/>
                                      </p:to>
                                    </p:set>
                                    <p:anim calcmode="lin" valueType="num">
                                      <p:cBhvr additive="base">
                                        <p:cTn id="13" dur="500" fill="hold"/>
                                        <p:tgtEl>
                                          <p:spTgt spid="1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75">
                                            <p:txEl>
                                              <p:pRg st="2" end="2"/>
                                            </p:txEl>
                                          </p:spTgt>
                                        </p:tgtEl>
                                        <p:attrNameLst>
                                          <p:attrName>style.visibility</p:attrName>
                                        </p:attrNameLst>
                                      </p:cBhvr>
                                      <p:to>
                                        <p:strVal val="visible"/>
                                      </p:to>
                                    </p:set>
                                    <p:anim calcmode="lin" valueType="num">
                                      <p:cBhvr additive="base">
                                        <p:cTn id="19" dur="500" fill="hold"/>
                                        <p:tgtEl>
                                          <p:spTgt spid="1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175">
                                            <p:txEl>
                                              <p:pRg st="3" end="3"/>
                                            </p:txEl>
                                          </p:spTgt>
                                        </p:tgtEl>
                                        <p:attrNameLst>
                                          <p:attrName>style.visibility</p:attrName>
                                        </p:attrNameLst>
                                      </p:cBhvr>
                                      <p:to>
                                        <p:strVal val="visible"/>
                                      </p:to>
                                    </p:set>
                                    <p:anim calcmode="lin" valueType="num">
                                      <p:cBhvr additive="base">
                                        <p:cTn id="25" dur="500" fill="hold"/>
                                        <p:tgtEl>
                                          <p:spTgt spid="1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175">
                                            <p:txEl>
                                              <p:pRg st="4" end="4"/>
                                            </p:txEl>
                                          </p:spTgt>
                                        </p:tgtEl>
                                        <p:attrNameLst>
                                          <p:attrName>style.visibility</p:attrName>
                                        </p:attrNameLst>
                                      </p:cBhvr>
                                      <p:to>
                                        <p:strVal val="visible"/>
                                      </p:to>
                                    </p:set>
                                    <p:anim calcmode="lin" valueType="num">
                                      <p:cBhvr additive="base">
                                        <p:cTn id="31" dur="500" fill="hold"/>
                                        <p:tgtEl>
                                          <p:spTgt spid="1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175">
                                            <p:txEl>
                                              <p:pRg st="5" end="5"/>
                                            </p:txEl>
                                          </p:spTgt>
                                        </p:tgtEl>
                                        <p:attrNameLst>
                                          <p:attrName>style.visibility</p:attrName>
                                        </p:attrNameLst>
                                      </p:cBhvr>
                                      <p:to>
                                        <p:strVal val="visible"/>
                                      </p:to>
                                    </p:set>
                                    <p:anim calcmode="lin" valueType="num">
                                      <p:cBhvr additive="base">
                                        <p:cTn id="37" dur="500" fill="hold"/>
                                        <p:tgtEl>
                                          <p:spTgt spid="1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175">
                                            <p:txEl>
                                              <p:pRg st="6" end="6"/>
                                            </p:txEl>
                                          </p:spTgt>
                                        </p:tgtEl>
                                        <p:attrNameLst>
                                          <p:attrName>style.visibility</p:attrName>
                                        </p:attrNameLst>
                                      </p:cBhvr>
                                      <p:to>
                                        <p:strVal val="visible"/>
                                      </p:to>
                                    </p:set>
                                    <p:anim calcmode="lin" valueType="num">
                                      <p:cBhvr additive="base">
                                        <p:cTn id="43" dur="500" fill="hold"/>
                                        <p:tgtEl>
                                          <p:spTgt spid="1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6" name="Google Shape;379;p52" descr="pasted-image.pdf">
            <a:extLst>
              <a:ext uri="{FF2B5EF4-FFF2-40B4-BE49-F238E27FC236}">
                <a16:creationId xmlns:a16="http://schemas.microsoft.com/office/drawing/2014/main" xmlns="" id="{11D72B3C-A387-2747-B997-F2E4CAC0577D}"/>
              </a:ext>
            </a:extLst>
          </p:cNvPr>
          <p:cNvPicPr preferRelativeResize="0"/>
          <p:nvPr/>
        </p:nvPicPr>
        <p:blipFill rotWithShape="1">
          <a:blip r:embed="rId3">
            <a:alphaModFix/>
          </a:blip>
          <a:srcRect/>
          <a:stretch/>
        </p:blipFill>
        <p:spPr>
          <a:xfrm>
            <a:off x="97536" y="1288149"/>
            <a:ext cx="12094464" cy="5471502"/>
          </a:xfrm>
          <a:prstGeom prst="rect">
            <a:avLst/>
          </a:prstGeom>
          <a:noFill/>
          <a:ln>
            <a:noFill/>
          </a:ln>
        </p:spPr>
      </p:pic>
      <p:sp>
        <p:nvSpPr>
          <p:cNvPr id="479" name="Google Shape;479;p66"/>
          <p:cNvSpPr txBox="1">
            <a:spLocks noGrp="1"/>
          </p:cNvSpPr>
          <p:nvPr>
            <p:ph type="body" idx="1"/>
          </p:nvPr>
        </p:nvSpPr>
        <p:spPr>
          <a:xfrm>
            <a:off x="1638300" y="1479555"/>
            <a:ext cx="8915400" cy="4494553"/>
          </a:xfrm>
          <a:prstGeom prst="rect">
            <a:avLst/>
          </a:prstGeom>
          <a:noFill/>
          <a:ln>
            <a:noFill/>
          </a:ln>
        </p:spPr>
        <p:txBody>
          <a:bodyPr spcFirstLastPara="1" wrap="square" lIns="91425" tIns="45700" rIns="91425" bIns="45700" anchor="t" anchorCtr="0">
            <a:noAutofit/>
          </a:bodyPr>
          <a:lstStyle/>
          <a:p>
            <a:pPr marL="457200" lvl="0" indent="-342900" algn="l" rtl="0">
              <a:lnSpc>
                <a:spcPct val="200000"/>
              </a:lnSpc>
              <a:spcBef>
                <a:spcPts val="1000"/>
              </a:spcBef>
              <a:spcAft>
                <a:spcPts val="0"/>
              </a:spcAft>
              <a:buSzPts val="1800"/>
              <a:buFont typeface="Arial"/>
              <a:buChar char="•"/>
            </a:pPr>
            <a:r>
              <a:rPr lang="km-KH" dirty="0">
                <a:solidFill>
                  <a:schemeClr val="dk1"/>
                </a:solidFill>
                <a:latin typeface="Khmer OS Siemreap" pitchFamily="2" charset="0"/>
                <a:cs typeface="Khmer OS Siemreap" pitchFamily="2" charset="0"/>
                <a:sym typeface="Times"/>
              </a:rPr>
              <a:t>លក្ខណៈនៃការរំលោភបំពាន</a:t>
            </a:r>
            <a:endParaRPr dirty="0">
              <a:latin typeface="Khmer OS Siemreap" pitchFamily="2" charset="0"/>
              <a:cs typeface="Khmer OS Siemreap" pitchFamily="2" charset="0"/>
            </a:endParaRPr>
          </a:p>
          <a:p>
            <a:pPr marL="457200" lvl="0" indent="-342900" algn="l" rtl="0">
              <a:lnSpc>
                <a:spcPct val="200000"/>
              </a:lnSpc>
              <a:spcBef>
                <a:spcPts val="1000"/>
              </a:spcBef>
              <a:spcAft>
                <a:spcPts val="0"/>
              </a:spcAft>
              <a:buSzPts val="1800"/>
              <a:buFont typeface="Arial"/>
              <a:buChar char="•"/>
            </a:pPr>
            <a:r>
              <a:rPr lang="km-KH" dirty="0">
                <a:solidFill>
                  <a:schemeClr val="dk1"/>
                </a:solidFill>
                <a:latin typeface="Khmer OS Siemreap" pitchFamily="2" charset="0"/>
                <a:cs typeface="Khmer OS Siemreap" pitchFamily="2" charset="0"/>
                <a:sym typeface="Times"/>
              </a:rPr>
              <a:t>ការឆ្លើយតបរបស់កុមារចំពោះ​ការប៉ះទង្គិចផ្លូវចិត្ត</a:t>
            </a:r>
            <a:endParaRPr dirty="0">
              <a:latin typeface="Khmer OS Siemreap" pitchFamily="2" charset="0"/>
              <a:cs typeface="Khmer OS Siemreap" pitchFamily="2" charset="0"/>
            </a:endParaRPr>
          </a:p>
          <a:p>
            <a:pPr marL="457200" lvl="0" indent="-342900" algn="l" rtl="0">
              <a:lnSpc>
                <a:spcPct val="200000"/>
              </a:lnSpc>
              <a:spcBef>
                <a:spcPts val="1000"/>
              </a:spcBef>
              <a:spcAft>
                <a:spcPts val="0"/>
              </a:spcAft>
              <a:buSzPts val="1800"/>
              <a:buFont typeface="Arial"/>
              <a:buChar char="•"/>
            </a:pPr>
            <a:r>
              <a:rPr lang="km-KH" dirty="0">
                <a:solidFill>
                  <a:schemeClr val="dk1"/>
                </a:solidFill>
                <a:latin typeface="Khmer OS Siemreap" pitchFamily="2" charset="0"/>
                <a:cs typeface="Khmer OS Siemreap" pitchFamily="2" charset="0"/>
                <a:sym typeface="Times"/>
              </a:rPr>
              <a:t>អាយុកុមារ និងការអភិវឌ្ឍន៍របស់កុមារ</a:t>
            </a:r>
            <a:endParaRPr dirty="0">
              <a:latin typeface="Khmer OS Siemreap" pitchFamily="2" charset="0"/>
              <a:cs typeface="Khmer OS Siemreap" pitchFamily="2" charset="0"/>
            </a:endParaRPr>
          </a:p>
          <a:p>
            <a:pPr marL="457200" lvl="0" indent="-342900" algn="l" rtl="0">
              <a:lnSpc>
                <a:spcPct val="200000"/>
              </a:lnSpc>
              <a:spcBef>
                <a:spcPts val="1000"/>
              </a:spcBef>
              <a:spcAft>
                <a:spcPts val="0"/>
              </a:spcAft>
              <a:buSzPts val="1800"/>
              <a:buFont typeface="Arial"/>
              <a:buChar char="•"/>
            </a:pPr>
            <a:r>
              <a:rPr lang="km-KH" dirty="0">
                <a:solidFill>
                  <a:schemeClr val="dk1"/>
                </a:solidFill>
                <a:latin typeface="Khmer OS Siemreap" pitchFamily="2" charset="0"/>
                <a:cs typeface="Khmer OS Siemreap" pitchFamily="2" charset="0"/>
                <a:sym typeface="Times"/>
              </a:rPr>
              <a:t>ពិចារណាទៅលើ ភេទ ជនជាតិ និងវប្បធម៌</a:t>
            </a:r>
            <a:endParaRPr dirty="0">
              <a:latin typeface="Khmer OS Siemreap" pitchFamily="2" charset="0"/>
              <a:cs typeface="Khmer OS Siemreap" pitchFamily="2" charset="0"/>
              <a:sym typeface="Arial"/>
            </a:endParaRPr>
          </a:p>
        </p:txBody>
      </p:sp>
      <p:sp>
        <p:nvSpPr>
          <p:cNvPr id="480" name="Google Shape;480;p66"/>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50</a:t>
            </a:fld>
            <a:endParaRPr/>
          </a:p>
        </p:txBody>
      </p:sp>
      <p:sp>
        <p:nvSpPr>
          <p:cNvPr id="481" name="Google Shape;481;p66"/>
          <p:cNvSpPr txBox="1">
            <a:spLocks noGrp="1"/>
          </p:cNvSpPr>
          <p:nvPr>
            <p:ph type="title"/>
          </p:nvPr>
        </p:nvSpPr>
        <p:spPr>
          <a:xfrm>
            <a:off x="0" y="154198"/>
            <a:ext cx="12192000" cy="524933"/>
          </a:xfrm>
          <a:prstGeom prst="rect">
            <a:avLst/>
          </a:prstGeom>
          <a:solidFill>
            <a:srgbClr val="FF571F"/>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7030A0"/>
              </a:buClr>
              <a:buSzPts val="3200"/>
              <a:buFont typeface="Century Gothic"/>
              <a:buNone/>
            </a:pPr>
            <a:r>
              <a:rPr lang="km-KH" sz="2800" b="1" dirty="0">
                <a:latin typeface="Khmer OS Muol Light" pitchFamily="2" charset="0"/>
                <a:ea typeface="Times"/>
                <a:cs typeface="Khmer OS Muol Light" pitchFamily="2" charset="0"/>
                <a:sym typeface="Times"/>
              </a:rPr>
              <a:t>ចំណុចគួរពិចារណាសម្រាប់ធ្វើការជាមួយកុមាររងគ្រោះ</a:t>
            </a:r>
            <a:endParaRPr sz="2800" b="1" dirty="0">
              <a:solidFill>
                <a:schemeClr val="dk1"/>
              </a:solidFill>
              <a:latin typeface="Khmer OS Muol Light" pitchFamily="2" charset="0"/>
              <a:ea typeface="Times"/>
              <a:cs typeface="Khmer OS Muol Light" pitchFamily="2" charset="0"/>
              <a:sym typeface="Times"/>
            </a:endParaRPr>
          </a:p>
        </p:txBody>
      </p:sp>
      <p:pic>
        <p:nvPicPr>
          <p:cNvPr id="482" name="Google Shape;482;p66" descr="Family with boy"/>
          <p:cNvPicPr preferRelativeResize="0"/>
          <p:nvPr/>
        </p:nvPicPr>
        <p:blipFill rotWithShape="1">
          <a:blip r:embed="rId4">
            <a:alphaModFix/>
          </a:blip>
          <a:srcRect/>
          <a:stretch/>
        </p:blipFill>
        <p:spPr>
          <a:xfrm>
            <a:off x="9408883" y="2910462"/>
            <a:ext cx="1632741" cy="1632741"/>
          </a:xfrm>
          <a:prstGeom prst="rect">
            <a:avLst/>
          </a:prstGeom>
          <a:noFill/>
          <a:ln>
            <a:noFill/>
          </a:ln>
        </p:spPr>
      </p:pic>
    </p:spTree>
    <p:extLst>
      <p:ext uri="{BB962C8B-B14F-4D97-AF65-F5344CB8AC3E}">
        <p14:creationId xmlns:p14="http://schemas.microsoft.com/office/powerpoint/2010/main" val="92884998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9" name="Google Shape;341;p47" descr="pasted-image.pdf">
            <a:extLst>
              <a:ext uri="{FF2B5EF4-FFF2-40B4-BE49-F238E27FC236}">
                <a16:creationId xmlns:a16="http://schemas.microsoft.com/office/drawing/2014/main" xmlns="" id="{CBD8A8EC-C118-0C47-AC85-F77E6791AC6D}"/>
              </a:ext>
            </a:extLst>
          </p:cNvPr>
          <p:cNvPicPr preferRelativeResize="0"/>
          <p:nvPr/>
        </p:nvPicPr>
        <p:blipFill rotWithShape="1">
          <a:blip r:embed="rId3">
            <a:alphaModFix/>
          </a:blip>
          <a:srcRect/>
          <a:stretch/>
        </p:blipFill>
        <p:spPr>
          <a:xfrm>
            <a:off x="0" y="1407364"/>
            <a:ext cx="12094464" cy="5471502"/>
          </a:xfrm>
          <a:prstGeom prst="rect">
            <a:avLst/>
          </a:prstGeom>
          <a:noFill/>
          <a:ln>
            <a:noFill/>
          </a:ln>
        </p:spPr>
      </p:pic>
      <p:sp>
        <p:nvSpPr>
          <p:cNvPr id="487" name="Google Shape;487;p67"/>
          <p:cNvSpPr txBox="1">
            <a:spLocks noGrp="1"/>
          </p:cNvSpPr>
          <p:nvPr>
            <p:ph type="body" idx="1"/>
          </p:nvPr>
        </p:nvSpPr>
        <p:spPr>
          <a:xfrm>
            <a:off x="932262" y="926632"/>
            <a:ext cx="9381305" cy="5685835"/>
          </a:xfrm>
          <a:prstGeom prst="rect">
            <a:avLst/>
          </a:prstGeom>
          <a:noFill/>
          <a:ln>
            <a:noFill/>
          </a:ln>
        </p:spPr>
        <p:txBody>
          <a:bodyPr spcFirstLastPara="1" wrap="square" lIns="91425" tIns="45700" rIns="91425" bIns="45700" anchor="t" anchorCtr="0">
            <a:noAutofit/>
          </a:bodyPr>
          <a:lstStyle/>
          <a:p>
            <a:pPr marL="114300" lvl="0" indent="0" algn="ctr" rtl="0">
              <a:lnSpc>
                <a:spcPct val="200000"/>
              </a:lnSpc>
              <a:spcBef>
                <a:spcPts val="1000"/>
              </a:spcBef>
              <a:spcAft>
                <a:spcPts val="0"/>
              </a:spcAft>
              <a:buSzPts val="1800"/>
              <a:buNone/>
            </a:pPr>
            <a:endParaRPr sz="2000" dirty="0">
              <a:solidFill>
                <a:schemeClr val="dk1"/>
              </a:solidFill>
              <a:latin typeface="Khmer OS Siemreap" pitchFamily="2" charset="0"/>
              <a:ea typeface="Times"/>
              <a:cs typeface="Khmer OS Siemreap" pitchFamily="2" charset="0"/>
              <a:sym typeface="Times"/>
            </a:endParaRPr>
          </a:p>
          <a:p>
            <a:pPr marL="457200" lvl="0" indent="-342900" algn="l" rtl="0">
              <a:lnSpc>
                <a:spcPct val="200000"/>
              </a:lnSpc>
              <a:spcBef>
                <a:spcPts val="1000"/>
              </a:spcBef>
              <a:spcAft>
                <a:spcPts val="0"/>
              </a:spcAft>
              <a:buSzPts val="1800"/>
              <a:buFont typeface="Noto Sans Symbols"/>
              <a:buChar char="❑"/>
            </a:pPr>
            <a:r>
              <a:rPr lang="km-KH" sz="2000" b="1" dirty="0">
                <a:solidFill>
                  <a:schemeClr val="dk1"/>
                </a:solidFill>
                <a:latin typeface="Khmer OS Siemreap" pitchFamily="2" charset="0"/>
                <a:cs typeface="Khmer OS Siemreap" pitchFamily="2" charset="0"/>
                <a:sym typeface="Times"/>
              </a:rPr>
              <a:t>ផ្នែករាងកាយ</a:t>
            </a:r>
            <a:r>
              <a:rPr lang="km-KH" sz="2000" dirty="0">
                <a:solidFill>
                  <a:schemeClr val="dk1"/>
                </a:solidFill>
                <a:latin typeface="Khmer OS Siemreap" pitchFamily="2" charset="0"/>
                <a:cs typeface="Khmer OS Siemreap" pitchFamily="2" charset="0"/>
                <a:sym typeface="Times"/>
              </a:rPr>
              <a:t>៖​ សំដៅទៅលើការលូតលាស់រាងកាយរបស់កុមារ មានការលូតលាស់រាងកាយនិងការផ្តាស់ប្តូរនៅក្នុងរាងកាយ</a:t>
            </a:r>
            <a:endParaRPr sz="2000" dirty="0">
              <a:latin typeface="Khmer OS Siemreap" pitchFamily="2" charset="0"/>
              <a:cs typeface="Khmer OS Siemreap" pitchFamily="2" charset="0"/>
            </a:endParaRPr>
          </a:p>
          <a:p>
            <a:pPr marL="457200" lvl="0" indent="-342900" algn="l" rtl="0">
              <a:lnSpc>
                <a:spcPct val="200000"/>
              </a:lnSpc>
              <a:spcBef>
                <a:spcPts val="1000"/>
              </a:spcBef>
              <a:spcAft>
                <a:spcPts val="0"/>
              </a:spcAft>
              <a:buSzPts val="1800"/>
              <a:buFont typeface="Noto Sans Symbols"/>
              <a:buChar char="❑"/>
            </a:pPr>
            <a:r>
              <a:rPr lang="km-KH" sz="2000" b="1" dirty="0">
                <a:solidFill>
                  <a:schemeClr val="dk1"/>
                </a:solidFill>
                <a:latin typeface="Khmer OS Siemreap" pitchFamily="2" charset="0"/>
                <a:ea typeface="Times"/>
                <a:cs typeface="Khmer OS Siemreap" pitchFamily="2" charset="0"/>
                <a:sym typeface="Times"/>
              </a:rPr>
              <a:t>បញ្ញាស្មារតី</a:t>
            </a:r>
            <a:r>
              <a:rPr lang="km-KH" sz="2000" dirty="0">
                <a:solidFill>
                  <a:schemeClr val="dk1"/>
                </a:solidFill>
                <a:latin typeface="Khmer OS Siemreap" pitchFamily="2" charset="0"/>
                <a:ea typeface="Times"/>
                <a:cs typeface="Khmer OS Siemreap" pitchFamily="2" charset="0"/>
                <a:sym typeface="Times"/>
              </a:rPr>
              <a:t>៖ សំដៅទៅលើដំណើរការផ្លូវចិត្តនៃការដឹង ការគិត ការចងចាំ  ការយល់ដឹង </a:t>
            </a:r>
          </a:p>
          <a:p>
            <a:pPr marL="114300" lvl="0" indent="0" algn="l" rtl="0">
              <a:lnSpc>
                <a:spcPct val="200000"/>
              </a:lnSpc>
              <a:spcBef>
                <a:spcPts val="1000"/>
              </a:spcBef>
              <a:spcAft>
                <a:spcPts val="0"/>
              </a:spcAft>
              <a:buSzPts val="1800"/>
              <a:buNone/>
            </a:pPr>
            <a:r>
              <a:rPr lang="km-KH" sz="2000" dirty="0">
                <a:solidFill>
                  <a:schemeClr val="dk1"/>
                </a:solidFill>
                <a:latin typeface="Khmer OS Siemreap" pitchFamily="2" charset="0"/>
                <a:ea typeface="Times"/>
                <a:cs typeface="Khmer OS Siemreap" pitchFamily="2" charset="0"/>
                <a:sym typeface="Times"/>
              </a:rPr>
              <a:t>     ការដោះស្រាយបញ្ហា ការវាយតម្លៃនិងការប្រើប្រាស់ការវិនិច្ឆ័យ</a:t>
            </a:r>
          </a:p>
          <a:p>
            <a:pPr marL="457200" lvl="0" indent="-342900" algn="l" rtl="0">
              <a:lnSpc>
                <a:spcPct val="200000"/>
              </a:lnSpc>
              <a:spcBef>
                <a:spcPts val="1000"/>
              </a:spcBef>
              <a:spcAft>
                <a:spcPts val="0"/>
              </a:spcAft>
              <a:buSzPts val="1800"/>
              <a:buFont typeface="Noto Sans Symbols"/>
              <a:buChar char="❑"/>
            </a:pPr>
            <a:r>
              <a:rPr lang="km-KH" sz="2000" b="1" dirty="0">
                <a:solidFill>
                  <a:schemeClr val="dk1"/>
                </a:solidFill>
                <a:latin typeface="Khmer OS Siemreap" pitchFamily="2" charset="0"/>
                <a:cs typeface="Khmer OS Siemreap" pitchFamily="2" charset="0"/>
                <a:sym typeface="Times"/>
              </a:rPr>
              <a:t>មនោសញ្ចេតនា</a:t>
            </a:r>
            <a:r>
              <a:rPr lang="km-KH" sz="2000" dirty="0">
                <a:solidFill>
                  <a:schemeClr val="dk1"/>
                </a:solidFill>
                <a:latin typeface="Khmer OS Siemreap" pitchFamily="2" charset="0"/>
                <a:cs typeface="Khmer OS Siemreap" pitchFamily="2" charset="0"/>
                <a:sym typeface="Times"/>
              </a:rPr>
              <a:t>៖ សំដៅទៅលើអារម្មណ៍ ការគ្រប់គ្រងអារម្មណ៍ និងការយល់ដឹងអំពីអ្វីដែលបង្កើត​ជាឥរិយាបទសង្គមសមស្រប</a:t>
            </a:r>
            <a:endParaRPr sz="2000" dirty="0">
              <a:latin typeface="Khmer OS Siemreap" pitchFamily="2" charset="0"/>
              <a:cs typeface="Khmer OS Siemreap" pitchFamily="2" charset="0"/>
            </a:endParaRPr>
          </a:p>
          <a:p>
            <a:pPr marL="457200" lvl="0" indent="-342900" algn="l" rtl="0">
              <a:lnSpc>
                <a:spcPct val="200000"/>
              </a:lnSpc>
              <a:spcBef>
                <a:spcPts val="1000"/>
              </a:spcBef>
              <a:spcAft>
                <a:spcPts val="0"/>
              </a:spcAft>
              <a:buSzPts val="1800"/>
              <a:buFont typeface="Noto Sans Symbols"/>
              <a:buChar char="❑"/>
            </a:pPr>
            <a:r>
              <a:rPr lang="km-KH" sz="2000" b="1" dirty="0">
                <a:solidFill>
                  <a:schemeClr val="dk1"/>
                </a:solidFill>
                <a:latin typeface="Khmer OS Siemreap" pitchFamily="2" charset="0"/>
                <a:ea typeface="Times"/>
                <a:cs typeface="Khmer OS Siemreap" pitchFamily="2" charset="0"/>
                <a:sym typeface="Times"/>
              </a:rPr>
              <a:t>សីលធម៌</a:t>
            </a:r>
            <a:r>
              <a:rPr lang="km-KH" sz="2000" dirty="0">
                <a:solidFill>
                  <a:schemeClr val="dk1"/>
                </a:solidFill>
                <a:latin typeface="Khmer OS Siemreap" pitchFamily="2" charset="0"/>
                <a:ea typeface="Times"/>
                <a:cs typeface="Khmer OS Siemreap" pitchFamily="2" charset="0"/>
                <a:sym typeface="Times"/>
              </a:rPr>
              <a:t>៖ សំដៅទៅលើការដឹងថាអ្វីដែលខុស និងត្រូវ</a:t>
            </a:r>
            <a:endParaRPr sz="2000" dirty="0">
              <a:solidFill>
                <a:schemeClr val="dk1"/>
              </a:solidFill>
              <a:latin typeface="Khmer OS Siemreap" pitchFamily="2" charset="0"/>
              <a:ea typeface="Times"/>
              <a:cs typeface="Khmer OS Siemreap" pitchFamily="2" charset="0"/>
              <a:sym typeface="Times"/>
            </a:endParaRPr>
          </a:p>
        </p:txBody>
      </p:sp>
      <p:sp>
        <p:nvSpPr>
          <p:cNvPr id="488" name="Google Shape;488;p67"/>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51</a:t>
            </a:fld>
            <a:endParaRPr/>
          </a:p>
        </p:txBody>
      </p:sp>
      <p:sp>
        <p:nvSpPr>
          <p:cNvPr id="489" name="Google Shape;489;p67"/>
          <p:cNvSpPr txBox="1">
            <a:spLocks noGrp="1"/>
          </p:cNvSpPr>
          <p:nvPr>
            <p:ph type="title"/>
          </p:nvPr>
        </p:nvSpPr>
        <p:spPr>
          <a:xfrm>
            <a:off x="0" y="72794"/>
            <a:ext cx="12192000" cy="656791"/>
          </a:xfrm>
          <a:prstGeom prst="rect">
            <a:avLst/>
          </a:prstGeom>
          <a:solidFill>
            <a:srgbClr val="FF571F"/>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7030A0"/>
              </a:buClr>
              <a:buSzPts val="3200"/>
              <a:buFont typeface="Century Gothic"/>
              <a:buNone/>
            </a:pPr>
            <a:r>
              <a:rPr lang="km-KH" sz="4400" b="1" dirty="0">
                <a:latin typeface="Khmer OS Muol Light" pitchFamily="2" charset="0"/>
                <a:cs typeface="Khmer OS Muol Light" pitchFamily="2" charset="0"/>
                <a:sym typeface="Times"/>
              </a:rPr>
              <a:t>ការអភិវឌ្ឍន៍របស់កុមារ</a:t>
            </a:r>
            <a:endParaRPr sz="4400" dirty="0">
              <a:latin typeface="Khmer OS Muol Light" pitchFamily="2" charset="0"/>
              <a:cs typeface="Khmer OS Muol Light" pitchFamily="2" charset="0"/>
            </a:endParaRPr>
          </a:p>
        </p:txBody>
      </p:sp>
      <p:pic>
        <p:nvPicPr>
          <p:cNvPr id="490" name="Google Shape;490;p67" descr="Baby"/>
          <p:cNvPicPr preferRelativeResize="0"/>
          <p:nvPr/>
        </p:nvPicPr>
        <p:blipFill rotWithShape="1">
          <a:blip r:embed="rId4">
            <a:alphaModFix/>
          </a:blip>
          <a:srcRect/>
          <a:stretch/>
        </p:blipFill>
        <p:spPr>
          <a:xfrm>
            <a:off x="10479283" y="1241755"/>
            <a:ext cx="1206062" cy="1206062"/>
          </a:xfrm>
          <a:prstGeom prst="rect">
            <a:avLst/>
          </a:prstGeom>
          <a:noFill/>
          <a:ln>
            <a:noFill/>
          </a:ln>
        </p:spPr>
      </p:pic>
      <p:pic>
        <p:nvPicPr>
          <p:cNvPr id="491" name="Google Shape;491;p67" descr="Baby crawling"/>
          <p:cNvPicPr preferRelativeResize="0"/>
          <p:nvPr/>
        </p:nvPicPr>
        <p:blipFill rotWithShape="1">
          <a:blip r:embed="rId5">
            <a:alphaModFix/>
          </a:blip>
          <a:srcRect/>
          <a:stretch/>
        </p:blipFill>
        <p:spPr>
          <a:xfrm>
            <a:off x="10433190" y="3301655"/>
            <a:ext cx="1476203" cy="1476203"/>
          </a:xfrm>
          <a:prstGeom prst="rect">
            <a:avLst/>
          </a:prstGeom>
          <a:noFill/>
          <a:ln>
            <a:noFill/>
          </a:ln>
        </p:spPr>
      </p:pic>
      <p:pic>
        <p:nvPicPr>
          <p:cNvPr id="492" name="Google Shape;492;p67"/>
          <p:cNvPicPr preferRelativeResize="0"/>
          <p:nvPr/>
        </p:nvPicPr>
        <p:blipFill rotWithShape="1">
          <a:blip r:embed="rId6">
            <a:alphaModFix/>
          </a:blip>
          <a:srcRect/>
          <a:stretch/>
        </p:blipFill>
        <p:spPr>
          <a:xfrm>
            <a:off x="10301342" y="2447817"/>
            <a:ext cx="1739900" cy="1155700"/>
          </a:xfrm>
          <a:prstGeom prst="rect">
            <a:avLst/>
          </a:prstGeom>
          <a:solidFill>
            <a:srgbClr val="FFFF00"/>
          </a:solidFill>
          <a:ln>
            <a:noFill/>
          </a:ln>
        </p:spPr>
      </p:pic>
      <p:pic>
        <p:nvPicPr>
          <p:cNvPr id="493" name="Google Shape;493;p67"/>
          <p:cNvPicPr preferRelativeResize="0"/>
          <p:nvPr/>
        </p:nvPicPr>
        <p:blipFill rotWithShape="1">
          <a:blip r:embed="rId7">
            <a:alphaModFix/>
          </a:blip>
          <a:srcRect/>
          <a:stretch/>
        </p:blipFill>
        <p:spPr>
          <a:xfrm>
            <a:off x="10313567" y="4727513"/>
            <a:ext cx="1739900" cy="1155700"/>
          </a:xfrm>
          <a:prstGeom prst="rect">
            <a:avLst/>
          </a:prstGeom>
          <a:noFill/>
          <a:ln>
            <a:noFill/>
          </a:ln>
        </p:spPr>
      </p:pic>
    </p:spTree>
    <p:extLst>
      <p:ext uri="{BB962C8B-B14F-4D97-AF65-F5344CB8AC3E}">
        <p14:creationId xmlns:p14="http://schemas.microsoft.com/office/powerpoint/2010/main" val="27273640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8"/>
          <p:cNvSpPr txBox="1"/>
          <p:nvPr/>
        </p:nvSpPr>
        <p:spPr>
          <a:xfrm>
            <a:off x="329" y="0"/>
            <a:ext cx="12191671" cy="826218"/>
          </a:xfrm>
          <a:prstGeom prst="rect">
            <a:avLst/>
          </a:prstGeom>
          <a:solidFill>
            <a:srgbClr val="FF571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3200"/>
              <a:buFont typeface="Century Gothic"/>
              <a:buNone/>
            </a:pPr>
            <a:endParaRPr lang="km-KH" sz="2800" b="1" dirty="0">
              <a:solidFill>
                <a:schemeClr val="dk1"/>
              </a:solidFill>
              <a:latin typeface="Khmer OS Muol Light" pitchFamily="2" charset="0"/>
              <a:cs typeface="Khmer OS Muol Light" pitchFamily="2" charset="0"/>
              <a:sym typeface="Times"/>
            </a:endParaRPr>
          </a:p>
          <a:p>
            <a:pPr marL="0" marR="0" lvl="0" indent="0" algn="ctr" rtl="0">
              <a:lnSpc>
                <a:spcPct val="100000"/>
              </a:lnSpc>
              <a:spcBef>
                <a:spcPts val="0"/>
              </a:spcBef>
              <a:spcAft>
                <a:spcPts val="0"/>
              </a:spcAft>
              <a:buClr>
                <a:srgbClr val="7030A0"/>
              </a:buClr>
              <a:buSzPts val="3200"/>
              <a:buFont typeface="Century Gothic"/>
              <a:buNone/>
            </a:pPr>
            <a:r>
              <a:rPr lang="km-KH" sz="2800" b="1" dirty="0">
                <a:solidFill>
                  <a:schemeClr val="dk1"/>
                </a:solidFill>
                <a:latin typeface="Khmer OS Muol Light" pitchFamily="2" charset="0"/>
                <a:cs typeface="Khmer OS Muol Light" pitchFamily="2" charset="0"/>
                <a:sym typeface="Times"/>
              </a:rPr>
              <a:t>ដំណាក់កាលនៃការអភិវឌ្ឍន៍ការយល់ដឹង</a:t>
            </a:r>
            <a:endParaRPr sz="2800" b="0" i="0" u="none" strike="noStrike" cap="none" dirty="0">
              <a:solidFill>
                <a:srgbClr val="000000"/>
              </a:solidFill>
              <a:latin typeface="Khmer OS Muol Light" pitchFamily="2" charset="0"/>
              <a:cs typeface="Khmer OS Muol Light" pitchFamily="2" charset="0"/>
              <a:sym typeface="Arial"/>
            </a:endParaRPr>
          </a:p>
          <a:p>
            <a:pPr marL="0" marR="0" lvl="0" indent="0" algn="ctr" rtl="0">
              <a:lnSpc>
                <a:spcPct val="100000"/>
              </a:lnSpc>
              <a:spcBef>
                <a:spcPts val="0"/>
              </a:spcBef>
              <a:spcAft>
                <a:spcPts val="0"/>
              </a:spcAft>
              <a:buClr>
                <a:srgbClr val="7030A0"/>
              </a:buClr>
              <a:buSzPts val="3200"/>
              <a:buFont typeface="Century Gothic"/>
              <a:buNone/>
            </a:pPr>
            <a:endParaRPr sz="2800" b="1" i="0" u="none" strike="noStrike" cap="none" dirty="0">
              <a:solidFill>
                <a:schemeClr val="lt1"/>
              </a:solidFill>
              <a:latin typeface="Khmer OS Muol Light" pitchFamily="2" charset="0"/>
              <a:cs typeface="Khmer OS Muol Light" pitchFamily="2" charset="0"/>
              <a:sym typeface="Arial"/>
            </a:endParaRPr>
          </a:p>
        </p:txBody>
      </p:sp>
      <p:sp>
        <p:nvSpPr>
          <p:cNvPr id="499" name="Google Shape;499;p68"/>
          <p:cNvSpPr txBox="1"/>
          <p:nvPr/>
        </p:nvSpPr>
        <p:spPr>
          <a:xfrm>
            <a:off x="767443" y="2220686"/>
            <a:ext cx="10287000" cy="463731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000"/>
              <a:buFont typeface="Arial"/>
              <a:buNone/>
            </a:pPr>
            <a:endParaRPr sz="3000" b="0" i="0" u="none" strike="noStrike" cap="none">
              <a:solidFill>
                <a:schemeClr val="dk1"/>
              </a:solidFill>
              <a:latin typeface="Arial"/>
              <a:ea typeface="Arial"/>
              <a:cs typeface="Arial"/>
              <a:sym typeface="Arial"/>
            </a:endParaRPr>
          </a:p>
          <a:p>
            <a:pPr marL="342900" marR="0" lvl="0" indent="-152400" algn="l" rtl="0">
              <a:lnSpc>
                <a:spcPct val="90000"/>
              </a:lnSpc>
              <a:spcBef>
                <a:spcPts val="1000"/>
              </a:spcBef>
              <a:spcAft>
                <a:spcPts val="0"/>
              </a:spcAft>
              <a:buClr>
                <a:srgbClr val="000000"/>
              </a:buClr>
              <a:buSzPts val="3000"/>
              <a:buFont typeface="Noto Sans Symbols"/>
              <a:buNone/>
            </a:pPr>
            <a:endParaRPr sz="3000" b="0" i="0" u="none" strike="noStrike" cap="none">
              <a:solidFill>
                <a:schemeClr val="dk1"/>
              </a:solidFill>
              <a:latin typeface="Arial"/>
              <a:ea typeface="Arial"/>
              <a:cs typeface="Arial"/>
              <a:sym typeface="Arial"/>
            </a:endParaRPr>
          </a:p>
        </p:txBody>
      </p:sp>
      <p:pic>
        <p:nvPicPr>
          <p:cNvPr id="500" name="Google Shape;500;p68" descr="pasted-image.pdf"/>
          <p:cNvPicPr preferRelativeResize="0"/>
          <p:nvPr/>
        </p:nvPicPr>
        <p:blipFill rotWithShape="1">
          <a:blip r:embed="rId3">
            <a:alphaModFix/>
          </a:blip>
          <a:srcRect/>
          <a:stretch/>
        </p:blipFill>
        <p:spPr>
          <a:xfrm>
            <a:off x="0" y="2389238"/>
            <a:ext cx="12094464" cy="4468761"/>
          </a:xfrm>
          <a:prstGeom prst="rect">
            <a:avLst/>
          </a:prstGeom>
          <a:noFill/>
          <a:ln>
            <a:noFill/>
          </a:ln>
        </p:spPr>
      </p:pic>
      <p:sp>
        <p:nvSpPr>
          <p:cNvPr id="501" name="Google Shape;501;p68"/>
          <p:cNvSpPr txBox="1"/>
          <p:nvPr/>
        </p:nvSpPr>
        <p:spPr>
          <a:xfrm>
            <a:off x="486137" y="1563618"/>
            <a:ext cx="11335749"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250000"/>
              </a:lnSpc>
              <a:spcBef>
                <a:spcPts val="0"/>
              </a:spcBef>
              <a:spcAft>
                <a:spcPts val="0"/>
              </a:spcAft>
              <a:buClr>
                <a:srgbClr val="000000"/>
              </a:buClr>
              <a:buSzPts val="2800"/>
              <a:buFont typeface="Arial"/>
              <a:buChar char="•"/>
            </a:pPr>
            <a:r>
              <a:rPr lang="km-KH" sz="2400" dirty="0">
                <a:latin typeface="Khmer OS Siemreap" pitchFamily="2" charset="0"/>
                <a:cs typeface="Khmer OS Siemreap" pitchFamily="2" charset="0"/>
                <a:sym typeface="Times"/>
              </a:rPr>
              <a:t>សូមយកដំណាក់កាលអភិវឌ្ឍន៍ការយល់ដឹងរបស់កុមារមកពិចារណានៅពេលធ្វើការសម្ភាសន៍</a:t>
            </a:r>
          </a:p>
          <a:p>
            <a:pPr marR="0" lvl="0" algn="l" rtl="0">
              <a:lnSpc>
                <a:spcPct val="250000"/>
              </a:lnSpc>
              <a:spcBef>
                <a:spcPts val="0"/>
              </a:spcBef>
              <a:spcAft>
                <a:spcPts val="0"/>
              </a:spcAft>
              <a:buClr>
                <a:srgbClr val="000000"/>
              </a:buClr>
              <a:buSzPts val="2800"/>
            </a:pPr>
            <a:r>
              <a:rPr lang="km-KH" sz="2400" dirty="0">
                <a:latin typeface="Khmer OS Siemreap" pitchFamily="2" charset="0"/>
                <a:cs typeface="Khmer OS Siemreap" pitchFamily="2" charset="0"/>
                <a:sym typeface="Times"/>
              </a:rPr>
              <a:t>   ពីព្រោះថាតើរបៀបនៃបទសម្ភាសន៍បែប</a:t>
            </a:r>
            <a:r>
              <a:rPr lang="en-US" sz="2400" dirty="0">
                <a:latin typeface="Khmer OS Siemreap" pitchFamily="2" charset="0"/>
                <a:cs typeface="Khmer OS Siemreap" pitchFamily="2" charset="0"/>
                <a:sym typeface="Times"/>
              </a:rPr>
              <a:t>“</a:t>
            </a:r>
            <a:r>
              <a:rPr lang="km-KH" sz="2400" dirty="0">
                <a:latin typeface="Khmer OS Siemreap" pitchFamily="2" charset="0"/>
                <a:cs typeface="Khmer OS Siemreap" pitchFamily="2" charset="0"/>
                <a:sym typeface="Times"/>
              </a:rPr>
              <a:t>ផ្តល់យោបល់</a:t>
            </a:r>
            <a:r>
              <a:rPr lang="en-US" sz="2400" dirty="0">
                <a:latin typeface="Khmer OS Siemreap" pitchFamily="2" charset="0"/>
                <a:cs typeface="Khmer OS Siemreap" pitchFamily="2" charset="0"/>
                <a:sym typeface="Times"/>
              </a:rPr>
              <a:t>”</a:t>
            </a:r>
            <a:r>
              <a:rPr lang="km-KH" sz="2400" dirty="0">
                <a:latin typeface="Khmer OS Siemreap" pitchFamily="2" charset="0"/>
                <a:cs typeface="Khmer OS Siemreap" pitchFamily="2" charset="0"/>
                <a:sym typeface="Times"/>
              </a:rPr>
              <a:t>នឹងមានឥទិ្ធពលលើអាយុកុមារ</a:t>
            </a:r>
          </a:p>
          <a:p>
            <a:pPr marL="285750" marR="0" lvl="0" indent="-285750" algn="l" rtl="0">
              <a:lnSpc>
                <a:spcPct val="250000"/>
              </a:lnSpc>
              <a:spcBef>
                <a:spcPts val="0"/>
              </a:spcBef>
              <a:spcAft>
                <a:spcPts val="0"/>
              </a:spcAft>
              <a:buClr>
                <a:srgbClr val="000000"/>
              </a:buClr>
              <a:buSzPts val="2800"/>
              <a:buFont typeface="Arial"/>
              <a:buChar char="•"/>
            </a:pPr>
            <a:r>
              <a:rPr lang="km-KH" sz="2400" dirty="0">
                <a:latin typeface="Khmer OS Siemreap" pitchFamily="2" charset="0"/>
                <a:cs typeface="Khmer OS Siemreap" pitchFamily="2" charset="0"/>
                <a:sym typeface="Times"/>
              </a:rPr>
              <a:t>អ្នកសម្ភាសន៍ត្រូវការកែសំរួលសំណួរ និងរបៀបនៃការសម្ភាសន៍ដែលធ្វើឡើងអាស្រ័យលើអាយុរបស់កុមារ</a:t>
            </a:r>
            <a:endParaRPr sz="2400" b="0" i="0" u="none" strike="noStrike" cap="none" dirty="0">
              <a:solidFill>
                <a:srgbClr val="000000"/>
              </a:solidFill>
              <a:latin typeface="Khmer OS Siemreap" pitchFamily="2" charset="0"/>
              <a:cs typeface="Khmer OS Siemreap" pitchFamily="2" charset="0"/>
              <a:sym typeface="Arial"/>
            </a:endParaRPr>
          </a:p>
        </p:txBody>
      </p:sp>
    </p:spTree>
    <p:extLst>
      <p:ext uri="{BB962C8B-B14F-4D97-AF65-F5344CB8AC3E}">
        <p14:creationId xmlns:p14="http://schemas.microsoft.com/office/powerpoint/2010/main" val="6026980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69"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507" name="Google Shape;507;p69"/>
          <p:cNvSpPr txBox="1">
            <a:spLocks noGrp="1"/>
          </p:cNvSpPr>
          <p:nvPr>
            <p:ph type="body" idx="1"/>
          </p:nvPr>
        </p:nvSpPr>
        <p:spPr>
          <a:xfrm>
            <a:off x="616905" y="1000007"/>
            <a:ext cx="10957859" cy="5090896"/>
          </a:xfrm>
          <a:prstGeom prst="rect">
            <a:avLst/>
          </a:prstGeom>
          <a:noFill/>
          <a:ln>
            <a:noFill/>
          </a:ln>
        </p:spPr>
        <p:txBody>
          <a:bodyPr spcFirstLastPara="1" wrap="square" lIns="91425" tIns="45700" rIns="91425" bIns="45700" anchor="t" anchorCtr="0">
            <a:noAutofit/>
          </a:bodyPr>
          <a:lstStyle/>
          <a:p>
            <a:pPr marL="114300" lvl="0" indent="0" algn="l" rtl="0">
              <a:lnSpc>
                <a:spcPct val="200000"/>
              </a:lnSpc>
              <a:spcBef>
                <a:spcPts val="1000"/>
              </a:spcBef>
              <a:spcAft>
                <a:spcPts val="0"/>
              </a:spcAft>
              <a:buSzPts val="1800"/>
              <a:buNone/>
            </a:pPr>
            <a:r>
              <a:rPr lang="km-KH" b="1" dirty="0">
                <a:solidFill>
                  <a:schemeClr val="dk1"/>
                </a:solidFill>
                <a:latin typeface="Khmer OS Siemreap" pitchFamily="2" charset="0"/>
                <a:ea typeface="Times"/>
                <a:cs typeface="Khmer OS Siemreap" pitchFamily="2" charset="0"/>
                <a:sym typeface="Times"/>
              </a:rPr>
              <a:t>ដំណាក់កាលមុនចូលរៀន(អាយុក្រោម៦ឆ្នាំ)</a:t>
            </a:r>
            <a:endParaRPr b="1" dirty="0">
              <a:solidFill>
                <a:schemeClr val="dk1"/>
              </a:solidFill>
              <a:latin typeface="Khmer OS Siemreap" pitchFamily="2" charset="0"/>
              <a:ea typeface="Times"/>
              <a:cs typeface="Khmer OS Siemreap" pitchFamily="2" charset="0"/>
              <a:sym typeface="Times"/>
            </a:endParaRPr>
          </a:p>
          <a:p>
            <a:pPr marL="914400" lvl="1" indent="-342900" algn="just"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ក្នុងវ័យនេះពួកគេ</a:t>
            </a:r>
            <a:r>
              <a:rPr lang="km-KH" sz="2000" dirty="0">
                <a:solidFill>
                  <a:srgbClr val="FF0000"/>
                </a:solidFill>
                <a:latin typeface="Khmer OS Siemreap" pitchFamily="2" charset="0"/>
                <a:ea typeface="Times"/>
                <a:cs typeface="Khmer OS Siemreap" pitchFamily="2" charset="0"/>
                <a:sym typeface="Times"/>
              </a:rPr>
              <a:t>អត់យល់ច្បាស់អំពីឈ្មោះ ចំនួនលេខ ពេលវេលា(ម៉ោង ថ្ងៃ ឆ្នាំ​) ចម្ងាយ ទំហំ </a:t>
            </a:r>
            <a:r>
              <a:rPr lang="km-KH" sz="2000" dirty="0">
                <a:solidFill>
                  <a:schemeClr val="dk1"/>
                </a:solidFill>
                <a:latin typeface="Khmer OS Siemreap" pitchFamily="2" charset="0"/>
                <a:ea typeface="Times"/>
                <a:cs typeface="Khmer OS Siemreap" pitchFamily="2" charset="0"/>
                <a:sym typeface="Times"/>
              </a:rPr>
              <a:t>។ល។</a:t>
            </a:r>
            <a:endParaRPr sz="2000" dirty="0">
              <a:solidFill>
                <a:schemeClr val="dk1"/>
              </a:solidFill>
              <a:latin typeface="Khmer OS Siemreap" pitchFamily="2" charset="0"/>
              <a:ea typeface="Times"/>
              <a:cs typeface="Khmer OS Siemreap" pitchFamily="2" charset="0"/>
              <a:sym typeface="Times"/>
            </a:endParaRPr>
          </a:p>
          <a:p>
            <a:pPr marL="914400" lvl="1" indent="-342900" algn="just"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ផ្តល់នូវការ</a:t>
            </a:r>
            <a:r>
              <a:rPr lang="km-KH" sz="2000" dirty="0">
                <a:solidFill>
                  <a:srgbClr val="FF0000"/>
                </a:solidFill>
                <a:latin typeface="Khmer OS Siemreap" pitchFamily="2" charset="0"/>
                <a:ea typeface="Times"/>
                <a:cs typeface="Khmer OS Siemreap" pitchFamily="2" charset="0"/>
                <a:sym typeface="Times"/>
              </a:rPr>
              <a:t>ឆ្លើយតប</a:t>
            </a:r>
            <a:r>
              <a:rPr lang="km-KH" sz="2000" dirty="0">
                <a:solidFill>
                  <a:schemeClr val="dk1"/>
                </a:solidFill>
                <a:latin typeface="Khmer OS Siemreap" pitchFamily="2" charset="0"/>
                <a:ea typeface="Times"/>
                <a:cs typeface="Khmer OS Siemreap" pitchFamily="2" charset="0"/>
                <a:sym typeface="Times"/>
              </a:rPr>
              <a:t>ចំពោះសំណួរ</a:t>
            </a:r>
            <a:r>
              <a:rPr lang="km-KH" sz="2000" dirty="0">
                <a:solidFill>
                  <a:srgbClr val="FF0000"/>
                </a:solidFill>
                <a:latin typeface="Khmer OS Siemreap" pitchFamily="2" charset="0"/>
                <a:ea typeface="Times"/>
                <a:cs typeface="Khmer OS Siemreap" pitchFamily="2" charset="0"/>
                <a:sym typeface="Times"/>
              </a:rPr>
              <a:t>ទោះបីពួកគេគ្មានចំណេះដឹងក៏ដោយ។ </a:t>
            </a:r>
            <a:r>
              <a:rPr lang="km-KH" sz="2000" dirty="0">
                <a:solidFill>
                  <a:schemeClr val="dk1"/>
                </a:solidFill>
                <a:latin typeface="Khmer OS Siemreap" pitchFamily="2" charset="0"/>
                <a:ea typeface="Times"/>
                <a:cs typeface="Khmer OS Siemreap" pitchFamily="2" charset="0"/>
                <a:sym typeface="Times"/>
              </a:rPr>
              <a:t>ចម្លើយទូទៅគឺ</a:t>
            </a:r>
            <a:r>
              <a:rPr lang="en-US" sz="2000" dirty="0">
                <a:solidFill>
                  <a:schemeClr val="dk1"/>
                </a:solidFill>
                <a:latin typeface="Khmer OS Siemreap" pitchFamily="2" charset="0"/>
                <a:ea typeface="Times"/>
                <a:cs typeface="Khmer OS Siemreap" pitchFamily="2" charset="0"/>
                <a:sym typeface="Times"/>
              </a:rPr>
              <a:t> “</a:t>
            </a:r>
            <a:r>
              <a:rPr lang="km-KH" sz="2000" dirty="0">
                <a:solidFill>
                  <a:schemeClr val="dk1"/>
                </a:solidFill>
                <a:latin typeface="Khmer OS Siemreap" pitchFamily="2" charset="0"/>
                <a:ea typeface="Times"/>
                <a:cs typeface="Khmer OS Siemreap" pitchFamily="2" charset="0"/>
                <a:sym typeface="Times"/>
              </a:rPr>
              <a:t>ចាស</a:t>
            </a:r>
            <a:r>
              <a:rPr lang="en-US" sz="2000" dirty="0">
                <a:solidFill>
                  <a:schemeClr val="dk1"/>
                </a:solidFill>
                <a:latin typeface="Khmer OS Siemreap" pitchFamily="2" charset="0"/>
                <a:ea typeface="Times"/>
                <a:cs typeface="Khmer OS Siemreap" pitchFamily="2" charset="0"/>
                <a:sym typeface="Times"/>
              </a:rPr>
              <a:t>”</a:t>
            </a:r>
            <a:endParaRPr lang="km-KH" sz="2000" dirty="0">
              <a:solidFill>
                <a:schemeClr val="dk1"/>
              </a:solidFill>
              <a:latin typeface="Khmer OS Siemreap" pitchFamily="2" charset="0"/>
              <a:ea typeface="Times"/>
              <a:cs typeface="Khmer OS Siemreap" pitchFamily="2" charset="0"/>
              <a:sym typeface="Times"/>
            </a:endParaRPr>
          </a:p>
          <a:p>
            <a:pPr marL="914400" lvl="1" indent="-342900" algn="just"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ចំពោះសំណួរជ្រើសរើសខ្លីៗ(​តើវាពណ៌ក្រហមឬខៀវមែនទេ?) </a:t>
            </a:r>
            <a:r>
              <a:rPr lang="km-KH" sz="2000" dirty="0">
                <a:solidFill>
                  <a:srgbClr val="FF0000"/>
                </a:solidFill>
                <a:latin typeface="Khmer OS Siemreap" pitchFamily="2" charset="0"/>
                <a:ea typeface="Times"/>
                <a:cs typeface="Khmer OS Siemreap" pitchFamily="2" charset="0"/>
                <a:sym typeface="Times"/>
              </a:rPr>
              <a:t>កុមារអាចនឹងឆ្លើយថា​ </a:t>
            </a:r>
            <a:r>
              <a:rPr lang="en-US" sz="2000" dirty="0">
                <a:solidFill>
                  <a:srgbClr val="FF0000"/>
                </a:solidFill>
                <a:latin typeface="Khmer OS Siemreap" pitchFamily="2" charset="0"/>
                <a:ea typeface="Times"/>
                <a:cs typeface="Khmer OS Siemreap" pitchFamily="2" charset="0"/>
                <a:sym typeface="Times"/>
              </a:rPr>
              <a:t>“</a:t>
            </a:r>
            <a:r>
              <a:rPr lang="km-KH" sz="2000" dirty="0">
                <a:solidFill>
                  <a:srgbClr val="FF0000"/>
                </a:solidFill>
                <a:latin typeface="Khmer OS Siemreap" pitchFamily="2" charset="0"/>
                <a:ea typeface="Times"/>
                <a:cs typeface="Khmer OS Siemreap" pitchFamily="2" charset="0"/>
                <a:sym typeface="Times"/>
              </a:rPr>
              <a:t>បាទ/ចាស</a:t>
            </a:r>
            <a:r>
              <a:rPr lang="en-US" sz="2000" dirty="0">
                <a:solidFill>
                  <a:srgbClr val="FF0000"/>
                </a:solidFill>
                <a:latin typeface="Khmer OS Siemreap" pitchFamily="2" charset="0"/>
                <a:ea typeface="Times"/>
                <a:cs typeface="Khmer OS Siemreap" pitchFamily="2" charset="0"/>
                <a:sym typeface="Times"/>
              </a:rPr>
              <a:t>”</a:t>
            </a:r>
            <a:r>
              <a:rPr lang="km-KH" sz="2000" dirty="0">
                <a:solidFill>
                  <a:srgbClr val="FF0000"/>
                </a:solidFill>
                <a:latin typeface="Khmer OS Siemreap" pitchFamily="2" charset="0"/>
                <a:ea typeface="Times"/>
                <a:cs typeface="Khmer OS Siemreap" pitchFamily="2" charset="0"/>
                <a:sym typeface="Times"/>
              </a:rPr>
              <a:t> </a:t>
            </a:r>
          </a:p>
          <a:p>
            <a:pPr marL="571500" lvl="1" indent="0" algn="just" rtl="0">
              <a:lnSpc>
                <a:spcPct val="200000"/>
              </a:lnSpc>
              <a:spcBef>
                <a:spcPts val="1000"/>
              </a:spcBef>
              <a:spcAft>
                <a:spcPts val="0"/>
              </a:spcAft>
              <a:buSzPts val="1800"/>
              <a:buNone/>
            </a:pPr>
            <a:r>
              <a:rPr lang="km-KH" sz="2000" dirty="0">
                <a:solidFill>
                  <a:schemeClr val="dk1"/>
                </a:solidFill>
                <a:latin typeface="Khmer OS Siemreap" pitchFamily="2" charset="0"/>
                <a:ea typeface="Times"/>
                <a:cs typeface="Khmer OS Siemreap" pitchFamily="2" charset="0"/>
                <a:sym typeface="Times"/>
              </a:rPr>
              <a:t>    ជាជាងជ្រើសរើសជម្រើសមួយឬបដិសេធទាំងពីរ</a:t>
            </a:r>
            <a:endParaRPr sz="2000" dirty="0">
              <a:solidFill>
                <a:schemeClr val="dk1"/>
              </a:solidFill>
              <a:latin typeface="Khmer OS Siemreap" pitchFamily="2" charset="0"/>
              <a:ea typeface="Times"/>
              <a:cs typeface="Khmer OS Siemreap" pitchFamily="2" charset="0"/>
              <a:sym typeface="Times"/>
            </a:endParaRPr>
          </a:p>
          <a:p>
            <a:pPr marL="914400" lvl="1" indent="-342900" algn="just"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cs typeface="Khmer OS Siemreap" pitchFamily="2" charset="0"/>
                <a:sym typeface="Times"/>
              </a:rPr>
              <a:t>ផ្តល់នូវចម្លើយដែលមនុស្សពេញវ័ញចង់បាន</a:t>
            </a:r>
            <a:r>
              <a:rPr lang="km-KH" sz="2000" dirty="0">
                <a:solidFill>
                  <a:schemeClr val="dk1"/>
                </a:solidFill>
                <a:latin typeface="Khmer OS Siemreap" pitchFamily="2" charset="0"/>
                <a:cs typeface="Khmer OS Siemreap" pitchFamily="2" charset="0"/>
                <a:sym typeface="Times"/>
              </a:rPr>
              <a:t>ជាពិសេសក្នុងការឆ្លើយតបទៅនឹងសំណួរណែនាំ(អ្នកចូលចិត្តវាមែនទេ?)</a:t>
            </a:r>
            <a:endParaRPr sz="2000" dirty="0">
              <a:latin typeface="Khmer OS Siemreap" pitchFamily="2" charset="0"/>
              <a:cs typeface="Khmer OS Siemreap" pitchFamily="2" charset="0"/>
            </a:endParaRPr>
          </a:p>
        </p:txBody>
      </p:sp>
      <p:sp>
        <p:nvSpPr>
          <p:cNvPr id="508" name="Google Shape;508;p69"/>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53</a:t>
            </a:fld>
            <a:endParaRPr/>
          </a:p>
        </p:txBody>
      </p:sp>
      <p:sp>
        <p:nvSpPr>
          <p:cNvPr id="509" name="Google Shape;509;p69"/>
          <p:cNvSpPr txBox="1">
            <a:spLocks noGrp="1"/>
          </p:cNvSpPr>
          <p:nvPr>
            <p:ph type="title"/>
          </p:nvPr>
        </p:nvSpPr>
        <p:spPr>
          <a:xfrm>
            <a:off x="0" y="76201"/>
            <a:ext cx="12191671" cy="609600"/>
          </a:xfrm>
          <a:prstGeom prst="rect">
            <a:avLst/>
          </a:prstGeom>
          <a:solidFill>
            <a:srgbClr val="FF571F"/>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7030A0"/>
              </a:buClr>
              <a:buSzPts val="3200"/>
              <a:buFont typeface="Century Gothic"/>
              <a:buNone/>
            </a:pPr>
            <a:r>
              <a:rPr lang="km-KH" sz="4000" b="1" dirty="0">
                <a:latin typeface="Khmer OS Muol Light" pitchFamily="2" charset="0"/>
                <a:ea typeface="Times"/>
                <a:cs typeface="Khmer OS Muol Light" pitchFamily="2" charset="0"/>
                <a:sym typeface="Times"/>
              </a:rPr>
              <a:t>ដំណាក់កាលនៃការអភិវឌ្ឍន៍កុមារ</a:t>
            </a:r>
            <a:r>
              <a:rPr lang="en-US" sz="4000" b="1" dirty="0">
                <a:solidFill>
                  <a:schemeClr val="dk1"/>
                </a:solidFill>
                <a:latin typeface="Khmer OS Muol Light" pitchFamily="2" charset="0"/>
                <a:ea typeface="Times"/>
                <a:cs typeface="Khmer OS Muol Light" pitchFamily="2" charset="0"/>
                <a:sym typeface="Times"/>
              </a:rPr>
              <a:t> </a:t>
            </a:r>
            <a:endParaRPr sz="4000" b="1" dirty="0">
              <a:solidFill>
                <a:schemeClr val="dk1"/>
              </a:solidFill>
              <a:latin typeface="Khmer OS Muol Light" pitchFamily="2" charset="0"/>
              <a:ea typeface="Times"/>
              <a:cs typeface="Khmer OS Muol Light" pitchFamily="2" charset="0"/>
              <a:sym typeface="Times"/>
            </a:endParaRPr>
          </a:p>
        </p:txBody>
      </p:sp>
    </p:spTree>
    <p:extLst>
      <p:ext uri="{BB962C8B-B14F-4D97-AF65-F5344CB8AC3E}">
        <p14:creationId xmlns:p14="http://schemas.microsoft.com/office/powerpoint/2010/main" val="1418211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70"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515" name="Google Shape;515;p70"/>
          <p:cNvSpPr txBox="1">
            <a:spLocks noGrp="1"/>
          </p:cNvSpPr>
          <p:nvPr>
            <p:ph type="body" idx="1"/>
          </p:nvPr>
        </p:nvSpPr>
        <p:spPr>
          <a:xfrm>
            <a:off x="1389648" y="334389"/>
            <a:ext cx="10704816" cy="5790012"/>
          </a:xfrm>
          <a:prstGeom prst="rect">
            <a:avLst/>
          </a:prstGeom>
          <a:noFill/>
          <a:ln>
            <a:noFill/>
          </a:ln>
        </p:spPr>
        <p:txBody>
          <a:bodyPr spcFirstLastPara="1" wrap="square" lIns="91425" tIns="45700" rIns="91425" bIns="45700" anchor="t" anchorCtr="0">
            <a:noAutofit/>
          </a:bodyPr>
          <a:lstStyle/>
          <a:p>
            <a:pPr marL="114300" lvl="0" indent="0">
              <a:lnSpc>
                <a:spcPct val="200000"/>
              </a:lnSpc>
              <a:buNone/>
            </a:pPr>
            <a:r>
              <a:rPr lang="km-KH" sz="2800" b="1" dirty="0">
                <a:solidFill>
                  <a:schemeClr val="dk1"/>
                </a:solidFill>
                <a:latin typeface="Khmer OS Muol Light" pitchFamily="2" charset="0"/>
                <a:cs typeface="Khmer OS Muol Light" pitchFamily="2" charset="0"/>
                <a:sym typeface="Times"/>
              </a:rPr>
              <a:t>     អ្វីដែលត្រូវធ្វើពេលសម្ភាសន៍កុមារ អាយុក្រោម៦ឆ្នាំ</a:t>
            </a:r>
            <a:endParaRPr sz="2800" dirty="0">
              <a:latin typeface="Khmer OS Muol Light" pitchFamily="2" charset="0"/>
              <a:cs typeface="Khmer OS Muol Light"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ធ្វើបទសម្ភាសន៍នៅក្នុងបន្ទប់ដែលមាន</a:t>
            </a:r>
            <a:r>
              <a:rPr lang="km-KH" sz="2000" dirty="0">
                <a:solidFill>
                  <a:srgbClr val="FF0000"/>
                </a:solidFill>
                <a:latin typeface="Khmer OS Siemreap" pitchFamily="2" charset="0"/>
                <a:cs typeface="Khmer OS Siemreap" pitchFamily="2" charset="0"/>
                <a:sym typeface="Times"/>
              </a:rPr>
              <a:t>ប្រដាប់ប្រដាក្មេងលេង </a:t>
            </a:r>
            <a:r>
              <a:rPr lang="km-KH" sz="2000" dirty="0">
                <a:solidFill>
                  <a:schemeClr val="dk1"/>
                </a:solidFill>
                <a:latin typeface="Khmer OS Siemreap" pitchFamily="2" charset="0"/>
                <a:cs typeface="Khmer OS Siemreap" pitchFamily="2" charset="0"/>
                <a:sym typeface="Times"/>
              </a:rPr>
              <a:t>ឧបករណ៍គូររូប និងរបស់ទន់ៗ</a:t>
            </a:r>
            <a:endParaRPr sz="20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ពិនិត្យមើលថាតើ</a:t>
            </a:r>
            <a:r>
              <a:rPr lang="km-KH" sz="2000" dirty="0">
                <a:solidFill>
                  <a:srgbClr val="FF0000"/>
                </a:solidFill>
                <a:latin typeface="Khmer OS Siemreap" pitchFamily="2" charset="0"/>
                <a:cs typeface="Khmer OS Siemreap" pitchFamily="2" charset="0"/>
                <a:sym typeface="Times"/>
              </a:rPr>
              <a:t>កុមារបានយល់ពីអ្វីដែលអ្នកប្រាប់</a:t>
            </a:r>
            <a:r>
              <a:rPr lang="km-KH" sz="2000" dirty="0">
                <a:solidFill>
                  <a:schemeClr val="dk1"/>
                </a:solidFill>
                <a:latin typeface="Khmer OS Siemreap" pitchFamily="2" charset="0"/>
                <a:cs typeface="Khmer OS Siemreap" pitchFamily="2" charset="0"/>
                <a:sym typeface="Times"/>
              </a:rPr>
              <a:t>ពួកគេទេ</a:t>
            </a:r>
            <a:endParaRPr sz="20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រៀបចំពេល</a:t>
            </a:r>
            <a:r>
              <a:rPr lang="km-KH" sz="2000" dirty="0">
                <a:solidFill>
                  <a:srgbClr val="FF0000"/>
                </a:solidFill>
                <a:latin typeface="Khmer OS Siemreap" pitchFamily="2" charset="0"/>
                <a:cs typeface="Khmer OS Siemreap" pitchFamily="2" charset="0"/>
                <a:sym typeface="Times"/>
              </a:rPr>
              <a:t>សម្រាកអំឡុងពេលបទសំភាសន៍</a:t>
            </a:r>
            <a:r>
              <a:rPr lang="km-KH" sz="2000" dirty="0">
                <a:solidFill>
                  <a:schemeClr val="dk1"/>
                </a:solidFill>
                <a:latin typeface="Khmer OS Siemreap" pitchFamily="2" charset="0"/>
                <a:cs typeface="Khmer OS Siemreap" pitchFamily="2" charset="0"/>
                <a:sym typeface="Times"/>
              </a:rPr>
              <a:t>សម្រាប់កុមារ</a:t>
            </a: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ព្យាយាមបង្កើត</a:t>
            </a:r>
            <a:r>
              <a:rPr lang="km-KH" sz="2000" dirty="0">
                <a:solidFill>
                  <a:srgbClr val="FF0000"/>
                </a:solidFill>
                <a:latin typeface="Khmer OS Siemreap" pitchFamily="2" charset="0"/>
                <a:ea typeface="Times"/>
                <a:cs typeface="Khmer OS Siemreap" pitchFamily="2" charset="0"/>
                <a:sym typeface="Times"/>
              </a:rPr>
              <a:t>ពេលវេលាផ្តោតលើព្រឹត្តិការណ៍ដែលមានន័យអ្វីសម្រាប់កុមារ </a:t>
            </a:r>
            <a:r>
              <a:rPr lang="km-KH" sz="2000" dirty="0">
                <a:solidFill>
                  <a:schemeClr val="dk1"/>
                </a:solidFill>
                <a:latin typeface="Khmer OS Siemreap" pitchFamily="2" charset="0"/>
                <a:ea typeface="Times"/>
                <a:cs typeface="Khmer OS Siemreap" pitchFamily="2" charset="0"/>
                <a:sym typeface="Times"/>
              </a:rPr>
              <a:t>ដូចជា​អាហារពេលថ្ងៃ ការគេង មើលទូរទស្សន៍ ឬទាក់ទងទៅនឹងថ្ងៃឈប់សម្រាកជាក់លាក់</a:t>
            </a:r>
            <a:endParaRPr sz="2000" dirty="0">
              <a:latin typeface="Khmer OS Siemreap" pitchFamily="2" charset="0"/>
              <a:cs typeface="Khmer OS Siemreap" pitchFamily="2" charset="0"/>
            </a:endParaRPr>
          </a:p>
          <a:p>
            <a:pPr lvl="1">
              <a:lnSpc>
                <a:spcPct val="200000"/>
              </a:lnSpc>
              <a:buFont typeface="Arial"/>
              <a:buChar char="•"/>
            </a:pPr>
            <a:r>
              <a:rPr lang="km-KH" sz="2000" dirty="0">
                <a:solidFill>
                  <a:srgbClr val="FF0000"/>
                </a:solidFill>
                <a:latin typeface="Khmer OS Siemreap" pitchFamily="2" charset="0"/>
                <a:cs typeface="Khmer OS Siemreap" pitchFamily="2" charset="0"/>
                <a:sym typeface="Times"/>
              </a:rPr>
              <a:t>ណែនាំពីគំនិតកុហក និងជឿ </a:t>
            </a:r>
            <a:r>
              <a:rPr lang="km-KH" sz="2000" dirty="0">
                <a:solidFill>
                  <a:schemeClr val="dk1"/>
                </a:solidFill>
                <a:latin typeface="Khmer OS Siemreap" pitchFamily="2" charset="0"/>
                <a:cs typeface="Khmer OS Siemreap" pitchFamily="2" charset="0"/>
                <a:sym typeface="Times"/>
              </a:rPr>
              <a:t>ដើម្បីត្រួតពិនិត្យថាពួកគេយល់វា និយាយថា​</a:t>
            </a:r>
            <a:r>
              <a:rPr lang="en-US" sz="2000" dirty="0">
                <a:solidFill>
                  <a:schemeClr val="dk1"/>
                </a:solidFill>
                <a:latin typeface="Khmer OS Siemreap" pitchFamily="2" charset="0"/>
                <a:cs typeface="Khmer OS Siemreap" pitchFamily="2" charset="0"/>
                <a:sym typeface="Times"/>
              </a:rPr>
              <a:t> “</a:t>
            </a:r>
            <a:r>
              <a:rPr lang="km-KH" sz="2000" dirty="0">
                <a:solidFill>
                  <a:schemeClr val="dk1"/>
                </a:solidFill>
                <a:latin typeface="Khmer OS Siemreap" pitchFamily="2" charset="0"/>
                <a:cs typeface="Khmer OS Siemreap" pitchFamily="2" charset="0"/>
                <a:sym typeface="Times"/>
              </a:rPr>
              <a:t>ប្រសិនបើខ្ញុំនិយាយថាខ្ញុំមានស្រក់ពណ៌ស្វាយតើគួរតែជឿឬកុហក?</a:t>
            </a:r>
            <a:r>
              <a:rPr lang="en-US" sz="2000" dirty="0">
                <a:solidFill>
                  <a:schemeClr val="dk1"/>
                </a:solidFill>
                <a:latin typeface="Khmer OS Siemreap" pitchFamily="2" charset="0"/>
                <a:cs typeface="Khmer OS Siemreap" pitchFamily="2" charset="0"/>
                <a:sym typeface="Times"/>
              </a:rPr>
              <a:t>”</a:t>
            </a:r>
            <a:endParaRPr sz="2000" dirty="0">
              <a:latin typeface="Khmer OS Siemreap" pitchFamily="2" charset="0"/>
              <a:cs typeface="Khmer OS Siemreap" pitchFamily="2" charset="0"/>
            </a:endParaRPr>
          </a:p>
        </p:txBody>
      </p:sp>
      <p:sp>
        <p:nvSpPr>
          <p:cNvPr id="516" name="Google Shape;516;p70"/>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54</a:t>
            </a:fld>
            <a:endParaRPr dirty="0"/>
          </a:p>
        </p:txBody>
      </p:sp>
      <p:pic>
        <p:nvPicPr>
          <p:cNvPr id="517" name="Google Shape;517;p70"/>
          <p:cNvPicPr preferRelativeResize="0"/>
          <p:nvPr/>
        </p:nvPicPr>
        <p:blipFill rotWithShape="1">
          <a:blip r:embed="rId4">
            <a:alphaModFix/>
          </a:blip>
          <a:srcRect r="50000"/>
          <a:stretch/>
        </p:blipFill>
        <p:spPr>
          <a:xfrm>
            <a:off x="-1" y="117575"/>
            <a:ext cx="1655181" cy="1607053"/>
          </a:xfrm>
          <a:prstGeom prst="rect">
            <a:avLst/>
          </a:prstGeom>
          <a:noFill/>
          <a:ln>
            <a:noFill/>
          </a:ln>
        </p:spPr>
      </p:pic>
    </p:spTree>
    <p:extLst>
      <p:ext uri="{BB962C8B-B14F-4D97-AF65-F5344CB8AC3E}">
        <p14:creationId xmlns:p14="http://schemas.microsoft.com/office/powerpoint/2010/main" val="3227248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p71"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523" name="Google Shape;523;p71"/>
          <p:cNvSpPr txBox="1">
            <a:spLocks noGrp="1"/>
          </p:cNvSpPr>
          <p:nvPr>
            <p:ph type="body" idx="1"/>
          </p:nvPr>
        </p:nvSpPr>
        <p:spPr>
          <a:xfrm>
            <a:off x="732440" y="957179"/>
            <a:ext cx="11459560" cy="5885232"/>
          </a:xfrm>
          <a:prstGeom prst="rect">
            <a:avLst/>
          </a:prstGeom>
          <a:noFill/>
          <a:ln>
            <a:noFill/>
          </a:ln>
        </p:spPr>
        <p:txBody>
          <a:bodyPr spcFirstLastPara="1" wrap="square" lIns="91425" tIns="45700" rIns="91425" bIns="45700" anchor="t" anchorCtr="0">
            <a:noAutofit/>
          </a:bodyPr>
          <a:lstStyle/>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ea typeface="Times"/>
                <a:cs typeface="Khmer OS Siemreap" pitchFamily="2" charset="0"/>
                <a:sym typeface="Times"/>
              </a:rPr>
              <a:t>សូមកុំធ្វើឱ្យកុមារយល់ច្រឡំជាមួយភាពខុសគ្នារវាងការពិត និងកុហក </a:t>
            </a:r>
            <a:r>
              <a:rPr lang="km-KH" sz="2000" dirty="0">
                <a:solidFill>
                  <a:schemeClr val="dk1"/>
                </a:solidFill>
                <a:latin typeface="Khmer OS Siemreap" pitchFamily="2" charset="0"/>
                <a:ea typeface="Times"/>
                <a:cs typeface="Khmer OS Siemreap" pitchFamily="2" charset="0"/>
                <a:sym typeface="Times"/>
              </a:rPr>
              <a:t>ពួកគេធ្វើបានល្អជាមួយនឹងគំនិត </a:t>
            </a:r>
            <a:br>
              <a:rPr lang="km-KH" sz="2000" dirty="0">
                <a:solidFill>
                  <a:schemeClr val="dk1"/>
                </a:solidFill>
                <a:latin typeface="Khmer OS Siemreap" pitchFamily="2" charset="0"/>
                <a:ea typeface="Times"/>
                <a:cs typeface="Khmer OS Siemreap" pitchFamily="2" charset="0"/>
                <a:sym typeface="Times"/>
              </a:rPr>
            </a:br>
            <a:r>
              <a:rPr lang="km-KH" sz="2000" dirty="0">
                <a:solidFill>
                  <a:schemeClr val="dk1"/>
                </a:solidFill>
                <a:latin typeface="Khmer OS Siemreap" pitchFamily="2" charset="0"/>
                <a:ea typeface="Times"/>
                <a:cs typeface="Khmer OS Siemreap" pitchFamily="2" charset="0"/>
                <a:sym typeface="Times"/>
              </a:rPr>
              <a:t>ឬប្រធានបទសាមញ្ញៗជាជាងការគិតស្រមៃ។</a:t>
            </a:r>
            <a:endParaRPr sz="2000" dirty="0">
              <a:solidFill>
                <a:schemeClr val="dk1"/>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ea typeface="Times"/>
                <a:cs typeface="Khmer OS Siemreap" pitchFamily="2" charset="0"/>
                <a:sym typeface="Times"/>
              </a:rPr>
              <a:t>សូមកុំសួរសំណួរដូចមនុស្សពេញវ័យ </a:t>
            </a:r>
            <a:r>
              <a:rPr lang="km-KH" sz="2000" dirty="0">
                <a:solidFill>
                  <a:schemeClr val="dk1"/>
                </a:solidFill>
                <a:latin typeface="Khmer OS Siemreap" pitchFamily="2" charset="0"/>
                <a:ea typeface="Times"/>
                <a:cs typeface="Khmer OS Siemreap" pitchFamily="2" charset="0"/>
                <a:sym typeface="Times"/>
              </a:rPr>
              <a:t>ដូចជាសួរថាៈ អ្វី​​ដែលបានកើតឡើងនេះធ្លាប់កើតឡើងពីមុនទេ? ប្រហែលជាពិបាកសម្រាប់ពួកគេក្នុងការឆ្លើយ។</a:t>
            </a:r>
          </a:p>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ea typeface="Times"/>
                <a:cs typeface="Khmer OS Siemreap" pitchFamily="2" charset="0"/>
                <a:sym typeface="Times"/>
              </a:rPr>
              <a:t>សូមកុំពិភាក្សាគំនិតច្រើនជាងមួយក្នុងពេលតែមួយ </a:t>
            </a:r>
            <a:r>
              <a:rPr lang="km-KH" sz="2000" dirty="0">
                <a:solidFill>
                  <a:schemeClr val="dk1"/>
                </a:solidFill>
                <a:latin typeface="Khmer OS Siemreap" pitchFamily="2" charset="0"/>
                <a:ea typeface="Times"/>
                <a:cs typeface="Khmer OS Siemreap" pitchFamily="2" charset="0"/>
                <a:sym typeface="Times"/>
              </a:rPr>
              <a:t>ព្រោះពួកគេមានសមត្ថភាពកំណត់ក្នុងការផ្តោតអារម្មណ៍</a:t>
            </a:r>
            <a:endParaRPr sz="2000" dirty="0">
              <a:solidFill>
                <a:schemeClr val="dk1"/>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ea typeface="Times"/>
                <a:cs typeface="Khmer OS Siemreap" pitchFamily="2" charset="0"/>
                <a:sym typeface="Times"/>
              </a:rPr>
              <a:t>សូមជៀសវាងការប្រើសព្វនាមដូចជា </a:t>
            </a:r>
            <a:r>
              <a:rPr lang="km-KH" sz="2000" dirty="0">
                <a:solidFill>
                  <a:schemeClr val="dk1"/>
                </a:solidFill>
                <a:latin typeface="Khmer OS Siemreap" pitchFamily="2" charset="0"/>
                <a:ea typeface="Times"/>
                <a:cs typeface="Khmer OS Siemreap" pitchFamily="2" charset="0"/>
                <a:sym typeface="Times"/>
              </a:rPr>
              <a:t>គាត់ នាង ពួកយើង ពួកគេ ព្រោះកុមារអាចមិនយល់ ។ល។</a:t>
            </a:r>
            <a:endParaRPr sz="2000" dirty="0">
              <a:solidFill>
                <a:schemeClr val="dk1"/>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ea typeface="Times"/>
                <a:cs typeface="Khmer OS Siemreap" pitchFamily="2" charset="0"/>
                <a:sym typeface="Times"/>
              </a:rPr>
              <a:t>សូមកុំសន្មត់ថាពួកគេអាចធ្វើបានដូចគ្នានឹងក្មេងក្នុងវ័យសិក្សា។</a:t>
            </a:r>
            <a:r>
              <a:rPr lang="km-KH" sz="2000" dirty="0">
                <a:solidFill>
                  <a:schemeClr val="dk1"/>
                </a:solidFill>
                <a:latin typeface="Khmer OS Siemreap" pitchFamily="2" charset="0"/>
                <a:ea typeface="Times"/>
                <a:cs typeface="Khmer OS Siemreap" pitchFamily="2" charset="0"/>
                <a:sym typeface="Times"/>
              </a:rPr>
              <a:t>ពួកគេច្រើនតែជឿជាទូទៅថាមនុស្សធំនិយាយការពិតស្មោះត្រង់និងមិនបោកប្រាស់ពួកគេ </a:t>
            </a:r>
            <a:endParaRPr sz="2000" dirty="0">
              <a:solidFill>
                <a:schemeClr val="dk1"/>
              </a:solidFill>
              <a:latin typeface="Khmer OS Siemreap" pitchFamily="2" charset="0"/>
              <a:ea typeface="Times"/>
              <a:cs typeface="Khmer OS Siemreap" pitchFamily="2" charset="0"/>
              <a:sym typeface="Times"/>
            </a:endParaRPr>
          </a:p>
        </p:txBody>
      </p:sp>
      <p:sp>
        <p:nvSpPr>
          <p:cNvPr id="524" name="Google Shape;524;p71"/>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55</a:t>
            </a:fld>
            <a:endParaRPr/>
          </a:p>
        </p:txBody>
      </p:sp>
      <p:pic>
        <p:nvPicPr>
          <p:cNvPr id="525" name="Google Shape;525;p71"/>
          <p:cNvPicPr preferRelativeResize="0"/>
          <p:nvPr/>
        </p:nvPicPr>
        <p:blipFill rotWithShape="1">
          <a:blip r:embed="rId4">
            <a:alphaModFix/>
          </a:blip>
          <a:srcRect l="48464"/>
          <a:stretch/>
        </p:blipFill>
        <p:spPr>
          <a:xfrm>
            <a:off x="-4111" y="15589"/>
            <a:ext cx="1592317" cy="1909486"/>
          </a:xfrm>
          <a:prstGeom prst="rect">
            <a:avLst/>
          </a:prstGeom>
          <a:noFill/>
          <a:ln>
            <a:noFill/>
          </a:ln>
        </p:spPr>
      </p:pic>
      <p:sp>
        <p:nvSpPr>
          <p:cNvPr id="2" name="Rectangle 1">
            <a:extLst>
              <a:ext uri="{FF2B5EF4-FFF2-40B4-BE49-F238E27FC236}">
                <a16:creationId xmlns:a16="http://schemas.microsoft.com/office/drawing/2014/main" xmlns="" id="{761F43A6-357C-754F-99B5-6D0298AB7F0D}"/>
              </a:ext>
            </a:extLst>
          </p:cNvPr>
          <p:cNvSpPr/>
          <p:nvPr/>
        </p:nvSpPr>
        <p:spPr>
          <a:xfrm>
            <a:off x="1588206" y="465675"/>
            <a:ext cx="9187130" cy="523220"/>
          </a:xfrm>
          <a:prstGeom prst="rect">
            <a:avLst/>
          </a:prstGeom>
        </p:spPr>
        <p:txBody>
          <a:bodyPr wrap="none">
            <a:spAutoFit/>
          </a:bodyPr>
          <a:lstStyle/>
          <a:p>
            <a:r>
              <a:rPr lang="km-KH" sz="2800" b="1" dirty="0">
                <a:solidFill>
                  <a:schemeClr val="dk1"/>
                </a:solidFill>
                <a:latin typeface="Khmer OS Muol Light" pitchFamily="2" charset="0"/>
                <a:cs typeface="Khmer OS Muol Light" pitchFamily="2" charset="0"/>
                <a:sym typeface="Times"/>
              </a:rPr>
              <a:t>អ្វីដែលមិនគួរធ្វើពេលសម្ភាសន៍កុមារ អាយុក្រោម៦ឆ្នាំ</a:t>
            </a:r>
            <a:endParaRPr lang="x-none" sz="2800" dirty="0"/>
          </a:p>
        </p:txBody>
      </p:sp>
    </p:spTree>
    <p:extLst>
      <p:ext uri="{BB962C8B-B14F-4D97-AF65-F5344CB8AC3E}">
        <p14:creationId xmlns:p14="http://schemas.microsoft.com/office/powerpoint/2010/main" val="3493424487"/>
      </p:ext>
    </p:extLst>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72"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531" name="Google Shape;531;p72"/>
          <p:cNvSpPr txBox="1">
            <a:spLocks noGrp="1"/>
          </p:cNvSpPr>
          <p:nvPr>
            <p:ph type="body" idx="1"/>
          </p:nvPr>
        </p:nvSpPr>
        <p:spPr>
          <a:xfrm>
            <a:off x="966088" y="0"/>
            <a:ext cx="11128376" cy="6206914"/>
          </a:xfrm>
          <a:prstGeom prst="rect">
            <a:avLst/>
          </a:prstGeom>
          <a:noFill/>
          <a:ln>
            <a:noFill/>
          </a:ln>
        </p:spPr>
        <p:txBody>
          <a:bodyPr spcFirstLastPara="1" wrap="square" lIns="91425" tIns="45700" rIns="91425" bIns="45700" anchor="t" anchorCtr="0">
            <a:noAutofit/>
          </a:bodyPr>
          <a:lstStyle/>
          <a:p>
            <a:pPr marL="114300" lvl="0" indent="0" rtl="0">
              <a:lnSpc>
                <a:spcPct val="200000"/>
              </a:lnSpc>
              <a:spcBef>
                <a:spcPts val="1000"/>
              </a:spcBef>
              <a:spcAft>
                <a:spcPts val="0"/>
              </a:spcAft>
              <a:buSzPts val="1800"/>
              <a:buNone/>
            </a:pPr>
            <a:r>
              <a:rPr lang="km-KH" sz="2800" b="1" dirty="0">
                <a:solidFill>
                  <a:schemeClr val="tx1"/>
                </a:solidFill>
                <a:latin typeface="Khmer OS Muol Light" pitchFamily="2" charset="0"/>
                <a:ea typeface="Times"/>
                <a:cs typeface="Khmer OS Muol Light" pitchFamily="2" charset="0"/>
                <a:sym typeface="Times"/>
              </a:rPr>
              <a:t>ដំណាក់កាលវ័យសិក្សា</a:t>
            </a:r>
            <a:r>
              <a:rPr lang="en-US" sz="2800" b="1" dirty="0">
                <a:solidFill>
                  <a:schemeClr val="tx1"/>
                </a:solidFill>
                <a:latin typeface="Khmer OS Muol Light" pitchFamily="2" charset="0"/>
                <a:ea typeface="Times"/>
                <a:cs typeface="Khmer OS Muol Light" pitchFamily="2" charset="0"/>
                <a:sym typeface="Times"/>
              </a:rPr>
              <a:t>(</a:t>
            </a:r>
            <a:r>
              <a:rPr lang="km-KH" sz="2800" b="1" dirty="0">
                <a:solidFill>
                  <a:schemeClr val="tx1"/>
                </a:solidFill>
                <a:latin typeface="Khmer OS Muol Light" pitchFamily="2" charset="0"/>
                <a:ea typeface="Times"/>
                <a:cs typeface="Khmer OS Muol Light" pitchFamily="2" charset="0"/>
                <a:sym typeface="Times"/>
              </a:rPr>
              <a:t>អាយុ៦</a:t>
            </a:r>
            <a:r>
              <a:rPr lang="en-US" sz="2800" b="1" dirty="0">
                <a:solidFill>
                  <a:schemeClr val="tx1"/>
                </a:solidFill>
                <a:latin typeface="Khmer OS Muol Light" pitchFamily="2" charset="0"/>
                <a:ea typeface="Times"/>
                <a:cs typeface="Khmer OS Muol Light" pitchFamily="2" charset="0"/>
                <a:sym typeface="Times"/>
              </a:rPr>
              <a:t>-</a:t>
            </a:r>
            <a:r>
              <a:rPr lang="km-KH" sz="2800" b="1" dirty="0">
                <a:solidFill>
                  <a:schemeClr val="tx1"/>
                </a:solidFill>
                <a:latin typeface="Khmer OS Muol Light" pitchFamily="2" charset="0"/>
                <a:ea typeface="Times"/>
                <a:cs typeface="Khmer OS Muol Light" pitchFamily="2" charset="0"/>
                <a:sym typeface="Times"/>
              </a:rPr>
              <a:t>១៣</a:t>
            </a:r>
            <a:r>
              <a:rPr lang="en-US" sz="2800" b="1" dirty="0">
                <a:solidFill>
                  <a:schemeClr val="tx1"/>
                </a:solidFill>
                <a:latin typeface="Khmer OS Muol Light" pitchFamily="2" charset="0"/>
                <a:ea typeface="Times"/>
                <a:cs typeface="Khmer OS Muol Light" pitchFamily="2" charset="0"/>
                <a:sym typeface="Times"/>
              </a:rPr>
              <a:t>)</a:t>
            </a:r>
            <a:endParaRPr sz="2800" dirty="0">
              <a:solidFill>
                <a:schemeClr val="tx1"/>
              </a:solidFill>
              <a:latin typeface="Khmer OS Muol Light" pitchFamily="2" charset="0"/>
              <a:cs typeface="Khmer OS Muol Light"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tx1"/>
                </a:solidFill>
                <a:latin typeface="Khmer OS Siemreap" pitchFamily="2" charset="0"/>
                <a:ea typeface="Times"/>
                <a:cs typeface="Khmer OS Siemreap" pitchFamily="2" charset="0"/>
                <a:sym typeface="Times"/>
              </a:rPr>
              <a:t>មានការ</a:t>
            </a:r>
            <a:r>
              <a:rPr lang="km-KH" sz="2000" dirty="0">
                <a:solidFill>
                  <a:srgbClr val="FF0000"/>
                </a:solidFill>
                <a:latin typeface="Khmer OS Siemreap" pitchFamily="2" charset="0"/>
                <a:ea typeface="Times"/>
                <a:cs typeface="Khmer OS Siemreap" pitchFamily="2" charset="0"/>
                <a:sym typeface="Times"/>
              </a:rPr>
              <a:t>យល់ដឹងកាន់តែច្រើនអំពីគំនិតស្មុគស្មាញ</a:t>
            </a:r>
            <a:r>
              <a:rPr lang="km-KH" sz="2000" dirty="0">
                <a:solidFill>
                  <a:schemeClr val="tx1"/>
                </a:solidFill>
                <a:latin typeface="Khmer OS Siemreap" pitchFamily="2" charset="0"/>
                <a:ea typeface="Times"/>
                <a:cs typeface="Khmer OS Siemreap" pitchFamily="2" charset="0"/>
                <a:sym typeface="Times"/>
              </a:rPr>
              <a:t>ជាងកុមារដែលមានអាយុមុនចូលសាលា</a:t>
            </a:r>
          </a:p>
          <a:p>
            <a:pPr marL="914400" lvl="1" indent="-342900" algn="l" rtl="0">
              <a:lnSpc>
                <a:spcPct val="200000"/>
              </a:lnSpc>
              <a:spcBef>
                <a:spcPts val="1000"/>
              </a:spcBef>
              <a:spcAft>
                <a:spcPts val="0"/>
              </a:spcAft>
              <a:buSzPts val="1800"/>
              <a:buFont typeface="Arial"/>
              <a:buChar char="•"/>
            </a:pPr>
            <a:r>
              <a:rPr lang="km-KH" sz="2000" dirty="0">
                <a:solidFill>
                  <a:schemeClr val="tx1"/>
                </a:solidFill>
                <a:latin typeface="Khmer OS Siemreap" pitchFamily="2" charset="0"/>
                <a:cs typeface="Khmer OS Siemreap" pitchFamily="2" charset="0"/>
              </a:rPr>
              <a:t>មានការ</a:t>
            </a:r>
            <a:r>
              <a:rPr lang="km-KH" sz="2000" dirty="0">
                <a:solidFill>
                  <a:srgbClr val="FF0000"/>
                </a:solidFill>
                <a:latin typeface="Khmer OS Siemreap" pitchFamily="2" charset="0"/>
                <a:cs typeface="Khmer OS Siemreap" pitchFamily="2" charset="0"/>
              </a:rPr>
              <a:t>ប្រើប្រាស់ភាសា និងហេតុផលល្អប្រសើរជាងមុន។ </a:t>
            </a:r>
            <a:r>
              <a:rPr lang="km-KH" sz="2000" dirty="0">
                <a:solidFill>
                  <a:schemeClr val="tx1"/>
                </a:solidFill>
                <a:latin typeface="Khmer OS Siemreap" pitchFamily="2" charset="0"/>
                <a:cs typeface="Khmer OS Siemreap" pitchFamily="2" charset="0"/>
              </a:rPr>
              <a:t>ទោះបីជាយ៉ាងណាក៏ដោយនៅតែធ្វើឱ្យមានកំហុសជាមួយនឹងភាពអវិជ្ជមាន ការបញ្ចេញសេចក្តីយោង និងដោះស្រាយគំនិតអរូបី</a:t>
            </a:r>
            <a:endParaRPr lang="km-KH" sz="2000" dirty="0">
              <a:solidFill>
                <a:schemeClr val="tx1"/>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cs typeface="Khmer OS Siemreap" pitchFamily="2" charset="0"/>
                <a:sym typeface="Times"/>
              </a:rPr>
              <a:t>អភិវឌ្ឍន៍ការគិតដែលសមហេតុផល</a:t>
            </a:r>
            <a:r>
              <a:rPr lang="km-KH" sz="2000" dirty="0">
                <a:solidFill>
                  <a:schemeClr val="tx1"/>
                </a:solidFill>
                <a:latin typeface="Khmer OS Siemreap" pitchFamily="2" charset="0"/>
                <a:cs typeface="Khmer OS Siemreap" pitchFamily="2" charset="0"/>
                <a:sym typeface="Times"/>
              </a:rPr>
              <a:t>ដែលអនុញ្ញាតពួកគេវែកញែកនិងគិតអំពីព្រឹត្តិការណ៍</a:t>
            </a:r>
            <a:endParaRPr sz="2000" dirty="0">
              <a:solidFill>
                <a:schemeClr val="tx1"/>
              </a:solidFill>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tx1"/>
                </a:solidFill>
                <a:latin typeface="Khmer OS Siemreap" pitchFamily="2" charset="0"/>
                <a:ea typeface="Times"/>
                <a:cs typeface="Khmer OS Siemreap" pitchFamily="2" charset="0"/>
                <a:sym typeface="Times"/>
              </a:rPr>
              <a:t>បង្កើតឱ្យមាន</a:t>
            </a:r>
            <a:r>
              <a:rPr lang="km-KH" sz="2000" dirty="0">
                <a:solidFill>
                  <a:srgbClr val="FF0000"/>
                </a:solidFill>
                <a:latin typeface="Khmer OS Siemreap" pitchFamily="2" charset="0"/>
                <a:ea typeface="Times"/>
                <a:cs typeface="Khmer OS Siemreap" pitchFamily="2" charset="0"/>
                <a:sym typeface="Times"/>
              </a:rPr>
              <a:t>ស្មារតីនៃសុជីវធម៌ </a:t>
            </a:r>
            <a:r>
              <a:rPr lang="km-KH" sz="2000" dirty="0">
                <a:solidFill>
                  <a:schemeClr val="tx1"/>
                </a:solidFill>
                <a:latin typeface="Khmer OS Siemreap" pitchFamily="2" charset="0"/>
                <a:ea typeface="Times"/>
                <a:cs typeface="Khmer OS Siemreap" pitchFamily="2" charset="0"/>
                <a:sym typeface="Times"/>
              </a:rPr>
              <a:t>ទោះបីជាយ៉ាងណាក៏ដោយនៅតែមិនមានភាពលំអៀងក្នុងការដោះស្រាយជាមួយនឹងភាពវាងវៃរបស់មនុស្សពេញវ័យដូចជាការសើចចំអក ឬការស្រែកជាដើមហើយជាទូទៅជឿថាមនុស្សពេញវ័ញនិយាយការពិត</a:t>
            </a:r>
            <a:endParaRPr sz="2000" dirty="0">
              <a:solidFill>
                <a:schemeClr val="tx1"/>
              </a:solidFill>
              <a:latin typeface="Khmer OS Siemreap" pitchFamily="2" charset="0"/>
              <a:ea typeface="Times"/>
              <a:cs typeface="Khmer OS Siemreap" pitchFamily="2" charset="0"/>
              <a:sym typeface="Times"/>
            </a:endParaRPr>
          </a:p>
        </p:txBody>
      </p:sp>
      <p:sp>
        <p:nvSpPr>
          <p:cNvPr id="532" name="Google Shape;532;p72"/>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56</a:t>
            </a:fld>
            <a:endParaRPr/>
          </a:p>
        </p:txBody>
      </p:sp>
    </p:spTree>
    <p:extLst>
      <p:ext uri="{BB962C8B-B14F-4D97-AF65-F5344CB8AC3E}">
        <p14:creationId xmlns:p14="http://schemas.microsoft.com/office/powerpoint/2010/main" val="31805659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p73"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538" name="Google Shape;538;p73"/>
          <p:cNvSpPr txBox="1">
            <a:spLocks noGrp="1"/>
          </p:cNvSpPr>
          <p:nvPr>
            <p:ph type="body" idx="1"/>
          </p:nvPr>
        </p:nvSpPr>
        <p:spPr>
          <a:xfrm>
            <a:off x="1843324" y="787782"/>
            <a:ext cx="9719662" cy="5798916"/>
          </a:xfrm>
          <a:prstGeom prst="rect">
            <a:avLst/>
          </a:prstGeom>
          <a:noFill/>
          <a:ln>
            <a:noFill/>
          </a:ln>
        </p:spPr>
        <p:txBody>
          <a:bodyPr spcFirstLastPara="1" wrap="square" lIns="91425" tIns="45700" rIns="91425" bIns="45700" anchor="t" anchorCtr="0">
            <a:noAutofit/>
          </a:bodyPr>
          <a:lstStyle/>
          <a:p>
            <a:pPr marL="457200" lvl="0" indent="-342900" algn="l" rtl="0">
              <a:lnSpc>
                <a:spcPct val="200000"/>
              </a:lnSpc>
              <a:spcBef>
                <a:spcPts val="1000"/>
              </a:spcBef>
              <a:spcAft>
                <a:spcPts val="0"/>
              </a:spcAft>
              <a:buSzPts val="1800"/>
              <a:buFont typeface="Arial"/>
              <a:buChar char="•"/>
            </a:pPr>
            <a:r>
              <a:rPr lang="km-KH" sz="2000" dirty="0">
                <a:solidFill>
                  <a:schemeClr val="tx1"/>
                </a:solidFill>
                <a:latin typeface="Khmer OS Siemreap" pitchFamily="2" charset="0"/>
                <a:cs typeface="Khmer OS Siemreap" pitchFamily="2" charset="0"/>
              </a:rPr>
              <a:t>សូមសួរសំណួរ</a:t>
            </a:r>
            <a:r>
              <a:rPr lang="km-KH" sz="2000" dirty="0">
                <a:solidFill>
                  <a:srgbClr val="FF0000"/>
                </a:solidFill>
                <a:latin typeface="Khmer OS Siemreap" pitchFamily="2" charset="0"/>
                <a:cs typeface="Khmer OS Siemreap" pitchFamily="2" charset="0"/>
              </a:rPr>
              <a:t>សាមញ្ញៗ</a:t>
            </a:r>
            <a:endParaRPr sz="2000" dirty="0">
              <a:solidFill>
                <a:srgbClr val="FF0000"/>
              </a:solidFill>
              <a:latin typeface="Khmer OS Siemreap" pitchFamily="2" charset="0"/>
              <a:cs typeface="Khmer OS Siemreap" pitchFamily="2" charset="0"/>
            </a:endParaRPr>
          </a:p>
          <a:p>
            <a:pPr marL="457200" lvl="0" indent="-342900" algn="l" rtl="0">
              <a:lnSpc>
                <a:spcPct val="200000"/>
              </a:lnSpc>
              <a:spcBef>
                <a:spcPts val="1000"/>
              </a:spcBef>
              <a:spcAft>
                <a:spcPts val="0"/>
              </a:spcAft>
              <a:buSzPts val="1800"/>
              <a:buFont typeface="Arial"/>
              <a:buChar char="•"/>
            </a:pPr>
            <a:r>
              <a:rPr lang="km-KH" sz="2000" dirty="0">
                <a:solidFill>
                  <a:schemeClr val="tx1"/>
                </a:solidFill>
                <a:latin typeface="Khmer OS Siemreap" pitchFamily="2" charset="0"/>
                <a:cs typeface="Khmer OS Siemreap" pitchFamily="2" charset="0"/>
                <a:sym typeface="Times"/>
              </a:rPr>
              <a:t>សួរពី</a:t>
            </a:r>
            <a:r>
              <a:rPr lang="km-KH" sz="2000" dirty="0">
                <a:solidFill>
                  <a:srgbClr val="FF0000"/>
                </a:solidFill>
                <a:latin typeface="Khmer OS Siemreap" pitchFamily="2" charset="0"/>
                <a:cs typeface="Khmer OS Siemreap" pitchFamily="2" charset="0"/>
                <a:sym typeface="Times"/>
              </a:rPr>
              <a:t>សកម្មភាព</a:t>
            </a:r>
            <a:endParaRPr sz="2000" dirty="0">
              <a:solidFill>
                <a:srgbClr val="FF0000"/>
              </a:solidFill>
              <a:latin typeface="Khmer OS Siemreap" pitchFamily="2" charset="0"/>
              <a:cs typeface="Khmer OS Siemreap" pitchFamily="2" charset="0"/>
            </a:endParaRPr>
          </a:p>
          <a:p>
            <a:pPr marL="457200" lvl="0" indent="-342900" algn="l" rtl="0">
              <a:lnSpc>
                <a:spcPct val="200000"/>
              </a:lnSpc>
              <a:spcBef>
                <a:spcPts val="1000"/>
              </a:spcBef>
              <a:spcAft>
                <a:spcPts val="0"/>
              </a:spcAft>
              <a:buSzPts val="1800"/>
              <a:buFont typeface="Arial"/>
              <a:buChar char="•"/>
            </a:pPr>
            <a:r>
              <a:rPr lang="km-KH" sz="2000" dirty="0">
                <a:solidFill>
                  <a:schemeClr val="tx1"/>
                </a:solidFill>
                <a:latin typeface="Khmer OS Siemreap" pitchFamily="2" charset="0"/>
                <a:ea typeface="Times"/>
                <a:cs typeface="Khmer OS Siemreap" pitchFamily="2" charset="0"/>
                <a:sym typeface="Times"/>
              </a:rPr>
              <a:t>តាមដានការយកចិត្តទុកដាក់ចំពោះ</a:t>
            </a:r>
            <a:r>
              <a:rPr lang="km-KH" sz="2000" dirty="0">
                <a:solidFill>
                  <a:srgbClr val="FF0000"/>
                </a:solidFill>
                <a:latin typeface="Khmer OS Siemreap" pitchFamily="2" charset="0"/>
                <a:ea typeface="Times"/>
                <a:cs typeface="Khmer OS Siemreap" pitchFamily="2" charset="0"/>
                <a:sym typeface="Times"/>
              </a:rPr>
              <a:t>ការចូលរួមរបស់ពួកគេ</a:t>
            </a:r>
          </a:p>
          <a:p>
            <a:pPr marL="457200" lvl="0" indent="-342900" algn="l" rtl="0">
              <a:lnSpc>
                <a:spcPct val="200000"/>
              </a:lnSpc>
              <a:spcBef>
                <a:spcPts val="1000"/>
              </a:spcBef>
              <a:spcAft>
                <a:spcPts val="0"/>
              </a:spcAft>
              <a:buSzPts val="1800"/>
              <a:buFont typeface="Arial"/>
              <a:buChar char="•"/>
            </a:pPr>
            <a:r>
              <a:rPr lang="km-KH" sz="2000" dirty="0">
                <a:solidFill>
                  <a:schemeClr val="tx1"/>
                </a:solidFill>
                <a:latin typeface="Khmer OS Siemreap" pitchFamily="2" charset="0"/>
                <a:cs typeface="Khmer OS Siemreap" pitchFamily="2" charset="0"/>
                <a:sym typeface="Times"/>
              </a:rPr>
              <a:t>អនុញ្ញាតឱ្យពួកគេ</a:t>
            </a:r>
            <a:r>
              <a:rPr lang="km-KH" sz="2000" dirty="0">
                <a:solidFill>
                  <a:srgbClr val="FF0000"/>
                </a:solidFill>
                <a:latin typeface="Khmer OS Siemreap" pitchFamily="2" charset="0"/>
                <a:cs typeface="Khmer OS Siemreap" pitchFamily="2" charset="0"/>
                <a:sym typeface="Times"/>
              </a:rPr>
              <a:t>និយាយតាមរបៀបរបស់ពួកគេ</a:t>
            </a:r>
          </a:p>
          <a:p>
            <a:pPr marL="457200" lvl="0" indent="-342900" algn="l" rtl="0">
              <a:lnSpc>
                <a:spcPct val="200000"/>
              </a:lnSpc>
              <a:spcBef>
                <a:spcPts val="1000"/>
              </a:spcBef>
              <a:spcAft>
                <a:spcPts val="0"/>
              </a:spcAft>
              <a:buSzPts val="1800"/>
              <a:buFont typeface="Arial"/>
              <a:buChar char="•"/>
            </a:pPr>
            <a:r>
              <a:rPr lang="km-KH" sz="2000" dirty="0">
                <a:solidFill>
                  <a:schemeClr val="tx1"/>
                </a:solidFill>
                <a:latin typeface="Khmer OS Siemreap" pitchFamily="2" charset="0"/>
                <a:ea typeface="Times"/>
                <a:cs typeface="Khmer OS Siemreap" pitchFamily="2" charset="0"/>
                <a:sym typeface="Times"/>
              </a:rPr>
              <a:t>ដាក់</a:t>
            </a:r>
            <a:r>
              <a:rPr lang="km-KH" sz="2000" dirty="0">
                <a:solidFill>
                  <a:srgbClr val="FF0000"/>
                </a:solidFill>
                <a:latin typeface="Khmer OS Siemreap" pitchFamily="2" charset="0"/>
                <a:ea typeface="Times"/>
                <a:cs typeface="Khmer OS Siemreap" pitchFamily="2" charset="0"/>
                <a:sym typeface="Times"/>
              </a:rPr>
              <a:t>ពេលវេលាជាក់លាក់ </a:t>
            </a:r>
            <a:r>
              <a:rPr lang="km-KH" sz="2000" dirty="0">
                <a:solidFill>
                  <a:schemeClr val="tx1"/>
                </a:solidFill>
                <a:latin typeface="Khmer OS Siemreap" pitchFamily="2" charset="0"/>
                <a:ea typeface="Times"/>
                <a:cs typeface="Khmer OS Siemreap" pitchFamily="2" charset="0"/>
                <a:sym typeface="Times"/>
              </a:rPr>
              <a:t>បន្ទាប់មកស្វែងយល់ឱ្យបានពេញលេញ</a:t>
            </a:r>
          </a:p>
          <a:p>
            <a:pPr>
              <a:lnSpc>
                <a:spcPct val="200000"/>
              </a:lnSpc>
              <a:buFont typeface="Wingdings" pitchFamily="2" charset="2"/>
              <a:buChar char="Ø"/>
            </a:pPr>
            <a:r>
              <a:rPr lang="km-KH" sz="2000" dirty="0">
                <a:solidFill>
                  <a:schemeClr val="tx1"/>
                </a:solidFill>
                <a:latin typeface="Khmer OS Siemreap" pitchFamily="2" charset="0"/>
                <a:cs typeface="Khmer OS Siemreap" pitchFamily="2" charset="0"/>
                <a:sym typeface="Times"/>
              </a:rPr>
              <a:t>ខ្ញុំចង់ដឹងអំពីអ្វីដែលប្អូនបានធ្វើនៅថ្ងៃនេះ។​ </a:t>
            </a:r>
            <a:r>
              <a:rPr lang="km-KH" sz="2000" dirty="0">
                <a:solidFill>
                  <a:srgbClr val="FF0000"/>
                </a:solidFill>
                <a:latin typeface="Khmer OS Siemreap" pitchFamily="2" charset="0"/>
                <a:cs typeface="Khmer OS Siemreap" pitchFamily="2" charset="0"/>
                <a:sym typeface="Times"/>
              </a:rPr>
              <a:t>ប្រាប់ខ្ញុំពីរឿងទាំងអស់ដែលបានកើតឡើង</a:t>
            </a:r>
            <a:r>
              <a:rPr lang="km-KH" sz="2000" dirty="0">
                <a:solidFill>
                  <a:schemeClr val="tx1"/>
                </a:solidFill>
                <a:latin typeface="Khmer OS Siemreap" pitchFamily="2" charset="0"/>
                <a:cs typeface="Khmer OS Siemreap" pitchFamily="2" charset="0"/>
                <a:sym typeface="Times"/>
              </a:rPr>
              <a:t>តាំងពីពេលដែលប្អូនភ្ញាក់ពីគេងរហូតដល់ពេលមកដល់ទីនេះ</a:t>
            </a:r>
          </a:p>
          <a:p>
            <a:pPr>
              <a:lnSpc>
                <a:spcPct val="200000"/>
              </a:lnSpc>
              <a:buFont typeface="Wingdings" pitchFamily="2" charset="2"/>
              <a:buChar char="Ø"/>
            </a:pPr>
            <a:r>
              <a:rPr lang="km-KH" sz="2000" dirty="0">
                <a:solidFill>
                  <a:schemeClr val="tx1"/>
                </a:solidFill>
                <a:latin typeface="Khmer OS Siemreap" pitchFamily="2" charset="0"/>
                <a:cs typeface="Khmer OS Siemreap" pitchFamily="2" charset="0"/>
                <a:sym typeface="Times"/>
              </a:rPr>
              <a:t>ប្អូនបាននិយាយថាប្អូនក្រោកឡើងហើយដើរជាន់ខាងក្រោម តើមានអ្វីកើតឡើងបន្ទាប</a:t>
            </a:r>
          </a:p>
        </p:txBody>
      </p:sp>
      <p:sp>
        <p:nvSpPr>
          <p:cNvPr id="539" name="Google Shape;539;p73"/>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57</a:t>
            </a:fld>
            <a:endParaRPr/>
          </a:p>
        </p:txBody>
      </p:sp>
      <p:pic>
        <p:nvPicPr>
          <p:cNvPr id="540" name="Google Shape;540;p73"/>
          <p:cNvPicPr preferRelativeResize="0"/>
          <p:nvPr/>
        </p:nvPicPr>
        <p:blipFill rotWithShape="1">
          <a:blip r:embed="rId4">
            <a:alphaModFix/>
          </a:blip>
          <a:srcRect r="50000"/>
          <a:stretch/>
        </p:blipFill>
        <p:spPr>
          <a:xfrm>
            <a:off x="0" y="5853"/>
            <a:ext cx="1671145" cy="1928958"/>
          </a:xfrm>
          <a:prstGeom prst="rect">
            <a:avLst/>
          </a:prstGeom>
          <a:noFill/>
          <a:ln>
            <a:noFill/>
          </a:ln>
        </p:spPr>
      </p:pic>
      <p:sp>
        <p:nvSpPr>
          <p:cNvPr id="6" name="Rectangle 5">
            <a:extLst>
              <a:ext uri="{FF2B5EF4-FFF2-40B4-BE49-F238E27FC236}">
                <a16:creationId xmlns:a16="http://schemas.microsoft.com/office/drawing/2014/main" xmlns="" id="{902149BD-2F06-5B49-81C4-414DD362B946}"/>
              </a:ext>
            </a:extLst>
          </p:cNvPr>
          <p:cNvSpPr/>
          <p:nvPr/>
        </p:nvSpPr>
        <p:spPr>
          <a:xfrm>
            <a:off x="1506250" y="333736"/>
            <a:ext cx="8193269" cy="523220"/>
          </a:xfrm>
          <a:prstGeom prst="rect">
            <a:avLst/>
          </a:prstGeom>
        </p:spPr>
        <p:txBody>
          <a:bodyPr wrap="none">
            <a:spAutoFit/>
          </a:bodyPr>
          <a:lstStyle/>
          <a:p>
            <a:r>
              <a:rPr lang="km-KH" sz="2800" b="1" dirty="0">
                <a:solidFill>
                  <a:schemeClr val="dk1"/>
                </a:solidFill>
                <a:latin typeface="Khmer OS Muol Light" pitchFamily="2" charset="0"/>
                <a:cs typeface="Khmer OS Muol Light" pitchFamily="2" charset="0"/>
                <a:sym typeface="Times"/>
              </a:rPr>
              <a:t>អ្វីដែលគួរធ្វើពេលសម្ភាសន៍កុមារ អាយុ៦</a:t>
            </a:r>
            <a:r>
              <a:rPr lang="en-US" sz="2800" b="1" dirty="0">
                <a:solidFill>
                  <a:schemeClr val="dk1"/>
                </a:solidFill>
                <a:latin typeface="Khmer OS Muol Light" pitchFamily="2" charset="0"/>
                <a:cs typeface="Khmer OS Muol Light" pitchFamily="2" charset="0"/>
                <a:sym typeface="Times"/>
              </a:rPr>
              <a:t>-</a:t>
            </a:r>
            <a:r>
              <a:rPr lang="km-KH" sz="2800" b="1" dirty="0">
                <a:solidFill>
                  <a:schemeClr val="dk1"/>
                </a:solidFill>
                <a:latin typeface="Khmer OS Muol Light" pitchFamily="2" charset="0"/>
                <a:cs typeface="Khmer OS Muol Light" pitchFamily="2" charset="0"/>
                <a:sym typeface="Times"/>
              </a:rPr>
              <a:t>១៣ឆ្នាំ</a:t>
            </a:r>
            <a:endParaRPr lang="x-none" sz="2800" dirty="0"/>
          </a:p>
        </p:txBody>
      </p:sp>
    </p:spTree>
    <p:extLst>
      <p:ext uri="{BB962C8B-B14F-4D97-AF65-F5344CB8AC3E}">
        <p14:creationId xmlns:p14="http://schemas.microsoft.com/office/powerpoint/2010/main" val="2926474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74"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546" name="Google Shape;546;p74"/>
          <p:cNvSpPr txBox="1">
            <a:spLocks noGrp="1"/>
          </p:cNvSpPr>
          <p:nvPr>
            <p:ph type="body" idx="1"/>
          </p:nvPr>
        </p:nvSpPr>
        <p:spPr>
          <a:xfrm>
            <a:off x="1506250" y="709767"/>
            <a:ext cx="10162771" cy="5959830"/>
          </a:xfrm>
          <a:prstGeom prst="rect">
            <a:avLst/>
          </a:prstGeom>
          <a:noFill/>
          <a:ln>
            <a:noFill/>
          </a:ln>
        </p:spPr>
        <p:txBody>
          <a:bodyPr spcFirstLastPara="1" wrap="square" lIns="91425" tIns="45700" rIns="91425" bIns="45700" anchor="t" anchorCtr="0">
            <a:noAutofit/>
          </a:bodyPr>
          <a:lstStyle/>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ប្រើប្រាស់</a:t>
            </a:r>
            <a:r>
              <a:rPr lang="km-KH" sz="2000" dirty="0">
                <a:solidFill>
                  <a:srgbClr val="FF0000"/>
                </a:solidFill>
                <a:latin typeface="Khmer OS Siemreap" pitchFamily="2" charset="0"/>
                <a:cs typeface="Khmer OS Siemreap" pitchFamily="2" charset="0"/>
                <a:sym typeface="Times"/>
              </a:rPr>
              <a:t>សំណួរបើក </a:t>
            </a:r>
            <a:r>
              <a:rPr lang="km-KH" sz="2000" dirty="0">
                <a:solidFill>
                  <a:schemeClr val="dk1"/>
                </a:solidFill>
                <a:latin typeface="Khmer OS Siemreap" pitchFamily="2" charset="0"/>
                <a:cs typeface="Khmer OS Siemreap" pitchFamily="2" charset="0"/>
                <a:sym typeface="Times"/>
              </a:rPr>
              <a:t>ទូទៅដែលអនុញ្ញាតឱ្យកុមារ</a:t>
            </a:r>
            <a:r>
              <a:rPr lang="km-KH" sz="2000" dirty="0">
                <a:solidFill>
                  <a:srgbClr val="FF0000"/>
                </a:solidFill>
                <a:latin typeface="Khmer OS Siemreap" pitchFamily="2" charset="0"/>
                <a:cs typeface="Khmer OS Siemreap" pitchFamily="2" charset="0"/>
                <a:sym typeface="Times"/>
              </a:rPr>
              <a:t>ផ្តល់ចម្លើយដោយសេរី។</a:t>
            </a:r>
            <a:endParaRPr lang="km-KH" sz="2000" dirty="0">
              <a:solidFill>
                <a:srgbClr val="FF0000"/>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cs typeface="Khmer OS Siemreap" pitchFamily="2" charset="0"/>
                <a:sym typeface="Times"/>
              </a:rPr>
              <a:t>ណែនាំភាសានិយាយជាមួយកុមារ</a:t>
            </a:r>
            <a:r>
              <a:rPr lang="km-KH" sz="2000" dirty="0">
                <a:solidFill>
                  <a:schemeClr val="dk1"/>
                </a:solidFill>
                <a:latin typeface="Khmer OS Siemreap" pitchFamily="2" charset="0"/>
                <a:cs typeface="Khmer OS Siemreap" pitchFamily="2" charset="0"/>
                <a:sym typeface="Times"/>
              </a:rPr>
              <a:t>ទាំងនេះដោយផ្អែកលើភាពចាស់ទុំរបស់ពួកគេ។</a:t>
            </a:r>
            <a:endParaRPr sz="20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cs typeface="Khmer OS Siemreap" pitchFamily="2" charset="0"/>
                <a:sym typeface="Times"/>
              </a:rPr>
              <a:t>សួរកុមារនូវការបកស្រាយរបស់ពួកគេ</a:t>
            </a:r>
            <a:r>
              <a:rPr lang="km-KH" sz="2000" dirty="0">
                <a:solidFill>
                  <a:schemeClr val="dk1"/>
                </a:solidFill>
                <a:latin typeface="Khmer OS Siemreap" pitchFamily="2" charset="0"/>
                <a:cs typeface="Khmer OS Siemreap" pitchFamily="2" charset="0"/>
                <a:sym typeface="Times"/>
              </a:rPr>
              <a:t>អំពីអ្វីដែលអ្នកកំពុងនិយាយទៅពេលអ្នកកំពុងពន្យល់ពីអ្វីដែលកើតឡើងចំពោះពួកគេ។</a:t>
            </a:r>
            <a:endParaRPr sz="20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ការប្រើប្រាស់</a:t>
            </a:r>
            <a:r>
              <a:rPr lang="en-US" sz="2000" dirty="0">
                <a:solidFill>
                  <a:schemeClr val="dk1"/>
                </a:solidFill>
                <a:latin typeface="Khmer OS Siemreap" pitchFamily="2" charset="0"/>
                <a:cs typeface="Khmer OS Siemreap" pitchFamily="2" charset="0"/>
                <a:sym typeface="Times"/>
              </a:rPr>
              <a:t> </a:t>
            </a:r>
            <a:r>
              <a:rPr lang="km-KH" sz="2000" dirty="0">
                <a:solidFill>
                  <a:srgbClr val="FF0000"/>
                </a:solidFill>
                <a:latin typeface="Khmer OS Siemreap" pitchFamily="2" charset="0"/>
                <a:cs typeface="Khmer OS Siemreap" pitchFamily="2" charset="0"/>
                <a:sym typeface="Times"/>
              </a:rPr>
              <a:t>ឈ្មោះជាក់លាក់ </a:t>
            </a:r>
            <a:r>
              <a:rPr lang="km-KH" sz="2000" dirty="0">
                <a:solidFill>
                  <a:schemeClr val="dk1"/>
                </a:solidFill>
                <a:latin typeface="Khmer OS Siemreap" pitchFamily="2" charset="0"/>
                <a:cs typeface="Khmer OS Siemreap" pitchFamily="2" charset="0"/>
                <a:sym typeface="Times"/>
              </a:rPr>
              <a:t>ឧទាហរណ៍ មីង សុខ</a:t>
            </a:r>
            <a:endParaRPr sz="20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cs typeface="Khmer OS Siemreap" pitchFamily="2" charset="0"/>
                <a:sym typeface="Times"/>
              </a:rPr>
              <a:t>អនុវត្តគោលការណ៍ណែនាំ</a:t>
            </a:r>
            <a:r>
              <a:rPr lang="km-KH" sz="2000" dirty="0">
                <a:solidFill>
                  <a:schemeClr val="dk1"/>
                </a:solidFill>
                <a:latin typeface="Khmer OS Siemreap" pitchFamily="2" charset="0"/>
                <a:cs typeface="Khmer OS Siemreap" pitchFamily="2" charset="0"/>
                <a:sym typeface="Times"/>
              </a:rPr>
              <a:t>បទសម្ភាសន៍</a:t>
            </a:r>
            <a:endParaRPr sz="20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អាចសួរពី</a:t>
            </a:r>
            <a:r>
              <a:rPr lang="km-KH" sz="2000" dirty="0">
                <a:solidFill>
                  <a:srgbClr val="FF0000"/>
                </a:solidFill>
                <a:latin typeface="Khmer OS Siemreap" pitchFamily="2" charset="0"/>
                <a:cs typeface="Khmer OS Siemreap" pitchFamily="2" charset="0"/>
                <a:sym typeface="Times"/>
              </a:rPr>
              <a:t>របៀបដែលកុមារយល់ដឹង</a:t>
            </a:r>
            <a:endParaRPr sz="2000" dirty="0">
              <a:solidFill>
                <a:srgbClr val="FF0000"/>
              </a:solidFill>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ផ្តល់សេចក្តីថ្លៃង</a:t>
            </a:r>
            <a:r>
              <a:rPr lang="km-KH" sz="2000" dirty="0">
                <a:solidFill>
                  <a:srgbClr val="FF0000"/>
                </a:solidFill>
                <a:latin typeface="Khmer OS Siemreap" pitchFamily="2" charset="0"/>
                <a:cs typeface="Khmer OS Siemreap" pitchFamily="2" charset="0"/>
                <a:sym typeface="Times"/>
              </a:rPr>
              <a:t>ការគ្រាំទ្រ</a:t>
            </a:r>
            <a:r>
              <a:rPr lang="km-KH" sz="2000" dirty="0">
                <a:solidFill>
                  <a:schemeClr val="dk1"/>
                </a:solidFill>
                <a:latin typeface="Khmer OS Siemreap" pitchFamily="2" charset="0"/>
                <a:cs typeface="Khmer OS Siemreap" pitchFamily="2" charset="0"/>
                <a:sym typeface="Times"/>
              </a:rPr>
              <a:t>ផ្នែកសង្គម</a:t>
            </a:r>
            <a:r>
              <a:rPr lang="km-KH" sz="2000" i="1" dirty="0">
                <a:solidFill>
                  <a:schemeClr val="dk1"/>
                </a:solidFill>
                <a:latin typeface="Khmer OS Siemreap" pitchFamily="2" charset="0"/>
                <a:cs typeface="Khmer OS Siemreap" pitchFamily="2" charset="0"/>
                <a:sym typeface="Times"/>
              </a:rPr>
              <a:t>( អរគុណសម្រាប់ជួយខ្ងុំឱ្យយល់)</a:t>
            </a:r>
            <a:endParaRPr sz="2000" dirty="0">
              <a:latin typeface="Khmer OS Siemreap" pitchFamily="2" charset="0"/>
              <a:cs typeface="Khmer OS Siemreap" pitchFamily="2" charset="0"/>
            </a:endParaRPr>
          </a:p>
        </p:txBody>
      </p:sp>
      <p:sp>
        <p:nvSpPr>
          <p:cNvPr id="547" name="Google Shape;547;p74"/>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58</a:t>
            </a:fld>
            <a:endParaRPr/>
          </a:p>
        </p:txBody>
      </p:sp>
      <p:pic>
        <p:nvPicPr>
          <p:cNvPr id="548" name="Google Shape;548;p74"/>
          <p:cNvPicPr preferRelativeResize="0"/>
          <p:nvPr/>
        </p:nvPicPr>
        <p:blipFill rotWithShape="1">
          <a:blip r:embed="rId4">
            <a:alphaModFix/>
          </a:blip>
          <a:srcRect r="50000"/>
          <a:stretch/>
        </p:blipFill>
        <p:spPr>
          <a:xfrm>
            <a:off x="0" y="188403"/>
            <a:ext cx="1671145" cy="1928958"/>
          </a:xfrm>
          <a:prstGeom prst="rect">
            <a:avLst/>
          </a:prstGeom>
          <a:noFill/>
          <a:ln>
            <a:noFill/>
          </a:ln>
        </p:spPr>
      </p:pic>
      <p:sp>
        <p:nvSpPr>
          <p:cNvPr id="6" name="Rectangle 5">
            <a:extLst>
              <a:ext uri="{FF2B5EF4-FFF2-40B4-BE49-F238E27FC236}">
                <a16:creationId xmlns:a16="http://schemas.microsoft.com/office/drawing/2014/main" xmlns="" id="{14F84F1A-F691-EE4A-B365-CFD3908533AD}"/>
              </a:ext>
            </a:extLst>
          </p:cNvPr>
          <p:cNvSpPr/>
          <p:nvPr/>
        </p:nvSpPr>
        <p:spPr>
          <a:xfrm>
            <a:off x="1506250" y="333736"/>
            <a:ext cx="8193269" cy="523220"/>
          </a:xfrm>
          <a:prstGeom prst="rect">
            <a:avLst/>
          </a:prstGeom>
        </p:spPr>
        <p:txBody>
          <a:bodyPr wrap="none">
            <a:spAutoFit/>
          </a:bodyPr>
          <a:lstStyle/>
          <a:p>
            <a:r>
              <a:rPr lang="km-KH" sz="2800" b="1" dirty="0">
                <a:solidFill>
                  <a:schemeClr val="dk1"/>
                </a:solidFill>
                <a:latin typeface="Khmer OS Muol Light" pitchFamily="2" charset="0"/>
                <a:cs typeface="Khmer OS Muol Light" pitchFamily="2" charset="0"/>
                <a:sym typeface="Times"/>
              </a:rPr>
              <a:t>អ្វីដែលគួរធ្វើពេលសម្ភាសន៍កុមារ អាយុ៦</a:t>
            </a:r>
            <a:r>
              <a:rPr lang="en-US" sz="2800" b="1" dirty="0">
                <a:solidFill>
                  <a:schemeClr val="dk1"/>
                </a:solidFill>
                <a:latin typeface="Khmer OS Muol Light" pitchFamily="2" charset="0"/>
                <a:cs typeface="Khmer OS Muol Light" pitchFamily="2" charset="0"/>
                <a:sym typeface="Times"/>
              </a:rPr>
              <a:t>-</a:t>
            </a:r>
            <a:r>
              <a:rPr lang="km-KH" sz="2800" b="1" dirty="0">
                <a:solidFill>
                  <a:schemeClr val="dk1"/>
                </a:solidFill>
                <a:latin typeface="Khmer OS Muol Light" pitchFamily="2" charset="0"/>
                <a:cs typeface="Khmer OS Muol Light" pitchFamily="2" charset="0"/>
                <a:sym typeface="Times"/>
              </a:rPr>
              <a:t>១៣ឆ្នាំ</a:t>
            </a:r>
            <a:endParaRPr lang="x-none" sz="2800" dirty="0"/>
          </a:p>
        </p:txBody>
      </p:sp>
    </p:spTree>
    <p:extLst>
      <p:ext uri="{BB962C8B-B14F-4D97-AF65-F5344CB8AC3E}">
        <p14:creationId xmlns:p14="http://schemas.microsoft.com/office/powerpoint/2010/main" val="3617372479"/>
      </p:ext>
    </p:extLst>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75"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554" name="Google Shape;554;p75"/>
          <p:cNvSpPr txBox="1">
            <a:spLocks noGrp="1"/>
          </p:cNvSpPr>
          <p:nvPr>
            <p:ph type="body" idx="1"/>
          </p:nvPr>
        </p:nvSpPr>
        <p:spPr>
          <a:xfrm>
            <a:off x="1311512" y="787782"/>
            <a:ext cx="10348676" cy="6194867"/>
          </a:xfrm>
          <a:prstGeom prst="rect">
            <a:avLst/>
          </a:prstGeom>
          <a:noFill/>
          <a:ln>
            <a:noFill/>
          </a:ln>
        </p:spPr>
        <p:txBody>
          <a:bodyPr spcFirstLastPara="1" wrap="square" lIns="91425" tIns="45700" rIns="91425" bIns="45700" anchor="t" anchorCtr="0">
            <a:noAutofit/>
          </a:bodyPr>
          <a:lstStyle/>
          <a:p>
            <a:pPr marL="914400" lvl="1" indent="-342900" algn="l" rtl="0">
              <a:lnSpc>
                <a:spcPct val="100000"/>
              </a:lnSpc>
              <a:spcBef>
                <a:spcPts val="1000"/>
              </a:spcBef>
              <a:spcAft>
                <a:spcPts val="0"/>
              </a:spcAft>
              <a:buSzPts val="1800"/>
              <a:buFont typeface="Noto Sans Symbols"/>
              <a:buChar char="▪"/>
            </a:pPr>
            <a:r>
              <a:rPr lang="en-US" sz="2400" dirty="0">
                <a:solidFill>
                  <a:schemeClr val="dk1"/>
                </a:solidFill>
                <a:latin typeface="Times"/>
                <a:ea typeface="Times"/>
                <a:cs typeface="Times"/>
                <a:sym typeface="Times"/>
              </a:rPr>
              <a:t>Conduct the interview in a non-child friendly environment.</a:t>
            </a:r>
            <a:endParaRPr dirty="0"/>
          </a:p>
          <a:p>
            <a:pPr marL="914400" lvl="1" indent="-342900" algn="l" rtl="0">
              <a:lnSpc>
                <a:spcPct val="100000"/>
              </a:lnSpc>
              <a:spcBef>
                <a:spcPts val="1000"/>
              </a:spcBef>
              <a:spcAft>
                <a:spcPts val="0"/>
              </a:spcAft>
              <a:buSzPts val="1800"/>
              <a:buFont typeface="Noto Sans Symbols"/>
              <a:buChar char="▪"/>
            </a:pPr>
            <a:r>
              <a:rPr lang="en-US" sz="2400" dirty="0">
                <a:solidFill>
                  <a:schemeClr val="dk1"/>
                </a:solidFill>
                <a:latin typeface="Times"/>
                <a:ea typeface="Times"/>
                <a:cs typeface="Times"/>
                <a:sym typeface="Times"/>
              </a:rPr>
              <a:t>Assume the child will understand adult concepts.</a:t>
            </a:r>
            <a:endParaRPr dirty="0"/>
          </a:p>
          <a:p>
            <a:pPr marL="914400" lvl="1" indent="-342900" algn="l" rtl="0">
              <a:lnSpc>
                <a:spcPct val="100000"/>
              </a:lnSpc>
              <a:spcBef>
                <a:spcPts val="1000"/>
              </a:spcBef>
              <a:spcAft>
                <a:spcPts val="0"/>
              </a:spcAft>
              <a:buSzPts val="1800"/>
              <a:buFont typeface="Noto Sans Symbols"/>
              <a:buChar char="▪"/>
            </a:pPr>
            <a:r>
              <a:rPr lang="en-US" sz="2400" dirty="0">
                <a:solidFill>
                  <a:schemeClr val="dk1"/>
                </a:solidFill>
                <a:latin typeface="Times"/>
                <a:ea typeface="Times"/>
                <a:cs typeface="Times"/>
                <a:sym typeface="Times"/>
              </a:rPr>
              <a:t>Ask exactly the same question again as they will think they answered the previous question wrong. </a:t>
            </a:r>
            <a:endParaRPr dirty="0"/>
          </a:p>
          <a:p>
            <a:pPr marL="914400" lvl="1" indent="-342900" algn="l" rtl="0">
              <a:lnSpc>
                <a:spcPct val="100000"/>
              </a:lnSpc>
              <a:spcBef>
                <a:spcPts val="1000"/>
              </a:spcBef>
              <a:spcAft>
                <a:spcPts val="0"/>
              </a:spcAft>
              <a:buSzPts val="1800"/>
              <a:buFont typeface="Noto Sans Symbols"/>
              <a:buChar char="▪"/>
            </a:pPr>
            <a:r>
              <a:rPr lang="en-US" sz="2400" dirty="0">
                <a:solidFill>
                  <a:schemeClr val="dk1"/>
                </a:solidFill>
                <a:latin typeface="Times"/>
                <a:ea typeface="Times"/>
                <a:cs typeface="Times"/>
                <a:sym typeface="Times"/>
              </a:rPr>
              <a:t>Ask  “Yes” or “No” questions.</a:t>
            </a:r>
            <a:endParaRPr dirty="0"/>
          </a:p>
          <a:p>
            <a:pPr marL="914400" lvl="1" indent="-342900" algn="l" rtl="0">
              <a:lnSpc>
                <a:spcPct val="100000"/>
              </a:lnSpc>
              <a:spcBef>
                <a:spcPts val="1000"/>
              </a:spcBef>
              <a:spcAft>
                <a:spcPts val="0"/>
              </a:spcAft>
              <a:buSzPts val="1800"/>
              <a:buFont typeface="Noto Sans Symbols"/>
              <a:buChar char="▪"/>
            </a:pPr>
            <a:r>
              <a:rPr lang="en-US" sz="2400" dirty="0">
                <a:solidFill>
                  <a:schemeClr val="dk1"/>
                </a:solidFill>
                <a:latin typeface="Times"/>
                <a:ea typeface="Times"/>
                <a:cs typeface="Times"/>
                <a:sym typeface="Times"/>
              </a:rPr>
              <a:t>Do not ask the child how many times something happened as they are unable to define the frequency of event or use concepts such as “before”, “after”, “ yesterday”, “tomorrow” </a:t>
            </a:r>
            <a:endParaRPr dirty="0"/>
          </a:p>
          <a:p>
            <a:pPr marL="914400" lvl="1" indent="-342900" algn="l" rtl="0">
              <a:lnSpc>
                <a:spcPct val="100000"/>
              </a:lnSpc>
              <a:spcBef>
                <a:spcPts val="1000"/>
              </a:spcBef>
              <a:spcAft>
                <a:spcPts val="0"/>
              </a:spcAft>
              <a:buSzPts val="1800"/>
              <a:buFont typeface="Noto Sans Symbols"/>
              <a:buChar char="▪"/>
            </a:pPr>
            <a:r>
              <a:rPr lang="en-US" sz="2400" dirty="0">
                <a:solidFill>
                  <a:schemeClr val="dk1"/>
                </a:solidFill>
                <a:latin typeface="Times"/>
                <a:ea typeface="Times"/>
                <a:cs typeface="Times"/>
                <a:sym typeface="Times"/>
              </a:rPr>
              <a:t>Exert pressure on the child or be accusatory with you tone of voice or facial expression</a:t>
            </a:r>
            <a:endParaRPr dirty="0"/>
          </a:p>
          <a:p>
            <a:pPr marL="914400" lvl="1" indent="-342900" algn="l" rtl="0">
              <a:lnSpc>
                <a:spcPct val="100000"/>
              </a:lnSpc>
              <a:spcBef>
                <a:spcPts val="1000"/>
              </a:spcBef>
              <a:spcAft>
                <a:spcPts val="0"/>
              </a:spcAft>
              <a:buSzPts val="1800"/>
              <a:buFont typeface="Noto Sans Symbols"/>
              <a:buChar char="▪"/>
            </a:pPr>
            <a:r>
              <a:rPr lang="en-US" sz="2400" dirty="0">
                <a:solidFill>
                  <a:schemeClr val="dk1"/>
                </a:solidFill>
                <a:latin typeface="Times"/>
                <a:ea typeface="Times"/>
                <a:cs typeface="Times"/>
                <a:sym typeface="Times"/>
              </a:rPr>
              <a:t>Avoid pronouns, Avoid asking child source of information </a:t>
            </a:r>
            <a:endParaRPr dirty="0"/>
          </a:p>
          <a:p>
            <a:pPr marL="1371600" lvl="2" indent="-228600" algn="l" rtl="0">
              <a:lnSpc>
                <a:spcPct val="100000"/>
              </a:lnSpc>
              <a:spcBef>
                <a:spcPts val="1000"/>
              </a:spcBef>
              <a:spcAft>
                <a:spcPts val="0"/>
              </a:spcAft>
              <a:buSzPts val="1800"/>
              <a:buFont typeface="Courier New"/>
              <a:buNone/>
            </a:pPr>
            <a:endParaRPr sz="2000" dirty="0">
              <a:latin typeface="Arial"/>
              <a:ea typeface="Arial"/>
              <a:cs typeface="Arial"/>
              <a:sym typeface="Arial"/>
            </a:endParaRPr>
          </a:p>
        </p:txBody>
      </p:sp>
      <p:sp>
        <p:nvSpPr>
          <p:cNvPr id="555" name="Google Shape;555;p75"/>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59</a:t>
            </a:fld>
            <a:endParaRPr/>
          </a:p>
        </p:txBody>
      </p:sp>
      <p:pic>
        <p:nvPicPr>
          <p:cNvPr id="556" name="Google Shape;556;p75"/>
          <p:cNvPicPr preferRelativeResize="0"/>
          <p:nvPr/>
        </p:nvPicPr>
        <p:blipFill rotWithShape="1">
          <a:blip r:embed="rId4">
            <a:alphaModFix/>
          </a:blip>
          <a:srcRect l="48464"/>
          <a:stretch/>
        </p:blipFill>
        <p:spPr>
          <a:xfrm>
            <a:off x="0" y="132397"/>
            <a:ext cx="1592317" cy="1909486"/>
          </a:xfrm>
          <a:prstGeom prst="rect">
            <a:avLst/>
          </a:prstGeom>
          <a:noFill/>
          <a:ln>
            <a:noFill/>
          </a:ln>
        </p:spPr>
      </p:pic>
      <p:sp>
        <p:nvSpPr>
          <p:cNvPr id="6" name="Rectangle 5">
            <a:extLst>
              <a:ext uri="{FF2B5EF4-FFF2-40B4-BE49-F238E27FC236}">
                <a16:creationId xmlns:a16="http://schemas.microsoft.com/office/drawing/2014/main" xmlns="" id="{FACAE493-1F69-4540-B188-3311C077259F}"/>
              </a:ext>
            </a:extLst>
          </p:cNvPr>
          <p:cNvSpPr/>
          <p:nvPr/>
        </p:nvSpPr>
        <p:spPr>
          <a:xfrm>
            <a:off x="1506250" y="333736"/>
            <a:ext cx="8823249" cy="523220"/>
          </a:xfrm>
          <a:prstGeom prst="rect">
            <a:avLst/>
          </a:prstGeom>
        </p:spPr>
        <p:txBody>
          <a:bodyPr wrap="none">
            <a:spAutoFit/>
          </a:bodyPr>
          <a:lstStyle/>
          <a:p>
            <a:r>
              <a:rPr lang="km-KH" sz="2800" b="1" dirty="0">
                <a:solidFill>
                  <a:schemeClr val="dk1"/>
                </a:solidFill>
                <a:latin typeface="Khmer OS Muol Light" pitchFamily="2" charset="0"/>
                <a:cs typeface="Khmer OS Muol Light" pitchFamily="2" charset="0"/>
                <a:sym typeface="Times"/>
              </a:rPr>
              <a:t>អ្វីដែលមិនគួរធ្វើពេលសម្ភាសន៍កុមារ អាយុ៦</a:t>
            </a:r>
            <a:r>
              <a:rPr lang="en-US" sz="2800" b="1" dirty="0">
                <a:solidFill>
                  <a:schemeClr val="dk1"/>
                </a:solidFill>
                <a:latin typeface="Khmer OS Muol Light" pitchFamily="2" charset="0"/>
                <a:cs typeface="Khmer OS Muol Light" pitchFamily="2" charset="0"/>
                <a:sym typeface="Times"/>
              </a:rPr>
              <a:t>-</a:t>
            </a:r>
            <a:r>
              <a:rPr lang="km-KH" sz="2800" b="1" dirty="0">
                <a:solidFill>
                  <a:schemeClr val="dk1"/>
                </a:solidFill>
                <a:latin typeface="Khmer OS Muol Light" pitchFamily="2" charset="0"/>
                <a:cs typeface="Khmer OS Muol Light" pitchFamily="2" charset="0"/>
                <a:sym typeface="Times"/>
              </a:rPr>
              <a:t>១៣ឆ្នាំ</a:t>
            </a:r>
            <a:endParaRPr lang="x-none" sz="2800" dirty="0"/>
          </a:p>
        </p:txBody>
      </p:sp>
    </p:spTree>
    <p:extLst>
      <p:ext uri="{BB962C8B-B14F-4D97-AF65-F5344CB8AC3E}">
        <p14:creationId xmlns:p14="http://schemas.microsoft.com/office/powerpoint/2010/main" val="721266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4"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156" name="Google Shape;156;p24"/>
          <p:cNvSpPr txBox="1"/>
          <p:nvPr/>
        </p:nvSpPr>
        <p:spPr>
          <a:xfrm>
            <a:off x="195072" y="823162"/>
            <a:ext cx="11996928" cy="112667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3800"/>
              <a:buFont typeface="Arial"/>
              <a:buNone/>
            </a:pPr>
            <a:endParaRPr sz="3800" b="1" i="0" u="none" strike="noStrike" cap="none">
              <a:solidFill>
                <a:schemeClr val="dk1"/>
              </a:solidFill>
              <a:latin typeface="Arial Hebrew"/>
              <a:ea typeface="Arial Hebrew"/>
              <a:cs typeface="Arial Hebrew"/>
              <a:sym typeface="Arial Hebrew"/>
            </a:endParaRPr>
          </a:p>
        </p:txBody>
      </p:sp>
      <p:sp>
        <p:nvSpPr>
          <p:cNvPr id="158" name="Google Shape;158;p24"/>
          <p:cNvSpPr txBox="1"/>
          <p:nvPr/>
        </p:nvSpPr>
        <p:spPr>
          <a:xfrm>
            <a:off x="997236" y="1100547"/>
            <a:ext cx="10099992" cy="5016718"/>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rgbClr val="000000"/>
              </a:buClr>
              <a:buSzPts val="2800"/>
              <a:buFont typeface="Arial"/>
              <a:buChar char="•"/>
            </a:pPr>
            <a:r>
              <a:rPr lang="km-KH" sz="2000" b="1" dirty="0">
                <a:solidFill>
                  <a:srgbClr val="FF0000"/>
                </a:solidFill>
                <a:latin typeface="Khmer OS Siemreap" pitchFamily="2" charset="0"/>
                <a:ea typeface="Times"/>
                <a:cs typeface="Khmer OS Siemreap" pitchFamily="2" charset="0"/>
                <a:sym typeface="Times"/>
              </a:rPr>
              <a:t>អាចជាតម្រុយ ឬជាការចង្អុលបង្ហាញសម្រាប់ការស៊ើបអង្កេតព្រហ្មទណ្ឌ</a:t>
            </a:r>
            <a:r>
              <a:rPr lang="km-KH" sz="2000" dirty="0">
                <a:latin typeface="Khmer OS Siemreap" pitchFamily="2" charset="0"/>
                <a:ea typeface="Times"/>
                <a:cs typeface="Khmer OS Siemreap" pitchFamily="2" charset="0"/>
                <a:sym typeface="Times"/>
              </a:rPr>
              <a:t>៖ ការកំណត់អត្តសញ្ញណជនល្មើស</a:t>
            </a:r>
            <a:r>
              <a:rPr lang="km-KH" sz="2000" dirty="0">
                <a:latin typeface="Khmer OS Siemreap" pitchFamily="2" charset="0"/>
                <a:cs typeface="Khmer OS Siemreap" pitchFamily="2" charset="0"/>
                <a:sym typeface="Times"/>
              </a:rPr>
              <a:t>ការកំណត់អត្តសញ្ញណកុមាររងគ្រោះដទៃទៀត និង/ឬសាក្សី។</a:t>
            </a:r>
            <a:endParaRPr sz="2000" i="0" u="none" strike="noStrike" cap="none" dirty="0">
              <a:solidFill>
                <a:srgbClr val="000000"/>
              </a:solidFill>
              <a:latin typeface="Khmer OS Siemreap" pitchFamily="2" charset="0"/>
              <a:cs typeface="Khmer OS Siemreap" pitchFamily="2" charset="0"/>
              <a:sym typeface="Arial"/>
            </a:endParaRPr>
          </a:p>
          <a:p>
            <a:pPr marL="457200" marR="0" lvl="0" indent="-457200" algn="l" rtl="0">
              <a:lnSpc>
                <a:spcPct val="200000"/>
              </a:lnSpc>
              <a:spcBef>
                <a:spcPts val="0"/>
              </a:spcBef>
              <a:spcAft>
                <a:spcPts val="0"/>
              </a:spcAft>
              <a:buClr>
                <a:srgbClr val="000000"/>
              </a:buClr>
              <a:buSzPts val="2800"/>
              <a:buFont typeface="Arial"/>
              <a:buChar char="•"/>
            </a:pPr>
            <a:r>
              <a:rPr lang="km-KH" sz="2000" dirty="0">
                <a:latin typeface="Khmer OS Siemreap" pitchFamily="2" charset="0"/>
                <a:cs typeface="Khmer OS Siemreap" pitchFamily="2" charset="0"/>
                <a:sym typeface="Times"/>
              </a:rPr>
              <a:t>ប្រើប្រាស់ជា</a:t>
            </a:r>
            <a:r>
              <a:rPr lang="km-KH" sz="2000" b="1" dirty="0">
                <a:solidFill>
                  <a:srgbClr val="FF0000"/>
                </a:solidFill>
                <a:latin typeface="Khmer OS Siemreap" pitchFamily="2" charset="0"/>
                <a:cs typeface="Khmer OS Siemreap" pitchFamily="2" charset="0"/>
                <a:sym typeface="Times"/>
              </a:rPr>
              <a:t>ភស្តុតាងបំពេញបន្ថែម។</a:t>
            </a:r>
          </a:p>
          <a:p>
            <a:pPr marL="457200" marR="0" lvl="0" indent="-457200" algn="l" rtl="0">
              <a:lnSpc>
                <a:spcPct val="200000"/>
              </a:lnSpc>
              <a:spcBef>
                <a:spcPts val="0"/>
              </a:spcBef>
              <a:spcAft>
                <a:spcPts val="0"/>
              </a:spcAft>
              <a:buClr>
                <a:srgbClr val="000000"/>
              </a:buClr>
              <a:buSzPts val="2800"/>
              <a:buFont typeface="Arial"/>
              <a:buChar char="•"/>
            </a:pPr>
            <a:r>
              <a:rPr lang="km-KH" sz="2000" dirty="0">
                <a:latin typeface="Khmer OS Siemreap" pitchFamily="2" charset="0"/>
                <a:cs typeface="Khmer OS Siemreap" pitchFamily="2" charset="0"/>
                <a:sym typeface="Times"/>
              </a:rPr>
              <a:t>ថែ</a:t>
            </a:r>
            <a:r>
              <a:rPr lang="km-KH" sz="2000" dirty="0">
                <a:solidFill>
                  <a:srgbClr val="FF0000"/>
                </a:solidFill>
                <a:latin typeface="Khmer OS Siemreap" pitchFamily="2" charset="0"/>
                <a:cs typeface="Khmer OS Siemreap" pitchFamily="2" charset="0"/>
                <a:sym typeface="Times"/>
              </a:rPr>
              <a:t>រក្សា</a:t>
            </a:r>
            <a:r>
              <a:rPr lang="km-KH" sz="2000" b="1" dirty="0">
                <a:solidFill>
                  <a:srgbClr val="FF0000"/>
                </a:solidFill>
                <a:latin typeface="Khmer OS Siemreap" pitchFamily="2" charset="0"/>
                <a:cs typeface="Khmer OS Siemreap" pitchFamily="2" charset="0"/>
                <a:sym typeface="Times"/>
              </a:rPr>
              <a:t>ទុកជាភស្តុតាង។</a:t>
            </a:r>
            <a:endParaRPr sz="2000" b="1" i="0" u="none" strike="noStrike" cap="none" dirty="0">
              <a:solidFill>
                <a:srgbClr val="FF0000"/>
              </a:solidFill>
              <a:latin typeface="Khmer OS Siemreap" pitchFamily="2" charset="0"/>
              <a:cs typeface="Khmer OS Siemreap" pitchFamily="2" charset="0"/>
              <a:sym typeface="Arial"/>
            </a:endParaRPr>
          </a:p>
          <a:p>
            <a:pPr marL="457200" marR="0" lvl="0" indent="-457200" algn="l" rtl="0">
              <a:lnSpc>
                <a:spcPct val="200000"/>
              </a:lnSpc>
              <a:spcBef>
                <a:spcPts val="0"/>
              </a:spcBef>
              <a:spcAft>
                <a:spcPts val="0"/>
              </a:spcAft>
              <a:buClr>
                <a:srgbClr val="000000"/>
              </a:buClr>
              <a:buSzPts val="2800"/>
              <a:buFont typeface="Arial"/>
              <a:buChar char="•"/>
            </a:pPr>
            <a:r>
              <a:rPr lang="km-KH" sz="2000" b="1" dirty="0">
                <a:solidFill>
                  <a:srgbClr val="FF0000"/>
                </a:solidFill>
                <a:latin typeface="Khmer OS Siemreap" pitchFamily="2" charset="0"/>
                <a:ea typeface="Times"/>
                <a:cs typeface="Khmer OS Siemreap" pitchFamily="2" charset="0"/>
                <a:sym typeface="Times"/>
              </a:rPr>
              <a:t>ប្រើប្រាស់ក្នុងករណី កុមារផ្លាស់ប្តូរសក្ខីកម្ម</a:t>
            </a:r>
            <a:r>
              <a:rPr lang="km-KH" sz="2000" dirty="0">
                <a:latin typeface="Khmer OS Siemreap" pitchFamily="2" charset="0"/>
                <a:ea typeface="Times"/>
                <a:cs typeface="Khmer OS Siemreap" pitchFamily="2" charset="0"/>
                <a:sym typeface="Times"/>
              </a:rPr>
              <a:t> ឬចម្លើយរបស់គាត់ ឬ</a:t>
            </a:r>
            <a:r>
              <a:rPr lang="km-KH" sz="2000" dirty="0">
                <a:solidFill>
                  <a:srgbClr val="FF0000"/>
                </a:solidFill>
                <a:latin typeface="Khmer OS Siemreap" pitchFamily="2" charset="0"/>
                <a:ea typeface="Times"/>
                <a:cs typeface="Khmer OS Siemreap" pitchFamily="2" charset="0"/>
                <a:sym typeface="Times"/>
              </a:rPr>
              <a:t>កាពារពីការចោទប្រកាន់</a:t>
            </a:r>
            <a:r>
              <a:rPr lang="km-KH" sz="2000" dirty="0">
                <a:latin typeface="Khmer OS Siemreap" pitchFamily="2" charset="0"/>
                <a:ea typeface="Times"/>
                <a:cs typeface="Khmer OS Siemreap" pitchFamily="2" charset="0"/>
                <a:sym typeface="Times"/>
              </a:rPr>
              <a:t>នានាពីមេធាវីការពារក្តីចុងចោទ។</a:t>
            </a:r>
          </a:p>
          <a:p>
            <a:pPr marL="457200" marR="0" lvl="0" indent="-457200" algn="l" rtl="0">
              <a:lnSpc>
                <a:spcPct val="200000"/>
              </a:lnSpc>
              <a:spcBef>
                <a:spcPts val="0"/>
              </a:spcBef>
              <a:spcAft>
                <a:spcPts val="0"/>
              </a:spcAft>
              <a:buClr>
                <a:srgbClr val="000000"/>
              </a:buClr>
              <a:buSzPts val="2800"/>
              <a:buFont typeface="Arial"/>
              <a:buChar char="•"/>
            </a:pPr>
            <a:r>
              <a:rPr lang="km-KH" sz="2000" dirty="0">
                <a:solidFill>
                  <a:schemeClr val="tx1"/>
                </a:solidFill>
                <a:latin typeface="Khmer OS Siemreap" pitchFamily="2" charset="0"/>
                <a:ea typeface="Times"/>
                <a:cs typeface="Khmer OS Siemreap" pitchFamily="2" charset="0"/>
                <a:sym typeface="Times"/>
              </a:rPr>
              <a:t>ជួយដល់ដំណើរ</a:t>
            </a:r>
            <a:r>
              <a:rPr lang="km-KH" sz="2000" b="1" dirty="0">
                <a:solidFill>
                  <a:srgbClr val="FF0000"/>
                </a:solidFill>
                <a:latin typeface="Khmer OS Siemreap" pitchFamily="2" charset="0"/>
                <a:ea typeface="Times"/>
                <a:cs typeface="Khmer OS Siemreap" pitchFamily="2" charset="0"/>
                <a:sym typeface="Times"/>
              </a:rPr>
              <a:t>សវនាការ។</a:t>
            </a:r>
          </a:p>
          <a:p>
            <a:pPr marL="457200" lvl="0" indent="-457200">
              <a:lnSpc>
                <a:spcPct val="200000"/>
              </a:lnSpc>
              <a:buSzPts val="2800"/>
              <a:buFont typeface="Arial"/>
              <a:buChar char="•"/>
            </a:pPr>
            <a:r>
              <a:rPr lang="km-KH" sz="2000" b="1" dirty="0">
                <a:solidFill>
                  <a:srgbClr val="FF0000"/>
                </a:solidFill>
                <a:latin typeface="Khmer OS Siemreap" pitchFamily="2" charset="0"/>
                <a:cs typeface="Khmer OS Siemreap" pitchFamily="2" charset="0"/>
                <a:sym typeface="Times"/>
              </a:rPr>
              <a:t>កាត់បន្ថយកុំឱ្យមានការប៉ះទង្គិចផ្លូវចិត្ត</a:t>
            </a:r>
            <a:r>
              <a:rPr lang="km-KH" sz="2000" dirty="0">
                <a:latin typeface="Khmer OS Siemreap" pitchFamily="2" charset="0"/>
                <a:cs typeface="Khmer OS Siemreap" pitchFamily="2" charset="0"/>
                <a:sym typeface="Times"/>
              </a:rPr>
              <a:t>ឡើងវិញ និងការពារកុមាររងគ្រោះពីការសួរសំណួរដដែលៗ។</a:t>
            </a:r>
            <a:endParaRPr sz="2000" i="0" u="none" strike="noStrike" cap="none" dirty="0">
              <a:solidFill>
                <a:srgbClr val="000000"/>
              </a:solidFill>
              <a:latin typeface="Khmer OS Siemreap" pitchFamily="2" charset="0"/>
              <a:cs typeface="Khmer OS Siemreap" pitchFamily="2" charset="0"/>
              <a:sym typeface="Arial"/>
            </a:endParaRPr>
          </a:p>
        </p:txBody>
      </p:sp>
      <p:sp>
        <p:nvSpPr>
          <p:cNvPr id="160" name="Google Shape;160;p24"/>
          <p:cNvSpPr txBox="1"/>
          <p:nvPr/>
        </p:nvSpPr>
        <p:spPr>
          <a:xfrm>
            <a:off x="0" y="9652"/>
            <a:ext cx="12251267" cy="738623"/>
          </a:xfrm>
          <a:prstGeom prst="rect">
            <a:avLst/>
          </a:prstGeom>
          <a:solidFill>
            <a:srgbClr val="FF571F"/>
          </a:solidFill>
          <a:ln>
            <a:noFill/>
          </a:ln>
        </p:spPr>
        <p:txBody>
          <a:bodyPr spcFirstLastPara="1" wrap="square" lIns="91425" tIns="45700" rIns="91425" bIns="45700" anchor="t" anchorCtr="0">
            <a:spAutoFit/>
          </a:bodyPr>
          <a:lstStyle/>
          <a:p>
            <a:pPr lvl="0" algn="ctr">
              <a:lnSpc>
                <a:spcPct val="150000"/>
              </a:lnSpc>
              <a:buSzPts val="1800"/>
            </a:pPr>
            <a:r>
              <a:rPr lang="km-KH" sz="2800" dirty="0">
                <a:latin typeface="Khmer OS Muol Light" pitchFamily="2" charset="0"/>
                <a:cs typeface="Khmer OS Muol Light" pitchFamily="2" charset="0"/>
              </a:rPr>
              <a:t>អត្ថប្រយោជន៍នៃការសម្ភាសន៍កោសល្យវិច័យ</a:t>
            </a:r>
            <a:endParaRPr sz="2800" b="0" i="0" u="none" strike="noStrike" cap="none" dirty="0">
              <a:solidFill>
                <a:srgbClr val="000000"/>
              </a:solidFill>
              <a:latin typeface="Khmer OS Muol Light" pitchFamily="2" charset="0"/>
              <a:cs typeface="Khmer OS Muol Light" pitchFamily="2" charset="0"/>
              <a:sym typeface="Arial"/>
            </a:endParaRPr>
          </a:p>
        </p:txBody>
      </p:sp>
    </p:spTree>
    <p:extLst>
      <p:ext uri="{BB962C8B-B14F-4D97-AF65-F5344CB8AC3E}">
        <p14:creationId xmlns:p14="http://schemas.microsoft.com/office/powerpoint/2010/main" val="527699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barn(inVertical)">
                                      <p:cBhvr>
                                        <p:cTn id="7" dur="5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barn(inVertical)">
                                      <p:cBhvr>
                                        <p:cTn id="12" dur="5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barn(inVertical)">
                                      <p:cBhvr>
                                        <p:cTn id="17" dur="5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barn(inVertical)">
                                      <p:cBhvr>
                                        <p:cTn id="22" dur="5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barn(inVertical)">
                                      <p:cBhvr>
                                        <p:cTn id="27" dur="5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barn(inVertical)">
                                      <p:cBhvr>
                                        <p:cTn id="32" dur="5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76"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562" name="Google Shape;562;p76"/>
          <p:cNvSpPr txBox="1">
            <a:spLocks noGrp="1"/>
          </p:cNvSpPr>
          <p:nvPr>
            <p:ph type="body" idx="1"/>
          </p:nvPr>
        </p:nvSpPr>
        <p:spPr>
          <a:xfrm>
            <a:off x="1077310" y="787782"/>
            <a:ext cx="11114690" cy="4683720"/>
          </a:xfrm>
          <a:prstGeom prst="rect">
            <a:avLst/>
          </a:prstGeom>
          <a:noFill/>
          <a:ln>
            <a:noFill/>
          </a:ln>
        </p:spPr>
        <p:txBody>
          <a:bodyPr spcFirstLastPara="1" wrap="square" lIns="91425" tIns="45700" rIns="91425" bIns="45700" anchor="t" anchorCtr="0">
            <a:noAutofit/>
          </a:bodyPr>
          <a:lstStyle/>
          <a:p>
            <a:pPr marL="114300" lvl="0" indent="0" algn="l" rtl="0">
              <a:lnSpc>
                <a:spcPct val="200000"/>
              </a:lnSpc>
              <a:spcBef>
                <a:spcPts val="1000"/>
              </a:spcBef>
              <a:spcAft>
                <a:spcPts val="0"/>
              </a:spcAft>
              <a:buSzPts val="1800"/>
              <a:buNone/>
            </a:pPr>
            <a:r>
              <a:rPr lang="km-KH" b="1" dirty="0">
                <a:solidFill>
                  <a:schemeClr val="dk1"/>
                </a:solidFill>
                <a:latin typeface="Khmer OS Siemreap" pitchFamily="2" charset="0"/>
                <a:ea typeface="Times"/>
                <a:cs typeface="Khmer OS Siemreap" pitchFamily="2" charset="0"/>
                <a:sym typeface="Times"/>
              </a:rPr>
              <a:t>ដំណាក់កាលវ័យជំទង់</a:t>
            </a:r>
            <a:r>
              <a:rPr lang="en-US" b="1" dirty="0">
                <a:solidFill>
                  <a:schemeClr val="dk1"/>
                </a:solidFill>
                <a:latin typeface="Khmer OS Siemreap" pitchFamily="2" charset="0"/>
                <a:ea typeface="Times"/>
                <a:cs typeface="Khmer OS Siemreap" pitchFamily="2" charset="0"/>
                <a:sym typeface="Times"/>
              </a:rPr>
              <a:t>( </a:t>
            </a:r>
            <a:r>
              <a:rPr lang="km-KH" b="1" dirty="0">
                <a:solidFill>
                  <a:schemeClr val="dk1"/>
                </a:solidFill>
                <a:latin typeface="Khmer OS Siemreap" pitchFamily="2" charset="0"/>
                <a:ea typeface="Times"/>
                <a:cs typeface="Khmer OS Siemreap" pitchFamily="2" charset="0"/>
                <a:sym typeface="Times"/>
              </a:rPr>
              <a:t>អាយុ</a:t>
            </a:r>
            <a:r>
              <a:rPr lang="en-US" b="1" dirty="0">
                <a:solidFill>
                  <a:schemeClr val="dk1"/>
                </a:solidFill>
                <a:latin typeface="Khmer OS Siemreap" pitchFamily="2" charset="0"/>
                <a:ea typeface="Times"/>
                <a:cs typeface="Khmer OS Siemreap" pitchFamily="2" charset="0"/>
                <a:sym typeface="Times"/>
              </a:rPr>
              <a:t> </a:t>
            </a:r>
            <a:r>
              <a:rPr lang="km-KH" b="1" dirty="0">
                <a:solidFill>
                  <a:schemeClr val="dk1"/>
                </a:solidFill>
                <a:latin typeface="Khmer OS Siemreap" pitchFamily="2" charset="0"/>
                <a:ea typeface="Times"/>
                <a:cs typeface="Khmer OS Siemreap" pitchFamily="2" charset="0"/>
                <a:sym typeface="Times"/>
              </a:rPr>
              <a:t>១៣</a:t>
            </a:r>
            <a:r>
              <a:rPr lang="en-US" b="1" dirty="0">
                <a:solidFill>
                  <a:schemeClr val="dk1"/>
                </a:solidFill>
                <a:latin typeface="Khmer OS Siemreap" pitchFamily="2" charset="0"/>
                <a:ea typeface="Times"/>
                <a:cs typeface="Khmer OS Siemreap" pitchFamily="2" charset="0"/>
                <a:sym typeface="Times"/>
              </a:rPr>
              <a:t>-</a:t>
            </a:r>
            <a:r>
              <a:rPr lang="km-KH" b="1" dirty="0">
                <a:solidFill>
                  <a:schemeClr val="dk1"/>
                </a:solidFill>
                <a:latin typeface="Khmer OS Siemreap" pitchFamily="2" charset="0"/>
                <a:ea typeface="Times"/>
                <a:cs typeface="Khmer OS Siemreap" pitchFamily="2" charset="0"/>
                <a:sym typeface="Times"/>
              </a:rPr>
              <a:t>១៨</a:t>
            </a:r>
            <a:r>
              <a:rPr lang="en-US" b="1" dirty="0">
                <a:solidFill>
                  <a:schemeClr val="dk1"/>
                </a:solidFill>
                <a:latin typeface="Khmer OS Siemreap" pitchFamily="2" charset="0"/>
                <a:ea typeface="Times"/>
                <a:cs typeface="Khmer OS Siemreap" pitchFamily="2" charset="0"/>
                <a:sym typeface="Times"/>
              </a:rPr>
              <a:t>)</a:t>
            </a:r>
            <a:endParaRPr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ពួកគេ</a:t>
            </a:r>
            <a:r>
              <a:rPr lang="km-KH" sz="2000" dirty="0">
                <a:solidFill>
                  <a:srgbClr val="FF0000"/>
                </a:solidFill>
                <a:latin typeface="Khmer OS Siemreap" pitchFamily="2" charset="0"/>
                <a:ea typeface="Times"/>
                <a:cs typeface="Khmer OS Siemreap" pitchFamily="2" charset="0"/>
                <a:sym typeface="Times"/>
              </a:rPr>
              <a:t>ជិតឈានដល់កម្រិតនៃការយល់ដឹងភាសារបស់មនុស្សពេញវ័យ </a:t>
            </a:r>
            <a:r>
              <a:rPr lang="km-KH" sz="2000" dirty="0">
                <a:solidFill>
                  <a:schemeClr val="dk1"/>
                </a:solidFill>
                <a:latin typeface="Khmer OS Siemreap" pitchFamily="2" charset="0"/>
                <a:ea typeface="Times"/>
                <a:cs typeface="Khmer OS Siemreap" pitchFamily="2" charset="0"/>
                <a:sym typeface="Times"/>
              </a:rPr>
              <a:t>ទោះបីជាយ៉ាងណាក៏ដោយពាក្យបច្ចេកទេសមួយចំនួននៅតែអាចធ្វើឱ្យពួកគេយល់ច្រឡំ។</a:t>
            </a:r>
          </a:p>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cs typeface="Khmer OS Siemreap" pitchFamily="2" charset="0"/>
                <a:sym typeface="Times"/>
              </a:rPr>
              <a:t>ការអភិវឌ្ឍន៍នូវស្មារតីនៃផ្នែក យុត្តិធម៌</a:t>
            </a:r>
            <a:r>
              <a:rPr lang="km-KH" sz="2000" dirty="0">
                <a:solidFill>
                  <a:schemeClr val="dk1"/>
                </a:solidFill>
                <a:latin typeface="Khmer OS Siemreap" pitchFamily="2" charset="0"/>
                <a:cs typeface="Khmer OS Siemreap" pitchFamily="2" charset="0"/>
                <a:sym typeface="Times"/>
              </a:rPr>
              <a:t>។ ពួកគេអាចគិតអំពី</a:t>
            </a:r>
            <a:r>
              <a:rPr lang="km-KH" sz="2000" dirty="0">
                <a:solidFill>
                  <a:srgbClr val="FF0000"/>
                </a:solidFill>
                <a:latin typeface="Khmer OS Siemreap" pitchFamily="2" charset="0"/>
                <a:cs typeface="Khmer OS Siemreap" pitchFamily="2" charset="0"/>
                <a:sym typeface="Times"/>
              </a:rPr>
              <a:t>ក្រមសីលធម៌ </a:t>
            </a:r>
            <a:r>
              <a:rPr lang="km-KH" sz="2000" dirty="0">
                <a:solidFill>
                  <a:schemeClr val="dk1"/>
                </a:solidFill>
                <a:latin typeface="Khmer OS Siemreap" pitchFamily="2" charset="0"/>
                <a:cs typeface="Khmer OS Siemreap" pitchFamily="2" charset="0"/>
                <a:sym typeface="Times"/>
              </a:rPr>
              <a:t>និងឆ្លើយសំណួរអំពីថាតើសកម្មភាពណាមួយធ្វើខុស ឬត្រូវ</a:t>
            </a:r>
            <a:r>
              <a:rPr lang="en-US" sz="2000" dirty="0">
                <a:solidFill>
                  <a:schemeClr val="dk1"/>
                </a:solidFill>
                <a:latin typeface="Khmer OS Siemreap" pitchFamily="2" charset="0"/>
                <a:ea typeface="Times"/>
                <a:cs typeface="Khmer OS Siemreap" pitchFamily="2" charset="0"/>
                <a:sym typeface="Times"/>
              </a:rPr>
              <a:t> </a:t>
            </a:r>
            <a:r>
              <a:rPr lang="km-KH" sz="2000" dirty="0">
                <a:solidFill>
                  <a:schemeClr val="dk1"/>
                </a:solidFill>
                <a:latin typeface="Khmer OS Siemreap" pitchFamily="2" charset="0"/>
                <a:ea typeface="Times"/>
                <a:cs typeface="Khmer OS Siemreap" pitchFamily="2" charset="0"/>
                <a:sym typeface="Times"/>
              </a:rPr>
              <a:t>។</a:t>
            </a:r>
          </a:p>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ea typeface="Times"/>
                <a:cs typeface="Khmer OS Siemreap" pitchFamily="2" charset="0"/>
                <a:sym typeface="Times"/>
              </a:rPr>
              <a:t>ពួកគេអាចប៉ាន់ស្មានពេលវេលាត្រឹមត្រូវ </a:t>
            </a:r>
            <a:r>
              <a:rPr lang="km-KH" sz="2000" dirty="0">
                <a:solidFill>
                  <a:schemeClr val="dk1"/>
                </a:solidFill>
                <a:latin typeface="Khmer OS Siemreap" pitchFamily="2" charset="0"/>
                <a:ea typeface="Times"/>
                <a:cs typeface="Khmer OS Siemreap" pitchFamily="2" charset="0"/>
                <a:sym typeface="Times"/>
              </a:rPr>
              <a:t>ចំងាយ វិមាត្ររាងកាយ និងការប្រើប្រាស់ពេលវេលាឱ្យល្អប្រសើរ</a:t>
            </a:r>
          </a:p>
          <a:p>
            <a:pPr marL="914400" lvl="1" indent="-342900" algn="l" rtl="0">
              <a:lnSpc>
                <a:spcPct val="200000"/>
              </a:lnSpc>
              <a:spcBef>
                <a:spcPts val="1000"/>
              </a:spcBef>
              <a:spcAft>
                <a:spcPts val="0"/>
              </a:spcAft>
              <a:buSzPts val="1800"/>
              <a:buFont typeface="Arial"/>
              <a:buChar char="•"/>
            </a:pPr>
            <a:endParaRPr sz="2000" dirty="0">
              <a:latin typeface="Khmer OS Siemreap" pitchFamily="2" charset="0"/>
              <a:cs typeface="Khmer OS Siemreap" pitchFamily="2" charset="0"/>
            </a:endParaRPr>
          </a:p>
        </p:txBody>
      </p:sp>
      <p:sp>
        <p:nvSpPr>
          <p:cNvPr id="563" name="Google Shape;563;p76"/>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60</a:t>
            </a:fld>
            <a:endParaRPr/>
          </a:p>
        </p:txBody>
      </p:sp>
    </p:spTree>
    <p:extLst>
      <p:ext uri="{BB962C8B-B14F-4D97-AF65-F5344CB8AC3E}">
        <p14:creationId xmlns:p14="http://schemas.microsoft.com/office/powerpoint/2010/main" val="25504555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77"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569" name="Google Shape;569;p77"/>
          <p:cNvSpPr txBox="1">
            <a:spLocks noGrp="1"/>
          </p:cNvSpPr>
          <p:nvPr>
            <p:ph type="body" idx="1"/>
          </p:nvPr>
        </p:nvSpPr>
        <p:spPr>
          <a:xfrm>
            <a:off x="1453669" y="1025246"/>
            <a:ext cx="10738331" cy="5471502"/>
          </a:xfrm>
          <a:prstGeom prst="rect">
            <a:avLst/>
          </a:prstGeom>
          <a:noFill/>
          <a:ln>
            <a:noFill/>
          </a:ln>
        </p:spPr>
        <p:txBody>
          <a:bodyPr spcFirstLastPara="1" wrap="square" lIns="91425" tIns="45700" rIns="91425" bIns="45700" anchor="t" anchorCtr="0">
            <a:noAutofit/>
          </a:bodyPr>
          <a:lstStyle/>
          <a:p>
            <a:pPr lvl="1">
              <a:lnSpc>
                <a:spcPct val="200000"/>
              </a:lnSpc>
              <a:buFont typeface="Arial"/>
              <a:buChar char="•"/>
            </a:pPr>
            <a:r>
              <a:rPr lang="km-KH" sz="2000" dirty="0">
                <a:solidFill>
                  <a:schemeClr val="tx1"/>
                </a:solidFill>
                <a:latin typeface="Khmer OS Siemreap" pitchFamily="2" charset="0"/>
                <a:cs typeface="Khmer OS Siemreap" pitchFamily="2" charset="0"/>
                <a:sym typeface="Times"/>
              </a:rPr>
              <a:t>និយាយជាមួយកុមារតាមរបៀបដែល</a:t>
            </a:r>
            <a:r>
              <a:rPr lang="km-KH" sz="2000" dirty="0">
                <a:solidFill>
                  <a:srgbClr val="FF0000"/>
                </a:solidFill>
                <a:latin typeface="Khmer OS Siemreap" pitchFamily="2" charset="0"/>
                <a:cs typeface="Khmer OS Siemreap" pitchFamily="2" charset="0"/>
                <a:sym typeface="Times"/>
              </a:rPr>
              <a:t>ធ្វើឱ្យគេចង់ស្តាប់​​ ឬមិនមើលងាយពួកគេ។</a:t>
            </a:r>
            <a:endParaRPr sz="2000" dirty="0">
              <a:solidFill>
                <a:srgbClr val="FF0000"/>
              </a:solidFill>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tx1"/>
                </a:solidFill>
                <a:latin typeface="Khmer OS Siemreap" pitchFamily="2" charset="0"/>
                <a:cs typeface="Khmer OS Siemreap" pitchFamily="2" charset="0"/>
                <a:sym typeface="Times"/>
              </a:rPr>
              <a:t>ត្រូវដឹងច្បាស់ថា</a:t>
            </a:r>
            <a:r>
              <a:rPr lang="km-KH" sz="2000" dirty="0">
                <a:solidFill>
                  <a:srgbClr val="FF0000"/>
                </a:solidFill>
                <a:latin typeface="Khmer OS Siemreap" pitchFamily="2" charset="0"/>
                <a:cs typeface="Khmer OS Siemreap" pitchFamily="2" charset="0"/>
                <a:sym typeface="Times"/>
              </a:rPr>
              <a:t>អ្វីជារឿងឯកជន អ្វីជាការសម្ភាសន៍។</a:t>
            </a:r>
          </a:p>
          <a:p>
            <a:pPr marL="914400" lvl="1" indent="-342900" algn="l" rtl="0">
              <a:lnSpc>
                <a:spcPct val="200000"/>
              </a:lnSpc>
              <a:spcBef>
                <a:spcPts val="1000"/>
              </a:spcBef>
              <a:spcAft>
                <a:spcPts val="0"/>
              </a:spcAft>
              <a:buSzPts val="1800"/>
              <a:buFont typeface="Arial"/>
              <a:buChar char="•"/>
            </a:pPr>
            <a:r>
              <a:rPr lang="km-KH" sz="2000" dirty="0">
                <a:solidFill>
                  <a:schemeClr val="tx1"/>
                </a:solidFill>
                <a:latin typeface="Khmer OS Siemreap" pitchFamily="2" charset="0"/>
                <a:cs typeface="Khmer OS Siemreap" pitchFamily="2" charset="0"/>
                <a:sym typeface="Times"/>
              </a:rPr>
              <a:t>ត្រូវយល់ថា</a:t>
            </a:r>
            <a:r>
              <a:rPr lang="km-KH" sz="2000" dirty="0">
                <a:solidFill>
                  <a:srgbClr val="FF0000"/>
                </a:solidFill>
                <a:latin typeface="Khmer OS Siemreap" pitchFamily="2" charset="0"/>
                <a:cs typeface="Khmer OS Siemreap" pitchFamily="2" charset="0"/>
                <a:sym typeface="Times"/>
              </a:rPr>
              <a:t>ឥរិយាបទអ្នកសម្ភាសន៍ នឹងមានឥទ្ធិពលលើចម្លើយដែលពួកគេផ្តល់ឱ្យ</a:t>
            </a:r>
            <a:r>
              <a:rPr lang="km-KH" sz="2000" dirty="0">
                <a:solidFill>
                  <a:schemeClr val="tx1"/>
                </a:solidFill>
                <a:latin typeface="Khmer OS Siemreap" pitchFamily="2" charset="0"/>
                <a:cs typeface="Khmer OS Siemreap" pitchFamily="2" charset="0"/>
                <a:sym typeface="Times"/>
              </a:rPr>
              <a:t>អ្នកព្រោះពួកគេនឹងរៀនពីឥរិយាបទរបស់អ្នកនូវអ្វីដែលពួកគេគិតថាត្រូវបានរំពឹង និងធ្វើតាមនោះ។</a:t>
            </a:r>
            <a:endParaRPr sz="2000" dirty="0">
              <a:solidFill>
                <a:schemeClr val="tx1"/>
              </a:solidFill>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cs typeface="Khmer OS Siemreap" pitchFamily="2" charset="0"/>
                <a:sym typeface="Times"/>
              </a:rPr>
              <a:t>ប្រើពាក្យរបស់កុមារ</a:t>
            </a:r>
            <a:r>
              <a:rPr lang="km-KH" sz="2000" dirty="0">
                <a:solidFill>
                  <a:schemeClr val="tx1"/>
                </a:solidFill>
                <a:latin typeface="Khmer OS Siemreap" pitchFamily="2" charset="0"/>
                <a:cs typeface="Khmer OS Siemreap" pitchFamily="2" charset="0"/>
                <a:sym typeface="Times"/>
              </a:rPr>
              <a:t>សម្រាប់ពិព័ណនាផ្នែករាងកាយ និងសកម្មភាពផ្លូវភេទ។</a:t>
            </a:r>
            <a:endParaRPr sz="2000" dirty="0">
              <a:solidFill>
                <a:schemeClr val="tx1"/>
              </a:solidFill>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tx1"/>
                </a:solidFill>
                <a:latin typeface="Khmer OS Siemreap" pitchFamily="2" charset="0"/>
                <a:cs typeface="Khmer OS Siemreap" pitchFamily="2" charset="0"/>
              </a:rPr>
              <a:t>រក្សាការ</a:t>
            </a:r>
            <a:r>
              <a:rPr lang="km-KH" sz="2000" dirty="0">
                <a:solidFill>
                  <a:srgbClr val="FF0000"/>
                </a:solidFill>
                <a:latin typeface="Khmer OS Siemreap" pitchFamily="2" charset="0"/>
                <a:cs typeface="Khmer OS Siemreap" pitchFamily="2" charset="0"/>
              </a:rPr>
              <a:t>គាំទ្រ និងការភ្ជាប់ទំនាក់ទំនង។</a:t>
            </a:r>
            <a:endParaRPr sz="2000" dirty="0">
              <a:solidFill>
                <a:srgbClr val="FF0000"/>
              </a:solidFill>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cs typeface="Khmer OS Siemreap" pitchFamily="2" charset="0"/>
                <a:sym typeface="Times"/>
              </a:rPr>
              <a:t>ផ្តល់នូវជម្រើស</a:t>
            </a:r>
            <a:r>
              <a:rPr lang="km-KH" sz="2000" dirty="0">
                <a:solidFill>
                  <a:schemeClr val="tx1"/>
                </a:solidFill>
                <a:latin typeface="Khmer OS Siemreap" pitchFamily="2" charset="0"/>
                <a:cs typeface="Khmer OS Siemreap" pitchFamily="2" charset="0"/>
                <a:sym typeface="Times"/>
              </a:rPr>
              <a:t>សម្រាប់ការប្រាស័យទាក់ទង។</a:t>
            </a:r>
            <a:endParaRPr sz="2000" dirty="0">
              <a:solidFill>
                <a:schemeClr val="tx1"/>
              </a:solidFill>
              <a:latin typeface="Khmer OS Siemreap" pitchFamily="2" charset="0"/>
              <a:cs typeface="Khmer OS Siemreap" pitchFamily="2" charset="0"/>
            </a:endParaRPr>
          </a:p>
          <a:p>
            <a:pPr marL="1371600" lvl="2" indent="-228600" algn="l" rtl="0">
              <a:lnSpc>
                <a:spcPct val="200000"/>
              </a:lnSpc>
              <a:spcBef>
                <a:spcPts val="1000"/>
              </a:spcBef>
              <a:spcAft>
                <a:spcPts val="0"/>
              </a:spcAft>
              <a:buSzPts val="1800"/>
              <a:buFont typeface="Courier New"/>
              <a:buNone/>
            </a:pPr>
            <a:endParaRPr sz="2000" dirty="0">
              <a:solidFill>
                <a:schemeClr val="tx1"/>
              </a:solidFill>
              <a:latin typeface="Khmer OS Siemreap" pitchFamily="2" charset="0"/>
              <a:cs typeface="Khmer OS Siemreap" pitchFamily="2" charset="0"/>
              <a:sym typeface="Arial"/>
            </a:endParaRPr>
          </a:p>
        </p:txBody>
      </p:sp>
      <p:sp>
        <p:nvSpPr>
          <p:cNvPr id="570" name="Google Shape;570;p77"/>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61</a:t>
            </a:fld>
            <a:endParaRPr/>
          </a:p>
        </p:txBody>
      </p:sp>
      <p:pic>
        <p:nvPicPr>
          <p:cNvPr id="571" name="Google Shape;571;p77"/>
          <p:cNvPicPr preferRelativeResize="0"/>
          <p:nvPr/>
        </p:nvPicPr>
        <p:blipFill rotWithShape="1">
          <a:blip r:embed="rId4">
            <a:alphaModFix/>
          </a:blip>
          <a:srcRect r="50000"/>
          <a:stretch/>
        </p:blipFill>
        <p:spPr>
          <a:xfrm>
            <a:off x="0" y="60767"/>
            <a:ext cx="1671145" cy="1928958"/>
          </a:xfrm>
          <a:prstGeom prst="rect">
            <a:avLst/>
          </a:prstGeom>
          <a:noFill/>
          <a:ln>
            <a:noFill/>
          </a:ln>
        </p:spPr>
      </p:pic>
      <p:sp>
        <p:nvSpPr>
          <p:cNvPr id="6" name="Rectangle 5">
            <a:extLst>
              <a:ext uri="{FF2B5EF4-FFF2-40B4-BE49-F238E27FC236}">
                <a16:creationId xmlns:a16="http://schemas.microsoft.com/office/drawing/2014/main" xmlns="" id="{2DCAB130-BD06-6142-80AA-0F9BB9C3DE71}"/>
              </a:ext>
            </a:extLst>
          </p:cNvPr>
          <p:cNvSpPr/>
          <p:nvPr/>
        </p:nvSpPr>
        <p:spPr>
          <a:xfrm>
            <a:off x="1506250" y="333736"/>
            <a:ext cx="8473795" cy="523220"/>
          </a:xfrm>
          <a:prstGeom prst="rect">
            <a:avLst/>
          </a:prstGeom>
        </p:spPr>
        <p:txBody>
          <a:bodyPr wrap="none">
            <a:spAutoFit/>
          </a:bodyPr>
          <a:lstStyle/>
          <a:p>
            <a:r>
              <a:rPr lang="km-KH" sz="2800" b="1" dirty="0">
                <a:solidFill>
                  <a:schemeClr val="dk1"/>
                </a:solidFill>
                <a:latin typeface="Khmer OS Muol Light" pitchFamily="2" charset="0"/>
                <a:cs typeface="Khmer OS Muol Light" pitchFamily="2" charset="0"/>
                <a:sym typeface="Times"/>
              </a:rPr>
              <a:t>អ្វីដែលគួរធ្វើពេលសម្ភាសន៍កុមារ អាយុ១៣</a:t>
            </a:r>
            <a:r>
              <a:rPr lang="en-US" sz="2800" b="1" dirty="0">
                <a:solidFill>
                  <a:schemeClr val="dk1"/>
                </a:solidFill>
                <a:latin typeface="Khmer OS Muol Light" pitchFamily="2" charset="0"/>
                <a:cs typeface="Khmer OS Muol Light" pitchFamily="2" charset="0"/>
                <a:sym typeface="Times"/>
              </a:rPr>
              <a:t>-</a:t>
            </a:r>
            <a:r>
              <a:rPr lang="km-KH" sz="2800" b="1" dirty="0">
                <a:solidFill>
                  <a:schemeClr val="dk1"/>
                </a:solidFill>
                <a:latin typeface="Khmer OS Muol Light" pitchFamily="2" charset="0"/>
                <a:cs typeface="Khmer OS Muol Light" pitchFamily="2" charset="0"/>
                <a:sym typeface="Times"/>
              </a:rPr>
              <a:t>១៨ឆ្នាំ</a:t>
            </a:r>
            <a:endParaRPr lang="x-none" sz="2800" dirty="0"/>
          </a:p>
        </p:txBody>
      </p:sp>
    </p:spTree>
    <p:extLst>
      <p:ext uri="{BB962C8B-B14F-4D97-AF65-F5344CB8AC3E}">
        <p14:creationId xmlns:p14="http://schemas.microsoft.com/office/powerpoint/2010/main" val="4054337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78" descr="pasted-image.pdf"/>
          <p:cNvPicPr preferRelativeResize="0"/>
          <p:nvPr/>
        </p:nvPicPr>
        <p:blipFill rotWithShape="1">
          <a:blip r:embed="rId3">
            <a:alphaModFix/>
          </a:blip>
          <a:srcRect/>
          <a:stretch/>
        </p:blipFill>
        <p:spPr>
          <a:xfrm>
            <a:off x="-1" y="1386498"/>
            <a:ext cx="12094464" cy="5471502"/>
          </a:xfrm>
          <a:prstGeom prst="rect">
            <a:avLst/>
          </a:prstGeom>
          <a:noFill/>
          <a:ln>
            <a:noFill/>
          </a:ln>
        </p:spPr>
      </p:pic>
      <p:sp>
        <p:nvSpPr>
          <p:cNvPr id="577" name="Google Shape;577;p78"/>
          <p:cNvSpPr txBox="1">
            <a:spLocks noGrp="1"/>
          </p:cNvSpPr>
          <p:nvPr>
            <p:ph type="body" idx="1"/>
          </p:nvPr>
        </p:nvSpPr>
        <p:spPr>
          <a:xfrm>
            <a:off x="997497" y="1386498"/>
            <a:ext cx="10849822" cy="4337705"/>
          </a:xfrm>
          <a:prstGeom prst="rect">
            <a:avLst/>
          </a:prstGeom>
          <a:noFill/>
          <a:ln>
            <a:noFill/>
          </a:ln>
        </p:spPr>
        <p:txBody>
          <a:bodyPr spcFirstLastPara="1" wrap="square" lIns="91425" tIns="45700" rIns="91425" bIns="45700" anchor="t" anchorCtr="0">
            <a:noAutofit/>
          </a:bodyPr>
          <a:lstStyle/>
          <a:p>
            <a:pPr marL="1371600" lvl="2"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cs typeface="Khmer OS Siemreap" pitchFamily="2" charset="0"/>
                <a:sym typeface="Times"/>
              </a:rPr>
              <a:t>សួរសំណួរនាំមុខ </a:t>
            </a:r>
            <a:r>
              <a:rPr lang="km-KH" sz="2000" dirty="0">
                <a:solidFill>
                  <a:schemeClr val="dk1"/>
                </a:solidFill>
                <a:latin typeface="Khmer OS Siemreap" pitchFamily="2" charset="0"/>
                <a:cs typeface="Khmer OS Siemreap" pitchFamily="2" charset="0"/>
                <a:sym typeface="Times"/>
              </a:rPr>
              <a:t>ឬ</a:t>
            </a:r>
            <a:r>
              <a:rPr lang="km-KH" sz="2000" dirty="0">
                <a:solidFill>
                  <a:srgbClr val="FF0000"/>
                </a:solidFill>
                <a:latin typeface="Khmer OS Siemreap" pitchFamily="2" charset="0"/>
                <a:cs typeface="Khmer OS Siemreap" pitchFamily="2" charset="0"/>
                <a:sym typeface="Times"/>
              </a:rPr>
              <a:t>ផ្តល់យោបល់ </a:t>
            </a:r>
            <a:r>
              <a:rPr lang="km-KH" sz="2000" dirty="0">
                <a:solidFill>
                  <a:schemeClr val="dk1"/>
                </a:solidFill>
                <a:latin typeface="Khmer OS Siemreap" pitchFamily="2" charset="0"/>
                <a:cs typeface="Khmer OS Siemreap" pitchFamily="2" charset="0"/>
                <a:sym typeface="Times"/>
              </a:rPr>
              <a:t>ឬ </a:t>
            </a:r>
            <a:r>
              <a:rPr lang="en-US" sz="2000" dirty="0">
                <a:solidFill>
                  <a:schemeClr val="dk1"/>
                </a:solidFill>
                <a:latin typeface="Khmer OS Siemreap" pitchFamily="2" charset="0"/>
                <a:cs typeface="Khmer OS Siemreap" pitchFamily="2" charset="0"/>
                <a:sym typeface="Times"/>
              </a:rPr>
              <a:t>“</a:t>
            </a:r>
            <a:r>
              <a:rPr lang="km-KH" sz="2000" dirty="0">
                <a:solidFill>
                  <a:srgbClr val="FF0000"/>
                </a:solidFill>
                <a:latin typeface="Khmer OS Siemreap" pitchFamily="2" charset="0"/>
                <a:cs typeface="Khmer OS Siemreap" pitchFamily="2" charset="0"/>
                <a:sym typeface="Times"/>
              </a:rPr>
              <a:t>ហេតុអ្វី</a:t>
            </a:r>
            <a:r>
              <a:rPr lang="en-US" sz="2000" dirty="0">
                <a:solidFill>
                  <a:schemeClr val="dk1"/>
                </a:solidFill>
                <a:latin typeface="Khmer OS Siemreap" pitchFamily="2" charset="0"/>
                <a:cs typeface="Khmer OS Siemreap" pitchFamily="2" charset="0"/>
                <a:sym typeface="Times"/>
              </a:rPr>
              <a:t>”</a:t>
            </a:r>
            <a:r>
              <a:rPr lang="km-KH" sz="2000" dirty="0">
                <a:solidFill>
                  <a:schemeClr val="dk1"/>
                </a:solidFill>
                <a:latin typeface="Khmer OS Siemreap" pitchFamily="2" charset="0"/>
                <a:cs typeface="Khmer OS Siemreap" pitchFamily="2" charset="0"/>
                <a:sym typeface="Times"/>
              </a:rPr>
              <a:t>?</a:t>
            </a:r>
            <a:endParaRPr sz="2000" dirty="0">
              <a:latin typeface="Khmer OS Siemreap" pitchFamily="2" charset="0"/>
              <a:cs typeface="Khmer OS Siemreap" pitchFamily="2" charset="0"/>
            </a:endParaRPr>
          </a:p>
          <a:p>
            <a:pPr marL="1371600" lvl="2"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ប្រើប្រាស់</a:t>
            </a:r>
            <a:r>
              <a:rPr lang="km-KH" sz="2000" dirty="0">
                <a:solidFill>
                  <a:srgbClr val="FF0000"/>
                </a:solidFill>
                <a:latin typeface="Khmer OS Siemreap" pitchFamily="2" charset="0"/>
                <a:cs typeface="Khmer OS Siemreap" pitchFamily="2" charset="0"/>
                <a:sym typeface="Times"/>
              </a:rPr>
              <a:t>វាក្យស័ព្ទច្បាប់ ឬពាក្យពិបាក </a:t>
            </a:r>
            <a:r>
              <a:rPr lang="km-KH" sz="2000" dirty="0">
                <a:solidFill>
                  <a:schemeClr val="dk1"/>
                </a:solidFill>
                <a:latin typeface="Khmer OS Siemreap" pitchFamily="2" charset="0"/>
                <a:cs typeface="Khmer OS Siemreap" pitchFamily="2" charset="0"/>
                <a:sym typeface="Times"/>
              </a:rPr>
              <a:t>ដោយបានកំណត់ឱ្យបានច្បាស់នូវនិយមន័យជាមុននោះទេ</a:t>
            </a:r>
            <a:endParaRPr sz="2000" dirty="0">
              <a:latin typeface="Khmer OS Siemreap" pitchFamily="2" charset="0"/>
              <a:cs typeface="Khmer OS Siemreap" pitchFamily="2" charset="0"/>
            </a:endParaRPr>
          </a:p>
          <a:p>
            <a:pPr marL="1371600" lvl="2"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cs typeface="Khmer OS Siemreap" pitchFamily="2" charset="0"/>
                <a:sym typeface="Times"/>
              </a:rPr>
              <a:t>សន្មត់</a:t>
            </a:r>
            <a:r>
              <a:rPr lang="km-KH" sz="2000" dirty="0">
                <a:solidFill>
                  <a:schemeClr val="dk1"/>
                </a:solidFill>
                <a:latin typeface="Khmer OS Siemreap" pitchFamily="2" charset="0"/>
                <a:cs typeface="Khmer OS Siemreap" pitchFamily="2" charset="0"/>
                <a:sym typeface="Times"/>
              </a:rPr>
              <a:t>ថាកុមារយល់ពីអ្វីដែលអ្នកកំពុងប្រាប់ពួកគេ</a:t>
            </a:r>
            <a:endParaRPr sz="2000" dirty="0">
              <a:latin typeface="Khmer OS Siemreap" pitchFamily="2" charset="0"/>
              <a:cs typeface="Khmer OS Siemreap" pitchFamily="2" charset="0"/>
            </a:endParaRPr>
          </a:p>
          <a:p>
            <a:pPr marL="1371600" lvl="2"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ប្រើប្រាស់</a:t>
            </a:r>
            <a:r>
              <a:rPr lang="km-KH" sz="2000" dirty="0">
                <a:solidFill>
                  <a:srgbClr val="FF0000"/>
                </a:solidFill>
                <a:latin typeface="Khmer OS Siemreap" pitchFamily="2" charset="0"/>
                <a:cs typeface="Khmer OS Siemreap" pitchFamily="2" charset="0"/>
                <a:sym typeface="Times"/>
              </a:rPr>
              <a:t>សព្វនាម</a:t>
            </a:r>
            <a:r>
              <a:rPr lang="km-KH" sz="2000" dirty="0">
                <a:solidFill>
                  <a:schemeClr val="dk1"/>
                </a:solidFill>
                <a:latin typeface="Khmer OS Siemreap" pitchFamily="2" charset="0"/>
                <a:cs typeface="Khmer OS Siemreap" pitchFamily="2" charset="0"/>
                <a:sym typeface="Times"/>
              </a:rPr>
              <a:t>ដូចជា​</a:t>
            </a:r>
            <a:r>
              <a:rPr lang="en-US" sz="2000" dirty="0">
                <a:solidFill>
                  <a:schemeClr val="dk1"/>
                </a:solidFill>
                <a:latin typeface="Khmer OS Siemreap" pitchFamily="2" charset="0"/>
                <a:cs typeface="Khmer OS Siemreap" pitchFamily="2" charset="0"/>
                <a:sym typeface="Times"/>
              </a:rPr>
              <a:t> “</a:t>
            </a:r>
            <a:r>
              <a:rPr lang="km-KH" sz="2000" dirty="0">
                <a:solidFill>
                  <a:schemeClr val="dk1"/>
                </a:solidFill>
                <a:latin typeface="Khmer OS Siemreap" pitchFamily="2" charset="0"/>
                <a:cs typeface="Khmer OS Siemreap" pitchFamily="2" charset="0"/>
                <a:sym typeface="Times"/>
              </a:rPr>
              <a:t>នាង</a:t>
            </a:r>
            <a:r>
              <a:rPr lang="en-US" sz="2000" dirty="0">
                <a:solidFill>
                  <a:schemeClr val="dk1"/>
                </a:solidFill>
                <a:latin typeface="Khmer OS Siemreap" pitchFamily="2" charset="0"/>
                <a:cs typeface="Khmer OS Siemreap" pitchFamily="2" charset="0"/>
                <a:sym typeface="Times"/>
              </a:rPr>
              <a:t>”</a:t>
            </a:r>
            <a:r>
              <a:rPr lang="km-KH" sz="2000" dirty="0">
                <a:solidFill>
                  <a:schemeClr val="dk1"/>
                </a:solidFill>
                <a:latin typeface="Khmer OS Siemreap" pitchFamily="2" charset="0"/>
                <a:cs typeface="Khmer OS Siemreap" pitchFamily="2" charset="0"/>
                <a:sym typeface="Times"/>
              </a:rPr>
              <a:t>ឬ </a:t>
            </a:r>
            <a:r>
              <a:rPr lang="en-US" sz="2000" dirty="0">
                <a:solidFill>
                  <a:schemeClr val="dk1"/>
                </a:solidFill>
                <a:latin typeface="Khmer OS Siemreap" pitchFamily="2" charset="0"/>
                <a:cs typeface="Khmer OS Siemreap" pitchFamily="2" charset="0"/>
                <a:sym typeface="Times"/>
              </a:rPr>
              <a:t>“</a:t>
            </a:r>
            <a:r>
              <a:rPr lang="km-KH" sz="2000" dirty="0">
                <a:solidFill>
                  <a:schemeClr val="dk1"/>
                </a:solidFill>
                <a:latin typeface="Khmer OS Siemreap" pitchFamily="2" charset="0"/>
                <a:cs typeface="Khmer OS Siemreap" pitchFamily="2" charset="0"/>
                <a:sym typeface="Times"/>
              </a:rPr>
              <a:t>គាត់</a:t>
            </a:r>
            <a:r>
              <a:rPr lang="en-US" sz="2000" dirty="0">
                <a:solidFill>
                  <a:schemeClr val="dk1"/>
                </a:solidFill>
                <a:latin typeface="Khmer OS Siemreap" pitchFamily="2" charset="0"/>
                <a:cs typeface="Khmer OS Siemreap" pitchFamily="2" charset="0"/>
                <a:sym typeface="Times"/>
              </a:rPr>
              <a:t>”</a:t>
            </a:r>
            <a:endParaRPr sz="2000" dirty="0">
              <a:latin typeface="Khmer OS Siemreap" pitchFamily="2" charset="0"/>
              <a:cs typeface="Khmer OS Siemreap" pitchFamily="2" charset="0"/>
            </a:endParaRPr>
          </a:p>
          <a:p>
            <a:pPr marL="1371600" lvl="2"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ជៀសវាង</a:t>
            </a:r>
            <a:r>
              <a:rPr lang="km-KH" sz="2000" dirty="0">
                <a:solidFill>
                  <a:srgbClr val="FF0000"/>
                </a:solidFill>
                <a:latin typeface="Khmer OS Siemreap" pitchFamily="2" charset="0"/>
                <a:cs typeface="Khmer OS Siemreap" pitchFamily="2" charset="0"/>
                <a:sym typeface="Times"/>
              </a:rPr>
              <a:t>ការណែនាំ </a:t>
            </a:r>
            <a:r>
              <a:rPr lang="en-US" sz="2000" dirty="0">
                <a:solidFill>
                  <a:schemeClr val="dk1"/>
                </a:solidFill>
                <a:latin typeface="Khmer OS Siemreap" pitchFamily="2" charset="0"/>
                <a:cs typeface="Khmer OS Siemreap" pitchFamily="2" charset="0"/>
                <a:sym typeface="Times"/>
              </a:rPr>
              <a:t>“</a:t>
            </a:r>
            <a:r>
              <a:rPr lang="km-KH" sz="2000" dirty="0">
                <a:solidFill>
                  <a:schemeClr val="dk1"/>
                </a:solidFill>
                <a:latin typeface="Khmer OS Siemreap" pitchFamily="2" charset="0"/>
                <a:cs typeface="Khmer OS Siemreap" pitchFamily="2" charset="0"/>
                <a:sym typeface="Times"/>
              </a:rPr>
              <a:t>នៅពេលសួរសំណួរ</a:t>
            </a:r>
            <a:r>
              <a:rPr lang="en-US" sz="2000" dirty="0">
                <a:solidFill>
                  <a:schemeClr val="dk1"/>
                </a:solidFill>
                <a:latin typeface="Khmer OS Siemreap" pitchFamily="2" charset="0"/>
                <a:cs typeface="Khmer OS Siemreap" pitchFamily="2" charset="0"/>
                <a:sym typeface="Times"/>
              </a:rPr>
              <a:t>”</a:t>
            </a:r>
            <a:endParaRPr sz="2000" dirty="0">
              <a:latin typeface="Khmer OS Siemreap" pitchFamily="2" charset="0"/>
              <a:cs typeface="Khmer OS Siemreap" pitchFamily="2" charset="0"/>
            </a:endParaRPr>
          </a:p>
          <a:p>
            <a:pPr marL="1371600" lvl="2" indent="-228600" algn="l" rtl="0">
              <a:lnSpc>
                <a:spcPct val="200000"/>
              </a:lnSpc>
              <a:spcBef>
                <a:spcPts val="1000"/>
              </a:spcBef>
              <a:spcAft>
                <a:spcPts val="0"/>
              </a:spcAft>
              <a:buSzPts val="1800"/>
              <a:buFont typeface="Noto Sans Symbols"/>
              <a:buNone/>
            </a:pPr>
            <a:endParaRPr sz="2000" dirty="0">
              <a:latin typeface="Khmer OS Siemreap" pitchFamily="2" charset="0"/>
              <a:cs typeface="Khmer OS Siemreap" pitchFamily="2" charset="0"/>
              <a:sym typeface="Arial"/>
            </a:endParaRPr>
          </a:p>
          <a:p>
            <a:pPr marL="1371600" lvl="2" indent="-228600" algn="l" rtl="0">
              <a:lnSpc>
                <a:spcPct val="200000"/>
              </a:lnSpc>
              <a:spcBef>
                <a:spcPts val="1000"/>
              </a:spcBef>
              <a:spcAft>
                <a:spcPts val="0"/>
              </a:spcAft>
              <a:buSzPts val="1800"/>
              <a:buFont typeface="Courier New"/>
              <a:buNone/>
            </a:pPr>
            <a:endParaRPr sz="2000" dirty="0">
              <a:latin typeface="Khmer OS Siemreap" pitchFamily="2" charset="0"/>
              <a:cs typeface="Khmer OS Siemreap" pitchFamily="2" charset="0"/>
              <a:sym typeface="Arial"/>
            </a:endParaRPr>
          </a:p>
        </p:txBody>
      </p:sp>
      <p:sp>
        <p:nvSpPr>
          <p:cNvPr id="578" name="Google Shape;578;p78"/>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62</a:t>
            </a:fld>
            <a:endParaRPr/>
          </a:p>
        </p:txBody>
      </p:sp>
      <p:pic>
        <p:nvPicPr>
          <p:cNvPr id="579" name="Google Shape;579;p78"/>
          <p:cNvPicPr preferRelativeResize="0"/>
          <p:nvPr/>
        </p:nvPicPr>
        <p:blipFill rotWithShape="1">
          <a:blip r:embed="rId4">
            <a:alphaModFix/>
          </a:blip>
          <a:srcRect l="48464"/>
          <a:stretch/>
        </p:blipFill>
        <p:spPr>
          <a:xfrm>
            <a:off x="0" y="15589"/>
            <a:ext cx="1592317" cy="1909486"/>
          </a:xfrm>
          <a:prstGeom prst="rect">
            <a:avLst/>
          </a:prstGeom>
          <a:noFill/>
          <a:ln>
            <a:noFill/>
          </a:ln>
        </p:spPr>
      </p:pic>
      <p:sp>
        <p:nvSpPr>
          <p:cNvPr id="6" name="Rectangle 5">
            <a:extLst>
              <a:ext uri="{FF2B5EF4-FFF2-40B4-BE49-F238E27FC236}">
                <a16:creationId xmlns:a16="http://schemas.microsoft.com/office/drawing/2014/main" xmlns="" id="{E41C9636-5B41-3D44-948E-03C34F0FFD27}"/>
              </a:ext>
            </a:extLst>
          </p:cNvPr>
          <p:cNvSpPr/>
          <p:nvPr/>
        </p:nvSpPr>
        <p:spPr>
          <a:xfrm>
            <a:off x="1726303" y="610577"/>
            <a:ext cx="9103774" cy="523220"/>
          </a:xfrm>
          <a:prstGeom prst="rect">
            <a:avLst/>
          </a:prstGeom>
        </p:spPr>
        <p:txBody>
          <a:bodyPr wrap="none">
            <a:spAutoFit/>
          </a:bodyPr>
          <a:lstStyle/>
          <a:p>
            <a:r>
              <a:rPr lang="km-KH" sz="2800" b="1" dirty="0">
                <a:solidFill>
                  <a:schemeClr val="dk1"/>
                </a:solidFill>
                <a:latin typeface="Khmer OS Muol Light" pitchFamily="2" charset="0"/>
                <a:cs typeface="Khmer OS Muol Light" pitchFamily="2" charset="0"/>
                <a:sym typeface="Times"/>
              </a:rPr>
              <a:t>អ្វីដែលមិនគួរធ្វើពេលសម្ភាសន៍កុមារ អាយុ១៣</a:t>
            </a:r>
            <a:r>
              <a:rPr lang="en-US" sz="2800" b="1" dirty="0">
                <a:solidFill>
                  <a:schemeClr val="dk1"/>
                </a:solidFill>
                <a:latin typeface="Khmer OS Muol Light" pitchFamily="2" charset="0"/>
                <a:cs typeface="Khmer OS Muol Light" pitchFamily="2" charset="0"/>
                <a:sym typeface="Times"/>
              </a:rPr>
              <a:t>-</a:t>
            </a:r>
            <a:r>
              <a:rPr lang="km-KH" sz="2800" b="1" dirty="0">
                <a:solidFill>
                  <a:schemeClr val="dk1"/>
                </a:solidFill>
                <a:latin typeface="Khmer OS Muol Light" pitchFamily="2" charset="0"/>
                <a:cs typeface="Khmer OS Muol Light" pitchFamily="2" charset="0"/>
                <a:sym typeface="Times"/>
              </a:rPr>
              <a:t>១៨ឆ្នាំ</a:t>
            </a:r>
            <a:endParaRPr lang="x-none" sz="2800" dirty="0"/>
          </a:p>
        </p:txBody>
      </p:sp>
    </p:spTree>
    <p:extLst>
      <p:ext uri="{BB962C8B-B14F-4D97-AF65-F5344CB8AC3E}">
        <p14:creationId xmlns:p14="http://schemas.microsoft.com/office/powerpoint/2010/main" val="3246156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79" descr="pasted-image.pdf"/>
          <p:cNvPicPr preferRelativeResize="0"/>
          <p:nvPr/>
        </p:nvPicPr>
        <p:blipFill rotWithShape="1">
          <a:blip r:embed="rId3">
            <a:alphaModFix/>
          </a:blip>
          <a:srcRect/>
          <a:stretch/>
        </p:blipFill>
        <p:spPr>
          <a:xfrm>
            <a:off x="-1" y="1386498"/>
            <a:ext cx="12094464" cy="5471502"/>
          </a:xfrm>
          <a:prstGeom prst="rect">
            <a:avLst/>
          </a:prstGeom>
          <a:noFill/>
          <a:ln>
            <a:noFill/>
          </a:ln>
        </p:spPr>
      </p:pic>
      <p:sp>
        <p:nvSpPr>
          <p:cNvPr id="585" name="Google Shape;585;p79"/>
          <p:cNvSpPr txBox="1">
            <a:spLocks noGrp="1"/>
          </p:cNvSpPr>
          <p:nvPr>
            <p:ph type="body" idx="1"/>
          </p:nvPr>
        </p:nvSpPr>
        <p:spPr>
          <a:xfrm>
            <a:off x="1427259" y="1383175"/>
            <a:ext cx="10096499" cy="4894709"/>
          </a:xfrm>
          <a:prstGeom prst="rect">
            <a:avLst/>
          </a:prstGeom>
          <a:noFill/>
          <a:ln>
            <a:noFill/>
          </a:ln>
        </p:spPr>
        <p:txBody>
          <a:bodyPr spcFirstLastPara="1" wrap="square" lIns="91425" tIns="45700" rIns="91425" bIns="45700" anchor="t" anchorCtr="0">
            <a:noAutofit/>
          </a:bodyPr>
          <a:lstStyle/>
          <a:p>
            <a:pPr marL="914400" lvl="1" indent="-342900" algn="l" rtl="0">
              <a:lnSpc>
                <a:spcPct val="200000"/>
              </a:lnSpc>
              <a:spcBef>
                <a:spcPts val="1000"/>
              </a:spcBef>
              <a:spcAft>
                <a:spcPts val="0"/>
              </a:spcAft>
              <a:buSzPts val="1800"/>
              <a:buFont typeface="Arial"/>
              <a:buChar char="•"/>
            </a:pPr>
            <a:r>
              <a:rPr lang="km-KH" sz="2000" dirty="0">
                <a:solidFill>
                  <a:srgbClr val="FF0000"/>
                </a:solidFill>
                <a:latin typeface="Khmer OS Siemreap" pitchFamily="2" charset="0"/>
                <a:cs typeface="Khmer OS Siemreap" pitchFamily="2" charset="0"/>
                <a:sym typeface="Times"/>
              </a:rPr>
              <a:t>កុំភ្លេចថាពួកគេជាកុមារ​</a:t>
            </a:r>
            <a:r>
              <a:rPr lang="km-KH" sz="2000" dirty="0">
                <a:solidFill>
                  <a:schemeClr val="dk1"/>
                </a:solidFill>
                <a:latin typeface="Khmer OS Siemreap" pitchFamily="2" charset="0"/>
                <a:cs typeface="Khmer OS Siemreap" pitchFamily="2" charset="0"/>
                <a:sym typeface="Times"/>
              </a:rPr>
              <a:t>ទោះបីជាពួកគេមានរូបរាងដូចជាមនុស្សពេញវ័យក៏ដោយ។</a:t>
            </a:r>
            <a:endParaRPr sz="20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កុំ</a:t>
            </a:r>
            <a:r>
              <a:rPr lang="km-KH" sz="2000" dirty="0">
                <a:solidFill>
                  <a:srgbClr val="FF0000"/>
                </a:solidFill>
                <a:latin typeface="Khmer OS Siemreap" pitchFamily="2" charset="0"/>
                <a:cs typeface="Khmer OS Siemreap" pitchFamily="2" charset="0"/>
                <a:sym typeface="Times"/>
              </a:rPr>
              <a:t>សន្យា</a:t>
            </a:r>
            <a:r>
              <a:rPr lang="km-KH" sz="2000" dirty="0">
                <a:solidFill>
                  <a:schemeClr val="dk1"/>
                </a:solidFill>
                <a:latin typeface="Khmer OS Siemreap" pitchFamily="2" charset="0"/>
                <a:cs typeface="Khmer OS Siemreap" pitchFamily="2" charset="0"/>
                <a:sym typeface="Times"/>
              </a:rPr>
              <a:t>ថាអ្នកនឹង</a:t>
            </a:r>
            <a:r>
              <a:rPr lang="km-KH" sz="2000" dirty="0">
                <a:solidFill>
                  <a:srgbClr val="FF0000"/>
                </a:solidFill>
                <a:latin typeface="Khmer OS Siemreap" pitchFamily="2" charset="0"/>
                <a:cs typeface="Khmer OS Siemreap" pitchFamily="2" charset="0"/>
                <a:sym typeface="Times"/>
              </a:rPr>
              <a:t>មិនប្រាប់នរណាម្នាក់</a:t>
            </a:r>
            <a:r>
              <a:rPr lang="km-KH" sz="2000" dirty="0">
                <a:solidFill>
                  <a:schemeClr val="dk1"/>
                </a:solidFill>
                <a:latin typeface="Khmer OS Siemreap" pitchFamily="2" charset="0"/>
                <a:cs typeface="Khmer OS Siemreap" pitchFamily="2" charset="0"/>
                <a:sym typeface="Times"/>
              </a:rPr>
              <a:t>អំពីរឿងដែលអ្នកនឹងឮពីពួកគាត់</a:t>
            </a:r>
            <a:endParaRPr sz="20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កុំប្រើ</a:t>
            </a:r>
            <a:r>
              <a:rPr lang="km-KH" sz="2000" dirty="0">
                <a:solidFill>
                  <a:srgbClr val="FF0000"/>
                </a:solidFill>
                <a:latin typeface="Khmer OS Siemreap" pitchFamily="2" charset="0"/>
                <a:cs typeface="Khmer OS Siemreap" pitchFamily="2" charset="0"/>
                <a:sym typeface="Times"/>
              </a:rPr>
              <a:t>ឃ្លាអវិជ្ជមាន</a:t>
            </a:r>
            <a:r>
              <a:rPr lang="km-KH" sz="2000" dirty="0">
                <a:solidFill>
                  <a:schemeClr val="dk1"/>
                </a:solidFill>
                <a:latin typeface="Khmer OS Siemreap" pitchFamily="2" charset="0"/>
                <a:cs typeface="Khmer OS Siemreap" pitchFamily="2" charset="0"/>
                <a:sym typeface="Times"/>
              </a:rPr>
              <a:t>ដូចជា </a:t>
            </a:r>
            <a:r>
              <a:rPr lang="en-US" sz="2000" dirty="0">
                <a:solidFill>
                  <a:schemeClr val="dk1"/>
                </a:solidFill>
                <a:latin typeface="Khmer OS Siemreap" pitchFamily="2" charset="0"/>
                <a:cs typeface="Khmer OS Siemreap" pitchFamily="2" charset="0"/>
                <a:sym typeface="Times"/>
              </a:rPr>
              <a:t>“</a:t>
            </a:r>
            <a:r>
              <a:rPr lang="km-KH" sz="2000" dirty="0">
                <a:solidFill>
                  <a:schemeClr val="dk1"/>
                </a:solidFill>
                <a:latin typeface="Khmer OS Siemreap" pitchFamily="2" charset="0"/>
                <a:cs typeface="Khmer OS Siemreap" pitchFamily="2" charset="0"/>
                <a:sym typeface="Times"/>
              </a:rPr>
              <a:t>អ្នកមិនអាចចាំលើសពីហ្នឹងទៀតទេ មែនទេ ?</a:t>
            </a:r>
            <a:r>
              <a:rPr lang="en-US" sz="2000" dirty="0">
                <a:solidFill>
                  <a:schemeClr val="dk1"/>
                </a:solidFill>
                <a:latin typeface="Khmer OS Siemreap" pitchFamily="2" charset="0"/>
                <a:cs typeface="Khmer OS Siemreap" pitchFamily="2" charset="0"/>
                <a:sym typeface="Times"/>
              </a:rPr>
              <a:t>”</a:t>
            </a:r>
            <a:endParaRPr sz="2000" dirty="0">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កុំ</a:t>
            </a:r>
            <a:r>
              <a:rPr lang="km-KH" sz="2000" dirty="0">
                <a:solidFill>
                  <a:srgbClr val="FF0000"/>
                </a:solidFill>
                <a:latin typeface="Khmer OS Siemreap" pitchFamily="2" charset="0"/>
                <a:ea typeface="Times"/>
                <a:cs typeface="Khmer OS Siemreap" pitchFamily="2" charset="0"/>
                <a:sym typeface="Times"/>
              </a:rPr>
              <a:t>កុហក ឬសួរចម្លើយ</a:t>
            </a:r>
            <a:endParaRPr lang="en-US" sz="2000" dirty="0">
              <a:solidFill>
                <a:srgbClr val="FF0000"/>
              </a:solidFill>
              <a:latin typeface="Khmer OS Siemreap" pitchFamily="2" charset="0"/>
              <a:ea typeface="Times"/>
              <a:cs typeface="Khmer OS Siemreap" pitchFamily="2" charset="0"/>
              <a:sym typeface="Times"/>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cs typeface="Khmer OS Siemreap" pitchFamily="2" charset="0"/>
                <a:sym typeface="Times"/>
              </a:rPr>
              <a:t>ជៀសវាងការ</a:t>
            </a:r>
            <a:r>
              <a:rPr lang="km-KH" sz="2000" dirty="0">
                <a:solidFill>
                  <a:srgbClr val="FF0000"/>
                </a:solidFill>
                <a:latin typeface="Khmer OS Siemreap" pitchFamily="2" charset="0"/>
                <a:cs typeface="Khmer OS Siemreap" pitchFamily="2" charset="0"/>
                <a:sym typeface="Times"/>
              </a:rPr>
              <a:t>បង្ខំដើម្បីបានចម្លើយ</a:t>
            </a:r>
            <a:endParaRPr sz="2000" dirty="0">
              <a:solidFill>
                <a:srgbClr val="FF0000"/>
              </a:solidFill>
              <a:latin typeface="Khmer OS Siemreap" pitchFamily="2" charset="0"/>
              <a:cs typeface="Khmer OS Siemreap" pitchFamily="2" charset="0"/>
            </a:endParaRPr>
          </a:p>
          <a:p>
            <a:pPr marL="914400" lvl="1" indent="-342900" algn="l" rtl="0">
              <a:lnSpc>
                <a:spcPct val="200000"/>
              </a:lnSpc>
              <a:spcBef>
                <a:spcPts val="1000"/>
              </a:spcBef>
              <a:spcAft>
                <a:spcPts val="0"/>
              </a:spcAft>
              <a:buSzPts val="1800"/>
              <a:buFont typeface="Arial"/>
              <a:buChar char="•"/>
            </a:pPr>
            <a:r>
              <a:rPr lang="km-KH" sz="2000" dirty="0">
                <a:solidFill>
                  <a:schemeClr val="dk1"/>
                </a:solidFill>
                <a:latin typeface="Khmer OS Siemreap" pitchFamily="2" charset="0"/>
                <a:ea typeface="Times"/>
                <a:cs typeface="Khmer OS Siemreap" pitchFamily="2" charset="0"/>
                <a:sym typeface="Times"/>
              </a:rPr>
              <a:t>កុំ</a:t>
            </a:r>
            <a:r>
              <a:rPr lang="km-KH" sz="2000" dirty="0">
                <a:solidFill>
                  <a:srgbClr val="FF0000"/>
                </a:solidFill>
                <a:latin typeface="Khmer OS Siemreap" pitchFamily="2" charset="0"/>
                <a:ea typeface="Times"/>
                <a:cs typeface="Khmer OS Siemreap" pitchFamily="2" charset="0"/>
                <a:sym typeface="Times"/>
              </a:rPr>
              <a:t>តាំងខ្លួនធ្វើជាឪពុកម្តាយ ឬមិត្តភក្តិ</a:t>
            </a:r>
          </a:p>
          <a:p>
            <a:pPr marL="914400" lvl="1" indent="-342900" algn="l" rtl="0">
              <a:lnSpc>
                <a:spcPct val="200000"/>
              </a:lnSpc>
              <a:spcBef>
                <a:spcPts val="1000"/>
              </a:spcBef>
              <a:spcAft>
                <a:spcPts val="0"/>
              </a:spcAft>
              <a:buSzPts val="1800"/>
              <a:buFont typeface="Arial"/>
              <a:buChar char="•"/>
            </a:pPr>
            <a:endParaRPr sz="2000" dirty="0">
              <a:latin typeface="Khmer OS Siemreap" pitchFamily="2" charset="0"/>
              <a:cs typeface="Khmer OS Siemreap" pitchFamily="2" charset="0"/>
            </a:endParaRPr>
          </a:p>
          <a:p>
            <a:pPr marL="1371600" lvl="2" indent="-228600" algn="l" rtl="0">
              <a:lnSpc>
                <a:spcPct val="200000"/>
              </a:lnSpc>
              <a:spcBef>
                <a:spcPts val="1000"/>
              </a:spcBef>
              <a:spcAft>
                <a:spcPts val="0"/>
              </a:spcAft>
              <a:buSzPts val="1800"/>
              <a:buFont typeface="Courier New"/>
              <a:buNone/>
            </a:pPr>
            <a:endParaRPr sz="2000" dirty="0">
              <a:latin typeface="Khmer OS Siemreap" pitchFamily="2" charset="0"/>
              <a:cs typeface="Khmer OS Siemreap" pitchFamily="2" charset="0"/>
              <a:sym typeface="Arial"/>
            </a:endParaRPr>
          </a:p>
        </p:txBody>
      </p:sp>
      <p:sp>
        <p:nvSpPr>
          <p:cNvPr id="586" name="Google Shape;586;p79"/>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63</a:t>
            </a:fld>
            <a:endParaRPr/>
          </a:p>
        </p:txBody>
      </p:sp>
      <p:pic>
        <p:nvPicPr>
          <p:cNvPr id="587" name="Google Shape;587;p79"/>
          <p:cNvPicPr preferRelativeResize="0"/>
          <p:nvPr/>
        </p:nvPicPr>
        <p:blipFill rotWithShape="1">
          <a:blip r:embed="rId4">
            <a:alphaModFix/>
          </a:blip>
          <a:srcRect l="48464"/>
          <a:stretch/>
        </p:blipFill>
        <p:spPr>
          <a:xfrm>
            <a:off x="0" y="73905"/>
            <a:ext cx="1592317" cy="1909486"/>
          </a:xfrm>
          <a:prstGeom prst="rect">
            <a:avLst/>
          </a:prstGeom>
          <a:noFill/>
          <a:ln>
            <a:noFill/>
          </a:ln>
        </p:spPr>
      </p:pic>
      <p:sp>
        <p:nvSpPr>
          <p:cNvPr id="6" name="Rectangle 5">
            <a:extLst>
              <a:ext uri="{FF2B5EF4-FFF2-40B4-BE49-F238E27FC236}">
                <a16:creationId xmlns:a16="http://schemas.microsoft.com/office/drawing/2014/main" xmlns="" id="{D5454B63-50A8-D34D-96AE-C45FD0FC5991}"/>
              </a:ext>
            </a:extLst>
          </p:cNvPr>
          <p:cNvSpPr/>
          <p:nvPr/>
        </p:nvSpPr>
        <p:spPr>
          <a:xfrm>
            <a:off x="1858674" y="439644"/>
            <a:ext cx="8473795" cy="523220"/>
          </a:xfrm>
          <a:prstGeom prst="rect">
            <a:avLst/>
          </a:prstGeom>
        </p:spPr>
        <p:txBody>
          <a:bodyPr wrap="none">
            <a:spAutoFit/>
          </a:bodyPr>
          <a:lstStyle/>
          <a:p>
            <a:r>
              <a:rPr lang="km-KH" sz="2800" b="1" dirty="0">
                <a:solidFill>
                  <a:schemeClr val="dk1"/>
                </a:solidFill>
                <a:latin typeface="Khmer OS Muol Light" pitchFamily="2" charset="0"/>
                <a:cs typeface="Khmer OS Muol Light" pitchFamily="2" charset="0"/>
                <a:sym typeface="Times"/>
              </a:rPr>
              <a:t>អ្វីដែលគួរធ្វើពេលសម្ភាសន៍កុមារ អាយុ១៣</a:t>
            </a:r>
            <a:r>
              <a:rPr lang="en-US" sz="2800" b="1" dirty="0">
                <a:solidFill>
                  <a:schemeClr val="dk1"/>
                </a:solidFill>
                <a:latin typeface="Khmer OS Muol Light" pitchFamily="2" charset="0"/>
                <a:cs typeface="Khmer OS Muol Light" pitchFamily="2" charset="0"/>
                <a:sym typeface="Times"/>
              </a:rPr>
              <a:t>-</a:t>
            </a:r>
            <a:r>
              <a:rPr lang="km-KH" sz="2800" b="1" dirty="0">
                <a:solidFill>
                  <a:schemeClr val="dk1"/>
                </a:solidFill>
                <a:latin typeface="Khmer OS Muol Light" pitchFamily="2" charset="0"/>
                <a:cs typeface="Khmer OS Muol Light" pitchFamily="2" charset="0"/>
                <a:sym typeface="Times"/>
              </a:rPr>
              <a:t>១៨ឆ្នាំ</a:t>
            </a:r>
            <a:endParaRPr lang="x-none" sz="2800" dirty="0"/>
          </a:p>
        </p:txBody>
      </p:sp>
    </p:spTree>
    <p:extLst>
      <p:ext uri="{BB962C8B-B14F-4D97-AF65-F5344CB8AC3E}">
        <p14:creationId xmlns:p14="http://schemas.microsoft.com/office/powerpoint/2010/main" val="657592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9" descr="pasted-image.pdf"/>
          <p:cNvPicPr preferRelativeResize="0"/>
          <p:nvPr/>
        </p:nvPicPr>
        <p:blipFill rotWithShape="1">
          <a:blip r:embed="rId3">
            <a:alphaModFix/>
          </a:blip>
          <a:srcRect/>
          <a:stretch/>
        </p:blipFill>
        <p:spPr>
          <a:xfrm>
            <a:off x="0" y="1386498"/>
            <a:ext cx="12094464" cy="5471502"/>
          </a:xfrm>
          <a:prstGeom prst="rect">
            <a:avLst/>
          </a:prstGeom>
          <a:noFill/>
          <a:ln>
            <a:noFill/>
          </a:ln>
        </p:spPr>
      </p:pic>
      <p:sp>
        <p:nvSpPr>
          <p:cNvPr id="132" name="Google Shape;132;p19"/>
          <p:cNvSpPr txBox="1"/>
          <p:nvPr/>
        </p:nvSpPr>
        <p:spPr>
          <a:xfrm>
            <a:off x="767443" y="2550564"/>
            <a:ext cx="10287000" cy="430743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000"/>
              <a:buFont typeface="Arial"/>
              <a:buNone/>
            </a:pPr>
            <a:endParaRPr sz="3000" b="0" i="0" u="none" strike="noStrike" cap="none">
              <a:solidFill>
                <a:schemeClr val="dk1"/>
              </a:solidFill>
              <a:latin typeface="Arial"/>
              <a:ea typeface="Arial"/>
              <a:cs typeface="Arial"/>
              <a:sym typeface="Arial"/>
            </a:endParaRPr>
          </a:p>
          <a:p>
            <a:pPr marL="342900" marR="0" lvl="0" indent="-152400" algn="l" rtl="0">
              <a:lnSpc>
                <a:spcPct val="90000"/>
              </a:lnSpc>
              <a:spcBef>
                <a:spcPts val="1000"/>
              </a:spcBef>
              <a:spcAft>
                <a:spcPts val="0"/>
              </a:spcAft>
              <a:buClr>
                <a:srgbClr val="000000"/>
              </a:buClr>
              <a:buSzPts val="3000"/>
              <a:buFont typeface="Noto Sans Symbols"/>
              <a:buNone/>
            </a:pPr>
            <a:endParaRPr sz="3000" b="0" i="0" u="none" strike="noStrike" cap="none">
              <a:solidFill>
                <a:schemeClr val="dk1"/>
              </a:solidFill>
              <a:latin typeface="Arial"/>
              <a:ea typeface="Arial"/>
              <a:cs typeface="Arial"/>
              <a:sym typeface="Arial"/>
            </a:endParaRPr>
          </a:p>
        </p:txBody>
      </p:sp>
      <p:sp>
        <p:nvSpPr>
          <p:cNvPr id="133" name="Google Shape;133;p19"/>
          <p:cNvSpPr txBox="1"/>
          <p:nvPr/>
        </p:nvSpPr>
        <p:spPr>
          <a:xfrm>
            <a:off x="963010" y="1615369"/>
            <a:ext cx="10461547" cy="3970277"/>
          </a:xfrm>
          <a:prstGeom prst="rect">
            <a:avLst/>
          </a:prstGeom>
          <a:noFill/>
          <a:ln>
            <a:noFill/>
          </a:ln>
        </p:spPr>
        <p:txBody>
          <a:bodyPr spcFirstLastPara="1" wrap="square" lIns="91425" tIns="45700" rIns="91425" bIns="45700" anchor="t" anchorCtr="0">
            <a:spAutoFit/>
          </a:bodyPr>
          <a:lstStyle/>
          <a:p>
            <a:pPr marL="342900" indent="-342900">
              <a:lnSpc>
                <a:spcPct val="150000"/>
              </a:lnSpc>
              <a:buFont typeface="Courier New" panose="02070309020205020404" pitchFamily="49" charset="0"/>
              <a:buChar char="o"/>
            </a:pPr>
            <a:r>
              <a:rPr lang="km-KH" sz="2800" dirty="0">
                <a:solidFill>
                  <a:schemeClr val="tx1"/>
                </a:solidFill>
                <a:latin typeface="Khmer Kep" panose="02000506000000020004" pitchFamily="2" charset="0"/>
                <a:cs typeface="Khmer Kep" panose="02000506000000020004" pitchFamily="2" charset="0"/>
              </a:rPr>
              <a:t>អាជ្ញាធរមូលដ្ឋាន</a:t>
            </a:r>
            <a:r>
              <a:rPr lang="en-US" sz="2800" dirty="0">
                <a:solidFill>
                  <a:schemeClr val="tx1"/>
                </a:solidFill>
                <a:latin typeface="Khmer Kep" panose="02000506000000020004" pitchFamily="2" charset="0"/>
                <a:cs typeface="Khmer Kep" panose="02000506000000020004" pitchFamily="2" charset="0"/>
              </a:rPr>
              <a:t> </a:t>
            </a:r>
            <a:endParaRPr lang="km-KH" sz="2800" dirty="0">
              <a:solidFill>
                <a:schemeClr val="tx1"/>
              </a:solidFill>
              <a:latin typeface="Khmer Kep" panose="02000506000000020004" pitchFamily="2" charset="0"/>
              <a:cs typeface="Khmer Kep" panose="02000506000000020004" pitchFamily="2" charset="0"/>
            </a:endParaRPr>
          </a:p>
          <a:p>
            <a:pPr marL="342900" indent="-342900">
              <a:lnSpc>
                <a:spcPct val="150000"/>
              </a:lnSpc>
              <a:buFont typeface="Courier New" panose="02070309020205020404" pitchFamily="49" charset="0"/>
              <a:buChar char="o"/>
            </a:pPr>
            <a:r>
              <a:rPr lang="km-KH" sz="2800" dirty="0">
                <a:solidFill>
                  <a:schemeClr val="tx1"/>
                </a:solidFill>
                <a:latin typeface="Khmer Kep" panose="02000506000000020004" pitchFamily="2" charset="0"/>
                <a:cs typeface="Khmer Kep" panose="02000506000000020004" pitchFamily="2" charset="0"/>
              </a:rPr>
              <a:t>ប៉ូលីសប្រឆាំងការជួញដូរមនុស្ស និងការពារអនីតិជន ០១២ ៨៥២ ២៤១</a:t>
            </a:r>
          </a:p>
          <a:p>
            <a:pPr marL="342900" indent="-342900">
              <a:lnSpc>
                <a:spcPct val="150000"/>
              </a:lnSpc>
              <a:buFont typeface="Courier New" panose="02070309020205020404" pitchFamily="49" charset="0"/>
              <a:buChar char="o"/>
            </a:pPr>
            <a:r>
              <a:rPr lang="km-KH" sz="2800" dirty="0">
                <a:solidFill>
                  <a:schemeClr val="tx1"/>
                </a:solidFill>
                <a:latin typeface="Khmer Kep" panose="02000506000000020004" pitchFamily="2" charset="0"/>
                <a:cs typeface="Khmer Kep" panose="02000506000000020004" pitchFamily="2" charset="0"/>
              </a:rPr>
              <a:t>អង្គការមូលនិធិអេ២១ ០៦៣ ២១០ ៧៧១</a:t>
            </a:r>
          </a:p>
          <a:p>
            <a:pPr marL="342900" indent="-342900">
              <a:lnSpc>
                <a:spcPct val="150000"/>
              </a:lnSpc>
              <a:buFont typeface="Courier New" panose="02070309020205020404" pitchFamily="49" charset="0"/>
              <a:buChar char="o"/>
            </a:pPr>
            <a:r>
              <a:rPr lang="km-KH" sz="2800" dirty="0">
                <a:solidFill>
                  <a:schemeClr val="tx1"/>
                </a:solidFill>
                <a:latin typeface="Khmer Kep" panose="02000506000000020004" pitchFamily="2" charset="0"/>
                <a:cs typeface="Khmer Kep" panose="02000506000000020004" pitchFamily="2" charset="0"/>
              </a:rPr>
              <a:t>មន្ទីរសង្គមកិច្ច</a:t>
            </a:r>
          </a:p>
          <a:p>
            <a:pPr marL="342900" indent="-342900">
              <a:lnSpc>
                <a:spcPct val="150000"/>
              </a:lnSpc>
              <a:buFont typeface="Courier New" panose="02070309020205020404" pitchFamily="49" charset="0"/>
              <a:buChar char="o"/>
            </a:pPr>
            <a:r>
              <a:rPr lang="km-KH" sz="2800" dirty="0">
                <a:solidFill>
                  <a:schemeClr val="tx1"/>
                </a:solidFill>
                <a:latin typeface="Khmer Kep" panose="02000506000000020004" pitchFamily="2" charset="0"/>
                <a:cs typeface="Khmer Kep" panose="02000506000000020004" pitchFamily="2" charset="0"/>
              </a:rPr>
              <a:t>មន្ទីរកិច្ចការនារី</a:t>
            </a:r>
          </a:p>
          <a:p>
            <a:pPr marL="342900" indent="-342900">
              <a:lnSpc>
                <a:spcPct val="150000"/>
              </a:lnSpc>
              <a:buFont typeface="Courier New" panose="02070309020205020404" pitchFamily="49" charset="0"/>
              <a:buChar char="o"/>
            </a:pPr>
            <a:r>
              <a:rPr lang="km-KH" sz="2800" dirty="0">
                <a:solidFill>
                  <a:schemeClr val="tx1"/>
                </a:solidFill>
                <a:latin typeface="Khmer Kep" panose="02000506000000020004" pitchFamily="2" charset="0"/>
                <a:cs typeface="Khmer Kep" panose="02000506000000020004" pitchFamily="2" charset="0"/>
              </a:rPr>
              <a:t>អង្គការនានាដែលធ្វើការលើកិច្ចការពារកុមារ</a:t>
            </a:r>
          </a:p>
        </p:txBody>
      </p:sp>
      <p:sp>
        <p:nvSpPr>
          <p:cNvPr id="134" name="Google Shape;134;p19"/>
          <p:cNvSpPr txBox="1"/>
          <p:nvPr/>
        </p:nvSpPr>
        <p:spPr>
          <a:xfrm>
            <a:off x="0" y="-9719"/>
            <a:ext cx="12192000" cy="923289"/>
          </a:xfrm>
          <a:prstGeom prst="rect">
            <a:avLst/>
          </a:prstGeom>
          <a:solidFill>
            <a:srgbClr val="FF571F"/>
          </a:solidFill>
          <a:ln>
            <a:noFill/>
          </a:ln>
        </p:spPr>
        <p:txBody>
          <a:bodyPr spcFirstLastPara="1" wrap="square" lIns="91425" tIns="45700" rIns="91425" bIns="45700" anchor="t" anchorCtr="0">
            <a:spAutoFit/>
          </a:bodyPr>
          <a:lstStyle/>
          <a:p>
            <a:pPr lvl="0" algn="ctr">
              <a:lnSpc>
                <a:spcPct val="150000"/>
              </a:lnSpc>
              <a:buSzPts val="4800"/>
            </a:pPr>
            <a:r>
              <a:rPr lang="km-KH" sz="3600" dirty="0">
                <a:solidFill>
                  <a:schemeClr val="tx1"/>
                </a:solidFill>
                <a:latin typeface="Khmer Mool1" panose="02000506000000020004" pitchFamily="2" charset="0"/>
                <a:cs typeface="Khmer Mool1" panose="02000506000000020004" pitchFamily="2" charset="0"/>
              </a:rPr>
              <a:t>តើលោកអ្នកត្រូវរាយការណ៍ទៅអ្នកណា</a:t>
            </a:r>
            <a:r>
              <a:rPr lang="en-US" sz="3600" dirty="0">
                <a:solidFill>
                  <a:schemeClr val="tx1"/>
                </a:solidFill>
                <a:latin typeface="Khmer Mool1" panose="02000506000000020004" pitchFamily="2" charset="0"/>
                <a:cs typeface="Khmer Mool1" panose="02000506000000020004" pitchFamily="2" charset="0"/>
              </a:rPr>
              <a:t>?</a:t>
            </a:r>
            <a:endParaRPr sz="3600" dirty="0">
              <a:solidFill>
                <a:schemeClr val="tx1"/>
              </a:solidFill>
              <a:latin typeface="Khmer Mool1" panose="02000506000000020004" pitchFamily="2" charset="0"/>
              <a:cs typeface="Khmer Mool1" panose="02000506000000020004" pitchFamily="2" charset="0"/>
            </a:endParaRPr>
          </a:p>
        </p:txBody>
      </p:sp>
      <p:pic>
        <p:nvPicPr>
          <p:cNvPr id="3" name="Picture 2">
            <a:extLst>
              <a:ext uri="{FF2B5EF4-FFF2-40B4-BE49-F238E27FC236}">
                <a16:creationId xmlns:a16="http://schemas.microsoft.com/office/drawing/2014/main" xmlns="" id="{2FF8D345-9858-F146-856F-27264D585CB1}"/>
              </a:ext>
            </a:extLst>
          </p:cNvPr>
          <p:cNvPicPr>
            <a:picLocks noChangeAspect="1"/>
          </p:cNvPicPr>
          <p:nvPr/>
        </p:nvPicPr>
        <p:blipFill>
          <a:blip r:embed="rId4"/>
          <a:stretch>
            <a:fillRect/>
          </a:stretch>
        </p:blipFill>
        <p:spPr>
          <a:xfrm>
            <a:off x="0" y="34747"/>
            <a:ext cx="12192000" cy="6788506"/>
          </a:xfrm>
          <a:prstGeom prst="rect">
            <a:avLst/>
          </a:prstGeom>
        </p:spPr>
      </p:pic>
    </p:spTree>
    <p:extLst>
      <p:ext uri="{BB962C8B-B14F-4D97-AF65-F5344CB8AC3E}">
        <p14:creationId xmlns:p14="http://schemas.microsoft.com/office/powerpoint/2010/main" val="10648833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g7d50358e76_0_1"/>
          <p:cNvPicPr preferRelativeResize="0"/>
          <p:nvPr/>
        </p:nvPicPr>
        <p:blipFill rotWithShape="1">
          <a:blip r:embed="rId3">
            <a:alphaModFix/>
          </a:blip>
          <a:srcRect/>
          <a:stretch/>
        </p:blipFill>
        <p:spPr>
          <a:xfrm>
            <a:off x="2413458" y="1430593"/>
            <a:ext cx="7365083" cy="4955459"/>
          </a:xfrm>
          <a:prstGeom prst="rect">
            <a:avLst/>
          </a:prstGeom>
          <a:noFill/>
          <a:ln>
            <a:noFill/>
          </a:ln>
        </p:spPr>
      </p:pic>
      <p:sp>
        <p:nvSpPr>
          <p:cNvPr id="594" name="Google Shape;594;g7d50358e76_0_1"/>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2000"/>
              <a:buFont typeface="Arial"/>
              <a:buNone/>
            </a:pPr>
            <a:fld id="{00000000-1234-1234-1234-123412341234}" type="slidenum">
              <a:rPr lang="en-US"/>
              <a:t>65</a:t>
            </a:fld>
            <a:endParaRPr/>
          </a:p>
        </p:txBody>
      </p:sp>
      <p:sp>
        <p:nvSpPr>
          <p:cNvPr id="595" name="Google Shape;595;g7d50358e76_0_1"/>
          <p:cNvSpPr txBox="1"/>
          <p:nvPr/>
        </p:nvSpPr>
        <p:spPr>
          <a:xfrm>
            <a:off x="0" y="340408"/>
            <a:ext cx="12191671" cy="894747"/>
          </a:xfrm>
          <a:prstGeom prst="rect">
            <a:avLst/>
          </a:prstGeom>
          <a:solidFill>
            <a:srgbClr val="FF571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3200"/>
              <a:buFont typeface="Century Gothic"/>
              <a:buNone/>
            </a:pPr>
            <a:r>
              <a:rPr lang="km-KH" sz="4000" b="1" i="0" u="none" strike="noStrike" cap="none" dirty="0">
                <a:solidFill>
                  <a:schemeClr val="dk1"/>
                </a:solidFill>
                <a:latin typeface="Khmer Mool1" panose="02000506000000020004" pitchFamily="2" charset="0"/>
                <a:ea typeface="Times"/>
                <a:cs typeface="Khmer Mool1" panose="02000506000000020004" pitchFamily="2" charset="0"/>
                <a:sym typeface="Times"/>
              </a:rPr>
              <a:t>សូមអរគុណ</a:t>
            </a:r>
            <a:r>
              <a:rPr lang="en-US" sz="4000" b="1" i="0" u="none" strike="noStrike" cap="none" dirty="0">
                <a:solidFill>
                  <a:schemeClr val="dk1"/>
                </a:solidFill>
                <a:latin typeface="Times"/>
                <a:ea typeface="Times"/>
                <a:cs typeface="Times"/>
                <a:sym typeface="Times"/>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7030A0"/>
              </a:buClr>
              <a:buSzPts val="3200"/>
              <a:buFont typeface="Century Gothic"/>
              <a:buNone/>
            </a:pPr>
            <a:endParaRPr sz="5400" b="1" i="0" u="none" strike="noStrike" cap="none" dirty="0">
              <a:solidFill>
                <a:schemeClr val="lt1"/>
              </a:solidFill>
              <a:latin typeface="Arial"/>
              <a:ea typeface="Arial"/>
              <a:cs typeface="Arial"/>
              <a:sym typeface="Arial"/>
            </a:endParaRPr>
          </a:p>
        </p:txBody>
      </p:sp>
      <p:pic>
        <p:nvPicPr>
          <p:cNvPr id="5" name="Google Shape;341;p47" descr="pasted-image.pdf">
            <a:extLst>
              <a:ext uri="{FF2B5EF4-FFF2-40B4-BE49-F238E27FC236}">
                <a16:creationId xmlns:a16="http://schemas.microsoft.com/office/drawing/2014/main" xmlns="" id="{320E5971-8B71-9D43-B8ED-E407CCEA14D9}"/>
              </a:ext>
            </a:extLst>
          </p:cNvPr>
          <p:cNvPicPr preferRelativeResize="0"/>
          <p:nvPr/>
        </p:nvPicPr>
        <p:blipFill rotWithShape="1">
          <a:blip r:embed="rId4">
            <a:alphaModFix/>
          </a:blip>
          <a:srcRect/>
          <a:stretch/>
        </p:blipFill>
        <p:spPr>
          <a:xfrm>
            <a:off x="0" y="1407364"/>
            <a:ext cx="12094464" cy="5471502"/>
          </a:xfrm>
          <a:prstGeom prst="rect">
            <a:avLst/>
          </a:prstGeom>
          <a:noFill/>
          <a:ln>
            <a:noFill/>
          </a:ln>
        </p:spPr>
      </p:pic>
      <p:sp>
        <p:nvSpPr>
          <p:cNvPr id="2" name="Rectangle 1">
            <a:extLst>
              <a:ext uri="{FF2B5EF4-FFF2-40B4-BE49-F238E27FC236}">
                <a16:creationId xmlns:a16="http://schemas.microsoft.com/office/drawing/2014/main" xmlns="" id="{43BDE1C3-F039-1448-B028-0F34D56121A2}"/>
              </a:ext>
            </a:extLst>
          </p:cNvPr>
          <p:cNvSpPr/>
          <p:nvPr/>
        </p:nvSpPr>
        <p:spPr>
          <a:xfrm>
            <a:off x="5031569" y="4316833"/>
            <a:ext cx="2031326" cy="830997"/>
          </a:xfrm>
          <a:prstGeom prst="rect">
            <a:avLst/>
          </a:prstGeom>
        </p:spPr>
        <p:txBody>
          <a:bodyPr wrap="none">
            <a:spAutoFit/>
          </a:bodyPr>
          <a:lstStyle/>
          <a:p>
            <a:pPr lvl="0" algn="ctr">
              <a:buClr>
                <a:srgbClr val="7030A0"/>
              </a:buClr>
              <a:buSzPts val="3200"/>
            </a:pPr>
            <a:r>
              <a:rPr lang="km-KH" sz="4800" b="1" dirty="0">
                <a:solidFill>
                  <a:schemeClr val="bg1"/>
                </a:solidFill>
                <a:latin typeface="Khmer Mool1" panose="02000506000000020004" pitchFamily="2" charset="0"/>
                <a:ea typeface="Times"/>
                <a:cs typeface="Khmer Mool1" panose="02000506000000020004" pitchFamily="2" charset="0"/>
                <a:sym typeface="Times"/>
              </a:rPr>
              <a:t>សំណួរ</a:t>
            </a:r>
            <a:r>
              <a:rPr lang="en-US" sz="4800" b="1" dirty="0">
                <a:solidFill>
                  <a:schemeClr val="bg1"/>
                </a:solidFill>
                <a:latin typeface="Khmer Mool1" panose="02000506000000020004" pitchFamily="2" charset="0"/>
                <a:ea typeface="Times"/>
                <a:cs typeface="Khmer Mool1" panose="02000506000000020004" pitchFamily="2" charset="0"/>
                <a:sym typeface="Times"/>
              </a:rPr>
              <a:t>?</a:t>
            </a:r>
            <a:endParaRPr lang="km-KH"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5" descr="pasted-image.pdf"/>
          <p:cNvPicPr preferRelativeResize="0"/>
          <p:nvPr/>
        </p:nvPicPr>
        <p:blipFill rotWithShape="1">
          <a:blip r:embed="rId3">
            <a:alphaModFix/>
          </a:blip>
          <a:srcRect/>
          <a:stretch/>
        </p:blipFill>
        <p:spPr>
          <a:xfrm>
            <a:off x="0" y="1356280"/>
            <a:ext cx="12192000" cy="5541777"/>
          </a:xfrm>
          <a:prstGeom prst="rect">
            <a:avLst/>
          </a:prstGeom>
          <a:noFill/>
          <a:ln>
            <a:noFill/>
          </a:ln>
        </p:spPr>
      </p:pic>
      <p:sp>
        <p:nvSpPr>
          <p:cNvPr id="166" name="Google Shape;166;p25"/>
          <p:cNvSpPr txBox="1"/>
          <p:nvPr/>
        </p:nvSpPr>
        <p:spPr>
          <a:xfrm>
            <a:off x="767443" y="2220686"/>
            <a:ext cx="10287000" cy="463731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000"/>
              <a:buFont typeface="Arial"/>
              <a:buNone/>
            </a:pPr>
            <a:endParaRPr sz="3000" b="0" i="0" u="none" strike="noStrike" cap="none">
              <a:solidFill>
                <a:schemeClr val="dk1"/>
              </a:solidFill>
              <a:latin typeface="Arial"/>
              <a:ea typeface="Arial"/>
              <a:cs typeface="Arial"/>
              <a:sym typeface="Arial"/>
            </a:endParaRPr>
          </a:p>
          <a:p>
            <a:pPr marL="342900" marR="0" lvl="0" indent="-152400" algn="l" rtl="0">
              <a:lnSpc>
                <a:spcPct val="90000"/>
              </a:lnSpc>
              <a:spcBef>
                <a:spcPts val="1000"/>
              </a:spcBef>
              <a:spcAft>
                <a:spcPts val="0"/>
              </a:spcAft>
              <a:buClr>
                <a:srgbClr val="000000"/>
              </a:buClr>
              <a:buSzPts val="3000"/>
              <a:buFont typeface="Noto Sans Symbols"/>
              <a:buNone/>
            </a:pPr>
            <a:endParaRPr sz="3000" b="0" i="0" u="none" strike="noStrike" cap="none">
              <a:solidFill>
                <a:schemeClr val="dk1"/>
              </a:solidFill>
              <a:latin typeface="Arial"/>
              <a:ea typeface="Arial"/>
              <a:cs typeface="Arial"/>
              <a:sym typeface="Arial"/>
            </a:endParaRPr>
          </a:p>
        </p:txBody>
      </p:sp>
      <p:sp>
        <p:nvSpPr>
          <p:cNvPr id="167" name="Google Shape;167;p25"/>
          <p:cNvSpPr txBox="1"/>
          <p:nvPr/>
        </p:nvSpPr>
        <p:spPr>
          <a:xfrm>
            <a:off x="767443" y="1843971"/>
            <a:ext cx="10517873" cy="3170058"/>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rgbClr val="000000"/>
              </a:buClr>
              <a:buSzPts val="3200"/>
              <a:buFont typeface="Arial"/>
              <a:buChar char="•"/>
            </a:pPr>
            <a:r>
              <a:rPr lang="km-KH" sz="2000" b="0" i="0" u="none" strike="noStrike" cap="none" dirty="0">
                <a:solidFill>
                  <a:srgbClr val="000000"/>
                </a:solidFill>
                <a:latin typeface="Khmer OS Siemreap" pitchFamily="2" charset="0"/>
                <a:cs typeface="Khmer OS Siemreap" pitchFamily="2" charset="0"/>
                <a:sym typeface="Times"/>
              </a:rPr>
              <a:t>អាណាព្យាបាល ឬមនុស្សពេញវ័យចង់មាន</a:t>
            </a:r>
            <a:r>
              <a:rPr lang="km-KH" sz="2000" b="0" i="0" u="none" strike="noStrike" cap="none" dirty="0">
                <a:solidFill>
                  <a:srgbClr val="FF0000"/>
                </a:solidFill>
                <a:latin typeface="Khmer OS Siemreap" pitchFamily="2" charset="0"/>
                <a:cs typeface="Khmer OS Siemreap" pitchFamily="2" charset="0"/>
                <a:sym typeface="Times"/>
              </a:rPr>
              <a:t>វត្តមានក្នុង</a:t>
            </a:r>
            <a:r>
              <a:rPr lang="km-KH" sz="2000" dirty="0">
                <a:solidFill>
                  <a:srgbClr val="FF0000"/>
                </a:solidFill>
                <a:latin typeface="Khmer OS Siemreap" pitchFamily="2" charset="0"/>
                <a:cs typeface="Khmer OS Siemreap" pitchFamily="2" charset="0"/>
                <a:sym typeface="Times"/>
              </a:rPr>
              <a:t>បន្ទប់</a:t>
            </a:r>
            <a:r>
              <a:rPr lang="km-KH" sz="2000" b="0" i="0" u="none" strike="noStrike" cap="none" dirty="0">
                <a:solidFill>
                  <a:srgbClr val="FF0000"/>
                </a:solidFill>
                <a:latin typeface="Khmer OS Siemreap" pitchFamily="2" charset="0"/>
                <a:cs typeface="Khmer OS Siemreap" pitchFamily="2" charset="0"/>
                <a:sym typeface="Times"/>
              </a:rPr>
              <a:t>សម្ភាសន៍ </a:t>
            </a:r>
            <a:r>
              <a:rPr lang="km-KH" sz="2000" b="0" i="0" u="none" strike="noStrike" cap="none" dirty="0">
                <a:solidFill>
                  <a:srgbClr val="000000"/>
                </a:solidFill>
                <a:latin typeface="Khmer OS Siemreap" pitchFamily="2" charset="0"/>
                <a:cs typeface="Khmer OS Siemreap" pitchFamily="2" charset="0"/>
                <a:sym typeface="Times"/>
              </a:rPr>
              <a:t>ឬ</a:t>
            </a:r>
            <a:r>
              <a:rPr lang="km-KH" sz="2000" dirty="0">
                <a:latin typeface="Khmer OS Siemreap" pitchFamily="2" charset="0"/>
                <a:cs typeface="Khmer OS Siemreap" pitchFamily="2" charset="0"/>
                <a:sym typeface="Times"/>
              </a:rPr>
              <a:t>បន្ទប់សង្កេតការណ៍</a:t>
            </a:r>
            <a:endParaRPr sz="2000" b="0" i="0" u="none" strike="noStrike" cap="none" dirty="0">
              <a:solidFill>
                <a:srgbClr val="000000"/>
              </a:solidFill>
              <a:latin typeface="Khmer OS Siemreap" pitchFamily="2" charset="0"/>
              <a:cs typeface="Khmer OS Siemreap" pitchFamily="2" charset="0"/>
              <a:sym typeface="Arial"/>
            </a:endParaRPr>
          </a:p>
          <a:p>
            <a:pPr marL="457200" marR="0" lvl="0" indent="-457200" algn="l" rtl="0">
              <a:lnSpc>
                <a:spcPct val="200000"/>
              </a:lnSpc>
              <a:spcBef>
                <a:spcPts val="0"/>
              </a:spcBef>
              <a:spcAft>
                <a:spcPts val="0"/>
              </a:spcAft>
              <a:buClr>
                <a:srgbClr val="000000"/>
              </a:buClr>
              <a:buSzPts val="3200"/>
              <a:buFont typeface="Arial"/>
              <a:buChar char="•"/>
            </a:pPr>
            <a:r>
              <a:rPr lang="km-KH" sz="2000" dirty="0">
                <a:latin typeface="Khmer OS Siemreap" pitchFamily="2" charset="0"/>
                <a:cs typeface="Khmer OS Siemreap" pitchFamily="2" charset="0"/>
                <a:sym typeface="Times"/>
              </a:rPr>
              <a:t>កុមារ</a:t>
            </a:r>
            <a:r>
              <a:rPr lang="km-KH" sz="2000" dirty="0">
                <a:solidFill>
                  <a:srgbClr val="FF0000"/>
                </a:solidFill>
                <a:latin typeface="Khmer OS Siemreap" pitchFamily="2" charset="0"/>
                <a:cs typeface="Khmer OS Siemreap" pitchFamily="2" charset="0"/>
                <a:sym typeface="Times"/>
              </a:rPr>
              <a:t>បដិសេធមិនបើកបង្ហាញ </a:t>
            </a:r>
            <a:r>
              <a:rPr lang="km-KH" sz="2000" dirty="0">
                <a:latin typeface="Khmer OS Siemreap" pitchFamily="2" charset="0"/>
                <a:cs typeface="Khmer OS Siemreap" pitchFamily="2" charset="0"/>
                <a:sym typeface="Times"/>
              </a:rPr>
              <a:t>ឬនិយាយការពិត </a:t>
            </a:r>
            <a:r>
              <a:rPr lang="en-US" sz="2000" dirty="0">
                <a:latin typeface="Khmer OS Siemreap" pitchFamily="2" charset="0"/>
                <a:cs typeface="Khmer OS Siemreap" pitchFamily="2" charset="0"/>
                <a:sym typeface="Times"/>
              </a:rPr>
              <a:t>(</a:t>
            </a:r>
            <a:r>
              <a:rPr lang="km-KH" sz="2000" dirty="0">
                <a:latin typeface="Khmer OS Siemreap" pitchFamily="2" charset="0"/>
                <a:cs typeface="Khmer OS Siemreap" pitchFamily="2" charset="0"/>
                <a:sym typeface="Times"/>
              </a:rPr>
              <a:t>អាចថាមិនទាន់បានត្រៀមខ្លួន​ ឬការភ័យខ្លាច</a:t>
            </a:r>
            <a:r>
              <a:rPr lang="en-US" sz="2000" dirty="0">
                <a:latin typeface="Khmer OS Siemreap" pitchFamily="2" charset="0"/>
                <a:cs typeface="Khmer OS Siemreap" pitchFamily="2" charset="0"/>
                <a:sym typeface="Times"/>
              </a:rPr>
              <a:t>)</a:t>
            </a:r>
            <a:endParaRPr sz="2000" b="0" i="0" u="none" strike="noStrike" cap="none" dirty="0">
              <a:solidFill>
                <a:srgbClr val="000000"/>
              </a:solidFill>
              <a:latin typeface="Khmer OS Siemreap" pitchFamily="2" charset="0"/>
              <a:cs typeface="Khmer OS Siemreap" pitchFamily="2" charset="0"/>
              <a:sym typeface="Arial"/>
            </a:endParaRPr>
          </a:p>
          <a:p>
            <a:pPr marL="457200" marR="0" lvl="0" indent="-457200" algn="l" rtl="0">
              <a:lnSpc>
                <a:spcPct val="200000"/>
              </a:lnSpc>
              <a:spcBef>
                <a:spcPts val="0"/>
              </a:spcBef>
              <a:spcAft>
                <a:spcPts val="0"/>
              </a:spcAft>
              <a:buClr>
                <a:srgbClr val="000000"/>
              </a:buClr>
              <a:buSzPts val="3200"/>
              <a:buFont typeface="Arial"/>
              <a:buChar char="•"/>
            </a:pPr>
            <a:r>
              <a:rPr lang="km-KH" sz="2000" dirty="0">
                <a:latin typeface="Khmer OS Siemreap" pitchFamily="2" charset="0"/>
                <a:cs typeface="Khmer OS Siemreap" pitchFamily="2" charset="0"/>
                <a:sym typeface="Times"/>
              </a:rPr>
              <a:t>ក្រោយមកកុមារនឹង</a:t>
            </a:r>
            <a:r>
              <a:rPr lang="km-KH" sz="2000" dirty="0">
                <a:solidFill>
                  <a:srgbClr val="FF0000"/>
                </a:solidFill>
                <a:latin typeface="Khmer OS Siemreap" pitchFamily="2" charset="0"/>
                <a:cs typeface="Khmer OS Siemreap" pitchFamily="2" charset="0"/>
                <a:sym typeface="Times"/>
              </a:rPr>
              <a:t>និយាយឡើងវិញ </a:t>
            </a:r>
            <a:r>
              <a:rPr lang="km-KH" sz="2000" dirty="0">
                <a:latin typeface="Khmer OS Siemreap" pitchFamily="2" charset="0"/>
                <a:cs typeface="Khmer OS Siemreap" pitchFamily="2" charset="0"/>
                <a:sym typeface="Times"/>
              </a:rPr>
              <a:t>ឬ</a:t>
            </a:r>
            <a:r>
              <a:rPr lang="km-KH" sz="2000" dirty="0">
                <a:solidFill>
                  <a:srgbClr val="FF0000"/>
                </a:solidFill>
                <a:latin typeface="Khmer OS Siemreap" pitchFamily="2" charset="0"/>
                <a:cs typeface="Khmer OS Siemreap" pitchFamily="2" charset="0"/>
                <a:sym typeface="Times"/>
              </a:rPr>
              <a:t>ផ្លាស់ប្តូរសក្ខីកម្ម</a:t>
            </a:r>
            <a:r>
              <a:rPr lang="km-KH" sz="2000" dirty="0">
                <a:latin typeface="Khmer OS Siemreap" pitchFamily="2" charset="0"/>
                <a:cs typeface="Khmer OS Siemreap" pitchFamily="2" charset="0"/>
                <a:sym typeface="Times"/>
              </a:rPr>
              <a:t>របស់គាត់</a:t>
            </a:r>
            <a:endParaRPr sz="2000" b="0" i="0" u="none" strike="noStrike" cap="none" dirty="0">
              <a:solidFill>
                <a:srgbClr val="000000"/>
              </a:solidFill>
              <a:latin typeface="Khmer OS Siemreap" pitchFamily="2" charset="0"/>
              <a:cs typeface="Khmer OS Siemreap" pitchFamily="2" charset="0"/>
              <a:sym typeface="Arial"/>
            </a:endParaRPr>
          </a:p>
          <a:p>
            <a:pPr marL="457200" marR="0" lvl="0" indent="-457200" algn="l" rtl="0">
              <a:lnSpc>
                <a:spcPct val="200000"/>
              </a:lnSpc>
              <a:spcBef>
                <a:spcPts val="0"/>
              </a:spcBef>
              <a:spcAft>
                <a:spcPts val="0"/>
              </a:spcAft>
              <a:buClr>
                <a:srgbClr val="000000"/>
              </a:buClr>
              <a:buSzPts val="3200"/>
              <a:buFont typeface="Arial"/>
              <a:buChar char="•"/>
            </a:pPr>
            <a:r>
              <a:rPr lang="km-KH" sz="2000" dirty="0">
                <a:latin typeface="Khmer OS Siemreap" pitchFamily="2" charset="0"/>
                <a:cs typeface="Khmer OS Siemreap" pitchFamily="2" charset="0"/>
                <a:sym typeface="Times"/>
              </a:rPr>
              <a:t>ក្រោយមកទៀតកុមារអាច</a:t>
            </a:r>
            <a:r>
              <a:rPr lang="km-KH" sz="2000" dirty="0">
                <a:solidFill>
                  <a:srgbClr val="FF0000"/>
                </a:solidFill>
                <a:latin typeface="Khmer OS Siemreap" pitchFamily="2" charset="0"/>
                <a:cs typeface="Khmer OS Siemreap" pitchFamily="2" charset="0"/>
                <a:sym typeface="Times"/>
              </a:rPr>
              <a:t>បន្ថែមអ្វីផ្សេងទៀតទៅសក្ខីកម្ម</a:t>
            </a:r>
            <a:r>
              <a:rPr lang="km-KH" sz="2000" dirty="0">
                <a:latin typeface="Khmer OS Siemreap" pitchFamily="2" charset="0"/>
                <a:cs typeface="Khmer OS Siemreap" pitchFamily="2" charset="0"/>
                <a:sym typeface="Times"/>
              </a:rPr>
              <a:t>របស់គាត់</a:t>
            </a:r>
            <a:endParaRPr sz="2000" b="0" i="0" u="none" strike="noStrike" cap="none" dirty="0">
              <a:solidFill>
                <a:srgbClr val="000000"/>
              </a:solidFill>
              <a:latin typeface="Khmer OS Siemreap" pitchFamily="2" charset="0"/>
              <a:cs typeface="Khmer OS Siemreap" pitchFamily="2" charset="0"/>
              <a:sym typeface="Arial"/>
            </a:endParaRPr>
          </a:p>
          <a:p>
            <a:pPr marL="457200" marR="0" lvl="0" indent="-457200" algn="l" rtl="0">
              <a:lnSpc>
                <a:spcPct val="200000"/>
              </a:lnSpc>
              <a:spcBef>
                <a:spcPts val="0"/>
              </a:spcBef>
              <a:spcAft>
                <a:spcPts val="0"/>
              </a:spcAft>
              <a:buClr>
                <a:srgbClr val="000000"/>
              </a:buClr>
              <a:buSzPts val="3200"/>
              <a:buFont typeface="Arial"/>
              <a:buChar char="•"/>
            </a:pPr>
            <a:r>
              <a:rPr lang="km-KH" sz="2000" dirty="0">
                <a:latin typeface="Khmer OS Siemreap" pitchFamily="2" charset="0"/>
                <a:cs typeface="Khmer OS Siemreap" pitchFamily="2" charset="0"/>
                <a:sym typeface="Times"/>
              </a:rPr>
              <a:t>កុមារចង់ឲ្យអ្នកសម្ភាសន៍ធ្វើការ</a:t>
            </a:r>
            <a:r>
              <a:rPr lang="km-KH" sz="2000" dirty="0">
                <a:solidFill>
                  <a:srgbClr val="FF0000"/>
                </a:solidFill>
                <a:latin typeface="Khmer OS Siemreap" pitchFamily="2" charset="0"/>
                <a:cs typeface="Khmer OS Siemreap" pitchFamily="2" charset="0"/>
                <a:sym typeface="Times"/>
              </a:rPr>
              <a:t>សន្យាជាមួយគាត់ </a:t>
            </a:r>
            <a:r>
              <a:rPr lang="km-KH" sz="2000" dirty="0">
                <a:latin typeface="Khmer OS Siemreap" pitchFamily="2" charset="0"/>
                <a:cs typeface="Khmer OS Siemreap" pitchFamily="2" charset="0"/>
                <a:sym typeface="Times"/>
              </a:rPr>
              <a:t>មុនពេលគាត់ផ្តល់កិច្ចសម្ភាសន៍</a:t>
            </a:r>
            <a:endParaRPr sz="2000" b="0" i="0" u="none" strike="noStrike" cap="none" dirty="0">
              <a:solidFill>
                <a:srgbClr val="000000"/>
              </a:solidFill>
              <a:latin typeface="Khmer OS Siemreap" pitchFamily="2" charset="0"/>
              <a:cs typeface="Khmer OS Siemreap" pitchFamily="2" charset="0"/>
              <a:sym typeface="Arial"/>
            </a:endParaRPr>
          </a:p>
        </p:txBody>
      </p:sp>
      <p:sp>
        <p:nvSpPr>
          <p:cNvPr id="168" name="Google Shape;168;p25"/>
          <p:cNvSpPr/>
          <p:nvPr/>
        </p:nvSpPr>
        <p:spPr>
          <a:xfrm>
            <a:off x="0" y="12734"/>
            <a:ext cx="12192000" cy="923289"/>
          </a:xfrm>
          <a:prstGeom prst="rect">
            <a:avLst/>
          </a:prstGeom>
          <a:solidFill>
            <a:srgbClr val="FF571F"/>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000"/>
              <a:buFont typeface="Arial"/>
              <a:buNone/>
            </a:pPr>
            <a:r>
              <a:rPr lang="km-KH" sz="3600" b="1" i="0" u="none" strike="noStrike" cap="none" dirty="0">
                <a:solidFill>
                  <a:schemeClr val="dk1"/>
                </a:solidFill>
                <a:latin typeface="Khmer OS Muol Light" pitchFamily="2" charset="0"/>
                <a:ea typeface="Times"/>
                <a:cs typeface="Khmer OS Muol Light" pitchFamily="2" charset="0"/>
                <a:sym typeface="Times"/>
              </a:rPr>
              <a:t>បញ្ហាប្រឈមទូទៅ</a:t>
            </a:r>
            <a:endParaRPr sz="3600" b="0" i="0" u="none" strike="noStrike" cap="none" dirty="0">
              <a:solidFill>
                <a:srgbClr val="000000"/>
              </a:solidFill>
              <a:latin typeface="Khmer OS Muol Light" pitchFamily="2" charset="0"/>
              <a:cs typeface="Khmer OS Muol Light" pitchFamily="2" charset="0"/>
              <a:sym typeface="Arial"/>
            </a:endParaRPr>
          </a:p>
        </p:txBody>
      </p:sp>
    </p:spTree>
    <p:extLst>
      <p:ext uri="{BB962C8B-B14F-4D97-AF65-F5344CB8AC3E}">
        <p14:creationId xmlns:p14="http://schemas.microsoft.com/office/powerpoint/2010/main" val="917801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barn(inVertical)">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7">
                                            <p:txEl>
                                              <p:pRg st="0" end="0"/>
                                            </p:txEl>
                                          </p:spTgt>
                                        </p:tgtEl>
                                        <p:attrNameLst>
                                          <p:attrName>style.visibility</p:attrName>
                                        </p:attrNameLst>
                                      </p:cBhvr>
                                      <p:to>
                                        <p:strVal val="visible"/>
                                      </p:to>
                                    </p:set>
                                    <p:animEffect transition="in" filter="circle(in)">
                                      <p:cBhvr>
                                        <p:cTn id="12" dur="2000"/>
                                        <p:tgtEl>
                                          <p:spTgt spid="1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7">
                                            <p:txEl>
                                              <p:pRg st="1" end="1"/>
                                            </p:txEl>
                                          </p:spTgt>
                                        </p:tgtEl>
                                        <p:attrNameLst>
                                          <p:attrName>style.visibility</p:attrName>
                                        </p:attrNameLst>
                                      </p:cBhvr>
                                      <p:to>
                                        <p:strVal val="visible"/>
                                      </p:to>
                                    </p:set>
                                    <p:animEffect transition="in" filter="circle(in)">
                                      <p:cBhvr>
                                        <p:cTn id="17" dur="2000"/>
                                        <p:tgtEl>
                                          <p:spTgt spid="1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7">
                                            <p:txEl>
                                              <p:pRg st="2" end="2"/>
                                            </p:txEl>
                                          </p:spTgt>
                                        </p:tgtEl>
                                        <p:attrNameLst>
                                          <p:attrName>style.visibility</p:attrName>
                                        </p:attrNameLst>
                                      </p:cBhvr>
                                      <p:to>
                                        <p:strVal val="visible"/>
                                      </p:to>
                                    </p:set>
                                    <p:animEffect transition="in" filter="circle(in)">
                                      <p:cBhvr>
                                        <p:cTn id="22" dur="2000"/>
                                        <p:tgtEl>
                                          <p:spTgt spid="1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7">
                                            <p:txEl>
                                              <p:pRg st="3" end="3"/>
                                            </p:txEl>
                                          </p:spTgt>
                                        </p:tgtEl>
                                        <p:attrNameLst>
                                          <p:attrName>style.visibility</p:attrName>
                                        </p:attrNameLst>
                                      </p:cBhvr>
                                      <p:to>
                                        <p:strVal val="visible"/>
                                      </p:to>
                                    </p:set>
                                    <p:animEffect transition="in" filter="circle(in)">
                                      <p:cBhvr>
                                        <p:cTn id="27" dur="2000"/>
                                        <p:tgtEl>
                                          <p:spTgt spid="1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7">
                                            <p:txEl>
                                              <p:pRg st="4" end="4"/>
                                            </p:txEl>
                                          </p:spTgt>
                                        </p:tgtEl>
                                        <p:attrNameLst>
                                          <p:attrName>style.visibility</p:attrName>
                                        </p:attrNameLst>
                                      </p:cBhvr>
                                      <p:to>
                                        <p:strVal val="visible"/>
                                      </p:to>
                                    </p:set>
                                    <p:animEffect transition="in" filter="circle(in)">
                                      <p:cBhvr>
                                        <p:cTn id="32" dur="2000"/>
                                        <p:tgtEl>
                                          <p:spTgt spid="1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7"/>
          <p:cNvSpPr txBox="1">
            <a:spLocks noGrp="1"/>
          </p:cNvSpPr>
          <p:nvPr>
            <p:ph type="body" idx="1"/>
          </p:nvPr>
        </p:nvSpPr>
        <p:spPr>
          <a:xfrm>
            <a:off x="313831" y="1152882"/>
            <a:ext cx="11564006" cy="5456262"/>
          </a:xfrm>
          <a:prstGeom prst="rect">
            <a:avLst/>
          </a:prstGeom>
          <a:noFill/>
          <a:ln>
            <a:noFill/>
          </a:ln>
        </p:spPr>
        <p:txBody>
          <a:bodyPr spcFirstLastPara="1" wrap="square" lIns="91425" tIns="45700" rIns="91425" bIns="45700" anchor="t" anchorCtr="0">
            <a:noAutofit/>
          </a:bodyPr>
          <a:lstStyle/>
          <a:p>
            <a:pPr marL="114300" indent="0">
              <a:buNone/>
            </a:pPr>
            <a:r>
              <a:rPr lang="km-KH" sz="2800" b="1" dirty="0">
                <a:solidFill>
                  <a:srgbClr val="000000"/>
                </a:solidFill>
                <a:latin typeface="Khmer OS Siemreap" pitchFamily="2" charset="0"/>
                <a:cs typeface="Khmer OS Siemreap" pitchFamily="2" charset="0"/>
              </a:rPr>
              <a:t>និយមន័យ </a:t>
            </a:r>
            <a:r>
              <a:rPr lang="en-US" sz="2800" b="1" dirty="0"/>
              <a:t>(WHO)</a:t>
            </a:r>
            <a:endParaRPr lang="x-none" sz="2800" dirty="0"/>
          </a:p>
          <a:p>
            <a:pPr lvl="0">
              <a:lnSpc>
                <a:spcPct val="150000"/>
              </a:lnSpc>
              <a:buFont typeface="Courier New" panose="02070309020205020404" pitchFamily="49" charset="0"/>
              <a:buChar char="o"/>
            </a:pPr>
            <a:r>
              <a:rPr lang="km-KH" dirty="0">
                <a:solidFill>
                  <a:srgbClr val="000000"/>
                </a:solidFill>
                <a:latin typeface="Khmer OS Siemreap" pitchFamily="2" charset="0"/>
                <a:cs typeface="Khmer OS Siemreap" pitchFamily="2" charset="0"/>
              </a:rPr>
              <a:t>ការចូលរួមរបស់កុមារក្នុងសកម្មភាពផ្លូវភេទ ដែលពួកគេមិនបានយល់ព្រមទាំងស្រុង មិនអាច   ផ្តល់ការយល់ព្រមជាការជូនដំណឹង ឬជាអ្វីដែលកុមារមិនបានត្រៀមរៀបចំខ្លួននិងមិនអាចផ្តល់ការយល់ព្រម ឬខុសច្បាប់ ឬបម្រាមសង្គម។</a:t>
            </a:r>
            <a:endParaRPr lang="x-none" dirty="0">
              <a:solidFill>
                <a:srgbClr val="000000"/>
              </a:solidFill>
              <a:latin typeface="Khmer OS Siemreap" pitchFamily="2" charset="0"/>
              <a:cs typeface="Khmer OS Siemreap" pitchFamily="2" charset="0"/>
            </a:endParaRPr>
          </a:p>
          <a:p>
            <a:pPr lvl="0">
              <a:lnSpc>
                <a:spcPct val="150000"/>
              </a:lnSpc>
              <a:buFont typeface="Courier New" panose="02070309020205020404" pitchFamily="49" charset="0"/>
              <a:buChar char="o"/>
            </a:pPr>
            <a:r>
              <a:rPr lang="km-KH" dirty="0">
                <a:solidFill>
                  <a:srgbClr val="000000"/>
                </a:solidFill>
                <a:latin typeface="Khmer OS Siemreap" pitchFamily="2" charset="0"/>
                <a:cs typeface="Khmer OS Siemreap" pitchFamily="2" charset="0"/>
              </a:rPr>
              <a:t>សកម្មភាពរវាងកុមារ និងមនុស្សពេញវ័យ ឬកុមារម្នាក់ទៀតដោយអាយុៈ ឬការអភិវឌ្ឍស្ថិតក្នុងទំនាក់ទំនងនៃការទទួលខុសត្រូវ ទំនុកចិត្ត ឬអំណាច ដែលសកម្មភាពនេះត្រូវបានធ្វើឡើងដើម្បីផ្គាប់ចិត្ត ឬបំពេញតាមតម្រូវការរបស់អ្នកដទៃ។</a:t>
            </a:r>
            <a:endParaRPr lang="x-none" dirty="0">
              <a:solidFill>
                <a:srgbClr val="000000"/>
              </a:solidFill>
              <a:latin typeface="Khmer OS Siemreap" pitchFamily="2" charset="0"/>
              <a:cs typeface="Khmer OS Siemreap" pitchFamily="2" charset="0"/>
            </a:endParaRPr>
          </a:p>
          <a:p>
            <a:pPr lvl="0">
              <a:lnSpc>
                <a:spcPct val="150000"/>
              </a:lnSpc>
              <a:buFont typeface="Courier New" panose="02070309020205020404" pitchFamily="49" charset="0"/>
              <a:buChar char="o"/>
            </a:pPr>
            <a:r>
              <a:rPr lang="km-KH" dirty="0">
                <a:solidFill>
                  <a:srgbClr val="000000"/>
                </a:solidFill>
                <a:latin typeface="Khmer OS Siemreap" pitchFamily="2" charset="0"/>
                <a:cs typeface="Khmer OS Siemreap" pitchFamily="2" charset="0"/>
              </a:rPr>
              <a:t>ជារួមការរំលោភបំពានផ្លូវភេទលើកុមារកើតឡើងនៅពេលកុមារ៖ </a:t>
            </a:r>
            <a:r>
              <a:rPr lang="en-US" dirty="0">
                <a:solidFill>
                  <a:srgbClr val="000000"/>
                </a:solidFill>
                <a:latin typeface="Khmer OS Siemreap" pitchFamily="2" charset="0"/>
                <a:cs typeface="Khmer OS Siemreap" pitchFamily="2" charset="0"/>
              </a:rPr>
              <a:t>*</a:t>
            </a:r>
            <a:r>
              <a:rPr lang="km-KH" dirty="0">
                <a:solidFill>
                  <a:srgbClr val="000000"/>
                </a:solidFill>
                <a:latin typeface="Khmer OS Siemreap" pitchFamily="2" charset="0"/>
                <a:cs typeface="Khmer OS Siemreap" pitchFamily="2" charset="0"/>
              </a:rPr>
              <a:t>មិនយល់ដឹង </a:t>
            </a:r>
            <a:r>
              <a:rPr lang="en-US" dirty="0">
                <a:solidFill>
                  <a:srgbClr val="000000"/>
                </a:solidFill>
                <a:latin typeface="Khmer OS Siemreap" pitchFamily="2" charset="0"/>
                <a:cs typeface="Khmer OS Siemreap" pitchFamily="2" charset="0"/>
              </a:rPr>
              <a:t>*</a:t>
            </a:r>
            <a:r>
              <a:rPr lang="km-KH" dirty="0">
                <a:solidFill>
                  <a:srgbClr val="000000"/>
                </a:solidFill>
                <a:latin typeface="Khmer OS Siemreap" pitchFamily="2" charset="0"/>
                <a:cs typeface="Khmer OS Siemreap" pitchFamily="2" charset="0"/>
              </a:rPr>
              <a:t>មិនយល់ព្រម       </a:t>
            </a:r>
            <a:r>
              <a:rPr lang="en-US" dirty="0">
                <a:solidFill>
                  <a:srgbClr val="000000"/>
                </a:solidFill>
                <a:latin typeface="Khmer OS Siemreap" pitchFamily="2" charset="0"/>
                <a:cs typeface="Khmer OS Siemreap" pitchFamily="2" charset="0"/>
              </a:rPr>
              <a:t>*</a:t>
            </a:r>
            <a:r>
              <a:rPr lang="km-KH" dirty="0">
                <a:solidFill>
                  <a:srgbClr val="000000"/>
                </a:solidFill>
                <a:latin typeface="Khmer OS Siemreap" pitchFamily="2" charset="0"/>
                <a:cs typeface="Khmer OS Siemreap" pitchFamily="2" charset="0"/>
              </a:rPr>
              <a:t>មិនលូតលាស់</a:t>
            </a:r>
            <a:endParaRPr lang="x-none" dirty="0">
              <a:solidFill>
                <a:srgbClr val="000000"/>
              </a:solidFill>
              <a:latin typeface="Khmer OS Siemreap" pitchFamily="2" charset="0"/>
              <a:cs typeface="Khmer OS Siemreap" pitchFamily="2" charset="0"/>
            </a:endParaRPr>
          </a:p>
          <a:p>
            <a:pPr marL="114300" indent="0">
              <a:lnSpc>
                <a:spcPct val="150000"/>
              </a:lnSpc>
              <a:buNone/>
            </a:pPr>
            <a:endParaRPr sz="1800" dirty="0">
              <a:solidFill>
                <a:schemeClr val="tx1"/>
              </a:solidFill>
              <a:latin typeface="Khmer OS Siemreap" pitchFamily="2" charset="0"/>
              <a:cs typeface="Khmer OS Siemreap" pitchFamily="2" charset="0"/>
            </a:endParaRPr>
          </a:p>
        </p:txBody>
      </p:sp>
      <p:sp>
        <p:nvSpPr>
          <p:cNvPr id="182" name="Google Shape;182;p27"/>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8</a:t>
            </a:fld>
            <a:endParaRPr/>
          </a:p>
        </p:txBody>
      </p:sp>
      <p:sp>
        <p:nvSpPr>
          <p:cNvPr id="184" name="Google Shape;184;p27"/>
          <p:cNvSpPr txBox="1"/>
          <p:nvPr/>
        </p:nvSpPr>
        <p:spPr>
          <a:xfrm>
            <a:off x="329" y="0"/>
            <a:ext cx="12191671" cy="1015622"/>
          </a:xfrm>
          <a:prstGeom prst="rect">
            <a:avLst/>
          </a:prstGeom>
          <a:solidFill>
            <a:srgbClr val="FF571F"/>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800"/>
              <a:buFont typeface="Arial"/>
              <a:buNone/>
            </a:pPr>
            <a:r>
              <a:rPr lang="km-KH" sz="4000" b="1" i="0" u="none" strike="noStrike" cap="none" dirty="0">
                <a:solidFill>
                  <a:schemeClr val="dk1"/>
                </a:solidFill>
                <a:latin typeface="Khmer OS Muol Light" pitchFamily="2" charset="0"/>
                <a:ea typeface="Times"/>
                <a:cs typeface="Khmer OS Muol Light" pitchFamily="2" charset="0"/>
                <a:sym typeface="Times"/>
              </a:rPr>
              <a:t>ស្វែងយល់ពីការរំលោភបំពានលើកុមារ</a:t>
            </a:r>
            <a:endParaRPr sz="4000" b="0" i="0" u="none" strike="noStrike" cap="none" dirty="0">
              <a:solidFill>
                <a:srgbClr val="000000"/>
              </a:solidFill>
              <a:latin typeface="Khmer OS Muol Light" pitchFamily="2" charset="0"/>
              <a:cs typeface="Khmer OS Muol Light" pitchFamily="2" charset="0"/>
              <a:sym typeface="Arial"/>
            </a:endParaRPr>
          </a:p>
        </p:txBody>
      </p:sp>
    </p:spTree>
    <p:extLst>
      <p:ext uri="{BB962C8B-B14F-4D97-AF65-F5344CB8AC3E}">
        <p14:creationId xmlns:p14="http://schemas.microsoft.com/office/powerpoint/2010/main" val="3176027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checkerboard(across)">
                                      <p:cBhvr>
                                        <p:cTn id="7" dur="500"/>
                                        <p:tgtEl>
                                          <p:spTgt spid="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1">
                                            <p:txEl>
                                              <p:pRg st="1" end="1"/>
                                            </p:txEl>
                                          </p:spTgt>
                                        </p:tgtEl>
                                        <p:attrNameLst>
                                          <p:attrName>style.visibility</p:attrName>
                                        </p:attrNameLst>
                                      </p:cBhvr>
                                      <p:to>
                                        <p:strVal val="visible"/>
                                      </p:to>
                                    </p:set>
                                    <p:animEffect transition="in" filter="dissolve">
                                      <p:cBhvr>
                                        <p:cTn id="12" dur="500"/>
                                        <p:tgtEl>
                                          <p:spTgt spid="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1">
                                            <p:txEl>
                                              <p:pRg st="2" end="2"/>
                                            </p:txEl>
                                          </p:spTgt>
                                        </p:tgtEl>
                                        <p:attrNameLst>
                                          <p:attrName>style.visibility</p:attrName>
                                        </p:attrNameLst>
                                      </p:cBhvr>
                                      <p:to>
                                        <p:strVal val="visible"/>
                                      </p:to>
                                    </p:set>
                                    <p:animEffect transition="in" filter="blinds(horizontal)">
                                      <p:cBhvr>
                                        <p:cTn id="17" dur="500"/>
                                        <p:tgtEl>
                                          <p:spTgt spid="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1">
                                            <p:txEl>
                                              <p:pRg st="3" end="3"/>
                                            </p:txEl>
                                          </p:spTgt>
                                        </p:tgtEl>
                                        <p:attrNameLst>
                                          <p:attrName>style.visibility</p:attrName>
                                        </p:attrNameLst>
                                      </p:cBhvr>
                                      <p:to>
                                        <p:strVal val="visible"/>
                                      </p:to>
                                    </p:set>
                                    <p:animEffect transition="in" filter="dissolve">
                                      <p:cBhvr>
                                        <p:cTn id="22" dur="500"/>
                                        <p:tgtEl>
                                          <p:spTgt spid="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7"/>
          <p:cNvSpPr txBox="1">
            <a:spLocks noGrp="1"/>
          </p:cNvSpPr>
          <p:nvPr>
            <p:ph type="body" idx="1"/>
          </p:nvPr>
        </p:nvSpPr>
        <p:spPr>
          <a:xfrm>
            <a:off x="653978" y="1152882"/>
            <a:ext cx="11006210" cy="5456262"/>
          </a:xfrm>
          <a:prstGeom prst="rect">
            <a:avLst/>
          </a:prstGeom>
          <a:noFill/>
          <a:ln>
            <a:noFill/>
          </a:ln>
        </p:spPr>
        <p:txBody>
          <a:bodyPr spcFirstLastPara="1" wrap="square" lIns="91425" tIns="45700" rIns="91425" bIns="45700" anchor="t" anchorCtr="0">
            <a:noAutofit/>
          </a:bodyPr>
          <a:lstStyle/>
          <a:p>
            <a:pPr marL="114300" lvl="0" indent="0">
              <a:lnSpc>
                <a:spcPct val="150000"/>
              </a:lnSpc>
              <a:buNone/>
            </a:pPr>
            <a:endParaRPr lang="km-KH" dirty="0">
              <a:solidFill>
                <a:srgbClr val="000000"/>
              </a:solidFill>
              <a:latin typeface="Khmer OS Siemreap" pitchFamily="2" charset="0"/>
              <a:cs typeface="Khmer OS Siemreap" pitchFamily="2" charset="0"/>
            </a:endParaRPr>
          </a:p>
          <a:p>
            <a:pPr lvl="0">
              <a:lnSpc>
                <a:spcPct val="150000"/>
              </a:lnSpc>
              <a:buFont typeface="Courier New" panose="02070309020205020404" pitchFamily="49" charset="0"/>
              <a:buChar char="o"/>
            </a:pPr>
            <a:r>
              <a:rPr lang="km-KH" dirty="0">
                <a:solidFill>
                  <a:srgbClr val="000000"/>
                </a:solidFill>
                <a:latin typeface="Khmer OS Siemreap" pitchFamily="2" charset="0"/>
                <a:cs typeface="Khmer OS Siemreap" pitchFamily="2" charset="0"/>
              </a:rPr>
              <a:t>ការលួងលោម៖ ជាសកម្មភាពដោយចេតនា ដែលមានបំណង រៀបចំ និងបញ្ឆោតកុមារ ឬមនុស្សពេញវ័យ នៅតាមសហគម អង្គការ និងស្ថាប័នដើម្បីការរំលោភបំពានលើកុមារ</a:t>
            </a:r>
          </a:p>
          <a:p>
            <a:pPr marL="114300" lvl="0" indent="0">
              <a:lnSpc>
                <a:spcPct val="150000"/>
              </a:lnSpc>
              <a:buNone/>
            </a:pPr>
            <a:endParaRPr lang="km-KH" dirty="0">
              <a:solidFill>
                <a:srgbClr val="000000"/>
              </a:solidFill>
              <a:latin typeface="Khmer OS Siemreap" pitchFamily="2" charset="0"/>
              <a:cs typeface="Khmer OS Siemreap" pitchFamily="2" charset="0"/>
            </a:endParaRPr>
          </a:p>
          <a:p>
            <a:pPr lvl="0">
              <a:lnSpc>
                <a:spcPct val="150000"/>
              </a:lnSpc>
              <a:buFont typeface="Courier New" panose="02070309020205020404" pitchFamily="49" charset="0"/>
              <a:buChar char="o"/>
            </a:pPr>
            <a:r>
              <a:rPr lang="km-KH" dirty="0">
                <a:solidFill>
                  <a:srgbClr val="000000"/>
                </a:solidFill>
                <a:latin typeface="Khmer OS Siemreap" pitchFamily="2" charset="0"/>
                <a:cs typeface="Khmer OS Siemreap" pitchFamily="2" charset="0"/>
              </a:rPr>
              <a:t>គោលដៅគឺដើម្បីទទួលបាននូវការចូលទៅជិតកុមារ និងទាក់ទាញកុមារឱ្យចូលរួមក្នុងសកម្មភាពផ្លូវភេទ យើជាលទ្ធផលទទួលបានការយល់ព្រមពីកុមារ និងរារាំងកុមារពីការលាតត្រដាងប្រាប់អ្នកដទៃអំពីការរំលោភបំពាន។</a:t>
            </a:r>
            <a:endParaRPr lang="x-none" dirty="0">
              <a:solidFill>
                <a:srgbClr val="000000"/>
              </a:solidFill>
              <a:latin typeface="Khmer OS Siemreap" pitchFamily="2" charset="0"/>
              <a:cs typeface="Khmer OS Siemreap" pitchFamily="2" charset="0"/>
            </a:endParaRPr>
          </a:p>
          <a:p>
            <a:pPr marL="114300" indent="0">
              <a:lnSpc>
                <a:spcPct val="150000"/>
              </a:lnSpc>
              <a:buNone/>
            </a:pPr>
            <a:endParaRPr sz="1800" dirty="0">
              <a:solidFill>
                <a:schemeClr val="tx1"/>
              </a:solidFill>
              <a:latin typeface="Khmer OS Siemreap" pitchFamily="2" charset="0"/>
              <a:cs typeface="Khmer OS Siemreap" pitchFamily="2" charset="0"/>
            </a:endParaRPr>
          </a:p>
        </p:txBody>
      </p:sp>
      <p:sp>
        <p:nvSpPr>
          <p:cNvPr id="182" name="Google Shape;182;p27"/>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9</a:t>
            </a:fld>
            <a:endParaRPr/>
          </a:p>
        </p:txBody>
      </p:sp>
      <p:sp>
        <p:nvSpPr>
          <p:cNvPr id="184" name="Google Shape;184;p27"/>
          <p:cNvSpPr txBox="1"/>
          <p:nvPr/>
        </p:nvSpPr>
        <p:spPr>
          <a:xfrm>
            <a:off x="329" y="0"/>
            <a:ext cx="12191671" cy="1015622"/>
          </a:xfrm>
          <a:prstGeom prst="rect">
            <a:avLst/>
          </a:prstGeom>
          <a:solidFill>
            <a:srgbClr val="FF571F"/>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800"/>
              <a:buFont typeface="Arial"/>
              <a:buNone/>
            </a:pPr>
            <a:r>
              <a:rPr lang="km-KH" sz="4000" b="1" i="0" u="none" strike="noStrike" cap="none" dirty="0">
                <a:solidFill>
                  <a:schemeClr val="dk1"/>
                </a:solidFill>
                <a:latin typeface="Khmer OS Muol Light" pitchFamily="2" charset="0"/>
                <a:ea typeface="Times"/>
                <a:cs typeface="Khmer OS Muol Light" pitchFamily="2" charset="0"/>
                <a:sym typeface="Times"/>
              </a:rPr>
              <a:t>ស្វែងយល់ពីការរំលោភបំពានលើកុមារ</a:t>
            </a:r>
            <a:endParaRPr sz="4000" b="0" i="0" u="none" strike="noStrike" cap="none" dirty="0">
              <a:solidFill>
                <a:srgbClr val="000000"/>
              </a:solidFill>
              <a:latin typeface="Khmer OS Muol Light" pitchFamily="2" charset="0"/>
              <a:cs typeface="Khmer OS Muol Light" pitchFamily="2" charset="0"/>
              <a:sym typeface="Arial"/>
            </a:endParaRPr>
          </a:p>
        </p:txBody>
      </p:sp>
    </p:spTree>
    <p:extLst>
      <p:ext uri="{BB962C8B-B14F-4D97-AF65-F5344CB8AC3E}">
        <p14:creationId xmlns:p14="http://schemas.microsoft.com/office/powerpoint/2010/main" val="3987681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1">
                                            <p:txEl>
                                              <p:pRg st="1" end="1"/>
                                            </p:txEl>
                                          </p:spTgt>
                                        </p:tgtEl>
                                        <p:attrNameLst>
                                          <p:attrName>style.visibility</p:attrName>
                                        </p:attrNameLst>
                                      </p:cBhvr>
                                      <p:to>
                                        <p:strVal val="visible"/>
                                      </p:to>
                                    </p:set>
                                    <p:animEffect transition="in" filter="checkerboard(across)">
                                      <p:cBhvr>
                                        <p:cTn id="7" dur="500"/>
                                        <p:tgtEl>
                                          <p:spTgt spid="1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1">
                                            <p:txEl>
                                              <p:pRg st="3" end="3"/>
                                            </p:txEl>
                                          </p:spTgt>
                                        </p:tgtEl>
                                        <p:attrNameLst>
                                          <p:attrName>style.visibility</p:attrName>
                                        </p:attrNameLst>
                                      </p:cBhvr>
                                      <p:to>
                                        <p:strVal val="visible"/>
                                      </p:to>
                                    </p:set>
                                    <p:anim calcmode="lin" valueType="num">
                                      <p:cBhvr additive="base">
                                        <p:cTn id="12" dur="500" fill="hold"/>
                                        <p:tgtEl>
                                          <p:spTgt spid="181">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4889</TotalTime>
  <Words>7567</Words>
  <Application>Microsoft Office PowerPoint</Application>
  <PresentationFormat>Custom</PresentationFormat>
  <Paragraphs>519</Paragraphs>
  <Slides>65</Slides>
  <Notes>65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65</vt:i4>
      </vt:variant>
    </vt:vector>
  </HeadingPairs>
  <TitlesOfParts>
    <vt:vector size="79" baseType="lpstr">
      <vt:lpstr>Arial</vt:lpstr>
      <vt:lpstr>Wingdings</vt:lpstr>
      <vt:lpstr>Khmer Kep</vt:lpstr>
      <vt:lpstr>Calibri</vt:lpstr>
      <vt:lpstr>Noto Sans Symbols</vt:lpstr>
      <vt:lpstr>Khmer OS Muol Light</vt:lpstr>
      <vt:lpstr>Arial Hebrew</vt:lpstr>
      <vt:lpstr>Courier New</vt:lpstr>
      <vt:lpstr>Khmer OS Siemreap</vt:lpstr>
      <vt:lpstr>Khmer Mool1</vt:lpstr>
      <vt:lpstr>Century Gothic</vt:lpstr>
      <vt:lpstr>AKbalthom KhmerLer</vt:lpstr>
      <vt:lpstr>Times</vt:lpstr>
      <vt:lpstr>Simple Light</vt:lpstr>
      <vt:lpstr> អង្គការមូលនិធិ អេ២១ កម្ពុជា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ចំណុចគួរពិចារណាសម្រាប់ធ្វើការជាមួយកុមាររងគ្រោះ</vt:lpstr>
      <vt:lpstr>ការអភិវឌ្ឍន៍របស់កុមារ</vt:lpstr>
      <vt:lpstr>PowerPoint Presentation</vt:lpstr>
      <vt:lpstr>ដំណាក់កាលនៃការអភិវឌ្ឍន៍កុមារ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A21 Cambodia</dc:title>
  <dc:creator>CKP2</dc:creator>
  <cp:lastModifiedBy>User</cp:lastModifiedBy>
  <cp:revision>497</cp:revision>
  <dcterms:modified xsi:type="dcterms:W3CDTF">2021-10-25T08:06:43Z</dcterms:modified>
</cp:coreProperties>
</file>