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1" r:id="rId2"/>
    <p:sldId id="270" r:id="rId3"/>
    <p:sldId id="271" r:id="rId4"/>
    <p:sldId id="272" r:id="rId5"/>
    <p:sldId id="259" r:id="rId6"/>
    <p:sldId id="260" r:id="rId7"/>
    <p:sldId id="267" r:id="rId8"/>
    <p:sldId id="264" r:id="rId9"/>
    <p:sldId id="265" r:id="rId10"/>
    <p:sldId id="266" r:id="rId11"/>
    <p:sldId id="269" r:id="rId12"/>
    <p:sldId id="277" r:id="rId13"/>
    <p:sldId id="280" r:id="rId14"/>
    <p:sldId id="278" r:id="rId15"/>
    <p:sldId id="279" r:id="rId16"/>
    <p:sldId id="25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B154C-E741-4FA3-842A-7A95F4D86F6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5C75-B8BB-41B0-AB9A-A7BB5279B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7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4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4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9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85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77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36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9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59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9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5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7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9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6EB0-6627-406C-9ABF-329B0E62D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77D320-E774-4898-8848-0530F82834F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BF6EB0-6627-406C-9ABF-329B0E62D65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2C4075F9-845C-4751-9C73-BAD1798A8195}"/>
              </a:ext>
            </a:extLst>
          </p:cNvPr>
          <p:cNvGrpSpPr/>
          <p:nvPr userDrawn="1"/>
        </p:nvGrpSpPr>
        <p:grpSpPr>
          <a:xfrm>
            <a:off x="10308970" y="141195"/>
            <a:ext cx="1724316" cy="1461779"/>
            <a:chOff x="377150" y="3249612"/>
            <a:chExt cx="2155117" cy="1826988"/>
          </a:xfrm>
          <a:noFill/>
        </p:grpSpPr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xmlns="" id="{33654AB0-FEF1-421F-B333-57984727AAE0}"/>
                </a:ext>
              </a:extLst>
            </p:cNvPr>
            <p:cNvSpPr/>
            <p:nvPr userDrawn="1"/>
          </p:nvSpPr>
          <p:spPr>
            <a:xfrm rot="1800000">
              <a:off x="914400" y="3249612"/>
              <a:ext cx="1084811" cy="935182"/>
            </a:xfrm>
            <a:prstGeom prst="hexagon">
              <a:avLst>
                <a:gd name="adj" fmla="val 30182"/>
                <a:gd name="vf" fmla="val 115470"/>
              </a:avLst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xmlns="" id="{09F7DCEC-1550-4ADB-ADAB-A6E1E105B9E6}"/>
                </a:ext>
              </a:extLst>
            </p:cNvPr>
            <p:cNvSpPr/>
            <p:nvPr userDrawn="1"/>
          </p:nvSpPr>
          <p:spPr>
            <a:xfrm rot="1800000">
              <a:off x="377150" y="4141417"/>
              <a:ext cx="1084811" cy="935182"/>
            </a:xfrm>
            <a:prstGeom prst="hexagon">
              <a:avLst>
                <a:gd name="adj" fmla="val 30182"/>
                <a:gd name="vf" fmla="val 115470"/>
              </a:avLst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xmlns="" id="{B1E9C6D4-8816-4249-B8DE-D5FEDBF00DB1}"/>
                </a:ext>
              </a:extLst>
            </p:cNvPr>
            <p:cNvSpPr/>
            <p:nvPr userDrawn="1"/>
          </p:nvSpPr>
          <p:spPr>
            <a:xfrm rot="1800000">
              <a:off x="1447456" y="4141418"/>
              <a:ext cx="1084811" cy="935182"/>
            </a:xfrm>
            <a:prstGeom prst="hexagon">
              <a:avLst>
                <a:gd name="adj" fmla="val 30182"/>
                <a:gd name="vf" fmla="val 115470"/>
              </a:avLst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C5D60D89-1580-4D2A-9B72-880D23891DB0}"/>
              </a:ext>
            </a:extLst>
          </p:cNvPr>
          <p:cNvGrpSpPr/>
          <p:nvPr userDrawn="1"/>
        </p:nvGrpSpPr>
        <p:grpSpPr>
          <a:xfrm>
            <a:off x="-45018" y="4003176"/>
            <a:ext cx="3204250" cy="2716384"/>
            <a:chOff x="377150" y="3249612"/>
            <a:chExt cx="2155117" cy="1826988"/>
          </a:xfrm>
          <a:solidFill>
            <a:schemeClr val="bg1">
              <a:lumMod val="95000"/>
            </a:schemeClr>
          </a:solidFill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xmlns="" id="{6C596DD0-3E60-4C07-82A5-C4A22100A331}"/>
                </a:ext>
              </a:extLst>
            </p:cNvPr>
            <p:cNvSpPr/>
            <p:nvPr userDrawn="1"/>
          </p:nvSpPr>
          <p:spPr>
            <a:xfrm rot="1800000">
              <a:off x="914400" y="3249612"/>
              <a:ext cx="1084811" cy="935182"/>
            </a:xfrm>
            <a:prstGeom prst="hexagon">
              <a:avLst>
                <a:gd name="adj" fmla="val 30182"/>
                <a:gd name="vf" fmla="val 115470"/>
              </a:avLst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xmlns="" id="{7C63AC2E-7189-4B07-9549-AFF1350BB32E}"/>
                </a:ext>
              </a:extLst>
            </p:cNvPr>
            <p:cNvSpPr/>
            <p:nvPr userDrawn="1"/>
          </p:nvSpPr>
          <p:spPr>
            <a:xfrm rot="1800000">
              <a:off x="377150" y="4141417"/>
              <a:ext cx="1084811" cy="935182"/>
            </a:xfrm>
            <a:prstGeom prst="hexagon">
              <a:avLst>
                <a:gd name="adj" fmla="val 30182"/>
                <a:gd name="vf" fmla="val 115470"/>
              </a:avLst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xmlns="" id="{D098D6EF-A577-4E24-B5CB-EC236AD40AE4}"/>
                </a:ext>
              </a:extLst>
            </p:cNvPr>
            <p:cNvSpPr/>
            <p:nvPr userDrawn="1"/>
          </p:nvSpPr>
          <p:spPr>
            <a:xfrm rot="1800000">
              <a:off x="1447456" y="4141418"/>
              <a:ext cx="1084811" cy="935182"/>
            </a:xfrm>
            <a:prstGeom prst="hexagon">
              <a:avLst>
                <a:gd name="adj" fmla="val 30182"/>
                <a:gd name="vf" fmla="val 115470"/>
              </a:avLst>
            </a:prstGeom>
            <a:grpFill/>
            <a:ln>
              <a:solidFill>
                <a:schemeClr val="bg2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3AEBF4C-6E24-4126-B458-C1F8F16E871D}"/>
              </a:ext>
            </a:extLst>
          </p:cNvPr>
          <p:cNvSpPr/>
          <p:nvPr userDrawn="1"/>
        </p:nvSpPr>
        <p:spPr>
          <a:xfrm>
            <a:off x="2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alpha val="50000"/>
                </a:schemeClr>
              </a:gs>
              <a:gs pos="48000">
                <a:schemeClr val="bg1">
                  <a:lumMod val="85000"/>
                  <a:alpha val="50000"/>
                </a:schemeClr>
              </a:gs>
              <a:gs pos="100000">
                <a:schemeClr val="bg1">
                  <a:lumMod val="95000"/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xmlns="" id="{A9B46235-D7E2-4FCB-BB25-8CD676B839EC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8472" y="136525"/>
            <a:ext cx="848411" cy="84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8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990600"/>
            <a:ext cx="10018713" cy="124459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m-KH" sz="3600" dirty="0">
                <a:latin typeface="Khmer OS Muol" panose="02000500000000020004" pitchFamily="2" charset="0"/>
                <a:cs typeface="Khmer OS Muol" panose="02000500000000020004" pitchFamily="2" charset="0"/>
              </a:rPr>
              <a:t>វគ្គបណ្ដុះបណ្ដាល</a:t>
            </a:r>
            <a:br>
              <a:rPr lang="km-KH" sz="3600" dirty="0">
                <a:latin typeface="Khmer OS Muol" panose="02000500000000020004" pitchFamily="2" charset="0"/>
                <a:cs typeface="Khmer OS Muol" panose="02000500000000020004" pitchFamily="2" charset="0"/>
              </a:rPr>
            </a:br>
            <a:r>
              <a:rPr lang="km-KH" sz="2700" dirty="0">
                <a:latin typeface="Khmer OS Muol" panose="02000500000000020004" pitchFamily="2" charset="0"/>
                <a:cs typeface="Khmer OS Muol" panose="02000500000000020004" pitchFamily="2" charset="0"/>
              </a:rPr>
              <a:t>ស្ដីពី</a:t>
            </a:r>
            <a:br>
              <a:rPr lang="km-KH" sz="2700" dirty="0">
                <a:latin typeface="Khmer OS Muol" panose="02000500000000020004" pitchFamily="2" charset="0"/>
                <a:cs typeface="Khmer OS Muol" panose="02000500000000020004" pitchFamily="2" charset="0"/>
              </a:rPr>
            </a:br>
            <a:r>
              <a:rPr lang="km-KH" sz="2700" dirty="0">
                <a:latin typeface="Khmer OS Muol" panose="02000500000000020004" pitchFamily="2" charset="0"/>
                <a:cs typeface="Khmer OS Muol" panose="02000500000000020004" pitchFamily="2" charset="0"/>
              </a:rPr>
              <a:t>ការកំណត់អត្តសញ្ញាណជនរងគ្រោះ</a:t>
            </a:r>
            <a:br>
              <a:rPr lang="km-KH" sz="2700" dirty="0">
                <a:latin typeface="Khmer OS Muol" panose="02000500000000020004" pitchFamily="2" charset="0"/>
                <a:cs typeface="Khmer OS Muol" panose="02000500000000020004" pitchFamily="2" charset="0"/>
              </a:rPr>
            </a:br>
            <a:r>
              <a:rPr lang="km-KH" sz="2700" dirty="0">
                <a:latin typeface="Khmer OS Muol" panose="02000500000000020004" pitchFamily="2" charset="0"/>
                <a:cs typeface="Khmer OS Muol" panose="02000500000000020004" pitchFamily="2" charset="0"/>
              </a:rPr>
              <a:t>ដោយអំពើជួញដូរមនុស្សដើម្បីដើម្បីផ្ដល់សេវាសមស្រប</a:t>
            </a:r>
            <a:endParaRPr lang="en-US" sz="2700" dirty="0">
              <a:latin typeface="Khmer OS Muol" panose="02000500000000020004" pitchFamily="2" charset="0"/>
              <a:cs typeface="Khmer OS Muol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2959099"/>
            <a:ext cx="10018713" cy="1320801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km-KH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រៀបរៀងដោយៈ </a:t>
            </a:r>
            <a:r>
              <a:rPr lang="km-KH" sz="22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លោកជំទាវ ជូ ប៊ុនអេង </a:t>
            </a:r>
            <a:r>
              <a:rPr lang="km-KH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រដ្ឋលេខាធិការ ក្រសួងមហាផ្ទៃ និងជាអនុប្រធានអចិន្រ្តៃយ៍ គ.ជ.ប.ជ</a:t>
            </a:r>
            <a:endParaRPr lang="en-US" dirty="0"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6800" y="4457700"/>
            <a:ext cx="657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m-KH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មេរៀនទី ៥ ៖ ទម្រង់ស្នើសុំសម្ភាសន៍ និងការវិភាគសន្និដ្ឋាន</a:t>
            </a:r>
          </a:p>
          <a:p>
            <a:pPr>
              <a:lnSpc>
                <a:spcPct val="200000"/>
              </a:lnSpc>
            </a:pPr>
            <a:r>
              <a:rPr lang="km-KH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ធ្វើបទបង្ហាញដោយ៖ </a:t>
            </a:r>
            <a:r>
              <a:rPr lang="km-KH" b="1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ឧត្តមសេនីទោ រ៉ន សុភ័ក្រ្តវឌ្ឍនា</a:t>
            </a:r>
          </a:p>
          <a:p>
            <a:pPr>
              <a:lnSpc>
                <a:spcPct val="200000"/>
              </a:lnSpc>
            </a:pPr>
            <a:r>
              <a:rPr lang="km-KH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ប្រធានក្រុម ជំនួយកិច្ចការបង្ការ ទប់ស្កាត់</a:t>
            </a:r>
            <a:endParaRPr lang="en-US" dirty="0"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2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85" y="765553"/>
            <a:ext cx="11059636" cy="393383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និយមន័យអ្នកសមគំនិត(មាត្រា ២៩ នៃក្រមព្រហ្មទណ្ឌថ្មី)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ត្រូវចាត់ទុកថាជាអ្នកសមគំនិតក្នុងបទឧក្រិដ្ឋ ឬ បទមជ្ឈិម ចំពោះបុគ្គលណាដែល ជួយដោយចេតនាដល់ ការប៉ុនប៉ង ឬ ការសម្រេចបទឧក្រិដ្ឋ ឬ បទមជ្ឈិមនោះ ដោយផ្ដល់ជំនួយ ឬការឧបត្ថម្ភរបស់ខ្លួន។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អ្នកសមគំនិតនឹងអាចត្រូវផ្ដន្ទាទោសបាន លុះត្រាតែបទឧក្រិដ្ឋ ឬ បទមជ្ឈិម ត្រូវបានសម្រេច ឬបានប៉ុនប៉ង។ អ្នកសមគំនិតនៃបទឧក្រិដ្ឋ ឬ បទមជ្ឈិម ត្រូវទទួលទោសដូចគ្នានឹងចារីដែរ។</a:t>
            </a:r>
          </a:p>
        </p:txBody>
      </p:sp>
    </p:spTree>
    <p:extLst>
      <p:ext uri="{BB962C8B-B14F-4D97-AF65-F5344CB8AC3E}">
        <p14:creationId xmlns:p14="http://schemas.microsoft.com/office/powerpoint/2010/main" val="252840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05" y="162312"/>
            <a:ext cx="11059636" cy="6465316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ទោសបន្ថែម (មាត្រា ៤៩ ច្បាប់ស្ដីពីការបង្ក្រាបអំពើជួញដូរមនុស្ស និងអំពើធ្វើអាជីវកម្មផ្លូវភេទ)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ចំពោះបទល្មើសដែលមានចែងក្នុងច្បាប់នេះ អាចត្រូវទទួលទោសបន្ថែមដូចតទៅ៖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១. រឹបអូសឧបករណ៍ សម្ភារៈ ឬ វត្ថុទាំងឡាយដែលត្រូវបានប្រើប្រាស់ ឬ នឹងត្រូវប្រើប្រាស់ក្នុង	ការប្រព្រឹត្តបទល្មើស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២. រឹបអូសសម្ភារៈទាំងឡាយ ដែលជាកម្មវត្ថុ នៃបទល្មើស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៣. រឹមអូសប្រាក់ចំណូល ឬ ទ្រព្យដែលរកបាន ឬជាផលនៃបទល្មើស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៤. បិទការផលិត ដែលបម្រើដល់ការប្រព្រឹត្តបទល្មើស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៥. ការដាក់កំហិតលើសិទ្ធិពលរដ្ឋ និង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៦. ការហាមឃាត់ការស្នាក់នៅ។ </a:t>
            </a:r>
          </a:p>
        </p:txBody>
      </p:sp>
    </p:spTree>
    <p:extLst>
      <p:ext uri="{BB962C8B-B14F-4D97-AF65-F5344CB8AC3E}">
        <p14:creationId xmlns:p14="http://schemas.microsoft.com/office/powerpoint/2010/main" val="1377055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7717" y="241004"/>
            <a:ext cx="6400842" cy="815163"/>
          </a:xfrm>
        </p:spPr>
        <p:txBody>
          <a:bodyPr>
            <a:normAutofit fontScale="90000"/>
          </a:bodyPr>
          <a:lstStyle/>
          <a:p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គំនូសបំព្រួញបណ្តាញជួញដូរមនុស្ស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4953" y="499805"/>
            <a:ext cx="8364872" cy="63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952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781877" y="3240154"/>
            <a:ext cx="3180522" cy="9077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/>
              <a:t>អ្នកបច្ចេកទេសវះកាត់សរីរាង្គ</a:t>
            </a:r>
          </a:p>
          <a:p>
            <a:pPr algn="ctr"/>
            <a:r>
              <a:rPr lang="km-KH" sz="1600" dirty="0"/>
              <a:t> (ករណីជួញដូរសរីរាង្គ)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1152935" y="4340084"/>
            <a:ext cx="3180522" cy="9077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/>
              <a:t>អ្នកបច្ចេកទេសកាត់ត </a:t>
            </a:r>
          </a:p>
          <a:p>
            <a:pPr algn="ctr"/>
            <a:r>
              <a:rPr lang="km-KH" sz="1600" dirty="0"/>
              <a:t>វីដេអូ និងចែកចាយ </a:t>
            </a:r>
          </a:p>
          <a:p>
            <a:pPr algn="ctr"/>
            <a:r>
              <a:rPr lang="km-KH" sz="1600" dirty="0"/>
              <a:t>(អ៊ីធើណិត)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1510746" y="5446641"/>
            <a:ext cx="3180522" cy="9077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/>
              <a:t>អ្នកបច្ចេកទេសផ្សាំ និងបញ្ចូលមេជីវិត </a:t>
            </a:r>
          </a:p>
          <a:p>
            <a:pPr algn="ctr"/>
            <a:r>
              <a:rPr lang="km-KH" sz="1600" dirty="0"/>
              <a:t>(ករណីពពោះជំនួស)</a:t>
            </a:r>
            <a:endParaRPr lang="en-US" sz="1600" dirty="0"/>
          </a:p>
        </p:txBody>
      </p:sp>
      <p:sp>
        <p:nvSpPr>
          <p:cNvPr id="22" name="Snip Diagonal Corner Rectangle 21"/>
          <p:cNvSpPr/>
          <p:nvPr/>
        </p:nvSpPr>
        <p:spPr>
          <a:xfrm>
            <a:off x="3829874" y="2196543"/>
            <a:ext cx="1861930" cy="576470"/>
          </a:xfrm>
          <a:prstGeom prst="snip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solidFill>
                  <a:schemeClr val="bg1"/>
                </a:solidFill>
              </a:rPr>
              <a:t>អ្នកដឹកជញ្ជូន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3" name="Snip Diagonal Corner Rectangle 22"/>
          <p:cNvSpPr/>
          <p:nvPr/>
        </p:nvSpPr>
        <p:spPr>
          <a:xfrm>
            <a:off x="6281530" y="2196543"/>
            <a:ext cx="1861930" cy="576470"/>
          </a:xfrm>
          <a:prstGeom prst="snip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solidFill>
                  <a:schemeClr val="bg1"/>
                </a:solidFill>
              </a:rPr>
              <a:t>អ្នកលាក់បំពួន / បង្ខាំង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5" name="Curved Left Arrow 24"/>
          <p:cNvSpPr/>
          <p:nvPr/>
        </p:nvSpPr>
        <p:spPr>
          <a:xfrm rot="9177623" flipH="1">
            <a:off x="7477354" y="790030"/>
            <a:ext cx="1332211" cy="2327526"/>
          </a:xfrm>
          <a:prstGeom prst="curved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Notched Right Arrow 25"/>
          <p:cNvSpPr/>
          <p:nvPr/>
        </p:nvSpPr>
        <p:spPr>
          <a:xfrm flipV="1">
            <a:off x="2358885" y="1451108"/>
            <a:ext cx="2452969" cy="129206"/>
          </a:xfrm>
          <a:prstGeom prst="notch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Notched Right Arrow 26"/>
          <p:cNvSpPr/>
          <p:nvPr/>
        </p:nvSpPr>
        <p:spPr>
          <a:xfrm rot="8801011">
            <a:off x="4765404" y="1983223"/>
            <a:ext cx="319436" cy="134257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otched Right Arrow 27"/>
          <p:cNvSpPr/>
          <p:nvPr/>
        </p:nvSpPr>
        <p:spPr>
          <a:xfrm rot="1965088">
            <a:off x="6894058" y="1975492"/>
            <a:ext cx="295479" cy="137909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otched Right Arrow 30"/>
          <p:cNvSpPr/>
          <p:nvPr/>
        </p:nvSpPr>
        <p:spPr>
          <a:xfrm rot="6940260">
            <a:off x="3460469" y="3538655"/>
            <a:ext cx="1818435" cy="15354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Notched Right Arrow 31"/>
          <p:cNvSpPr/>
          <p:nvPr/>
        </p:nvSpPr>
        <p:spPr>
          <a:xfrm rot="6864960">
            <a:off x="3361723" y="4079562"/>
            <a:ext cx="2964298" cy="137253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Notched Right Arrow 32"/>
          <p:cNvSpPr/>
          <p:nvPr/>
        </p:nvSpPr>
        <p:spPr>
          <a:xfrm rot="6940260">
            <a:off x="3539954" y="3036867"/>
            <a:ext cx="659303" cy="163553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otched Right Arrow 33"/>
          <p:cNvSpPr/>
          <p:nvPr/>
        </p:nvSpPr>
        <p:spPr>
          <a:xfrm>
            <a:off x="4004283" y="3637718"/>
            <a:ext cx="2343508" cy="113779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Notched Right Arrow 34"/>
          <p:cNvSpPr/>
          <p:nvPr/>
        </p:nvSpPr>
        <p:spPr>
          <a:xfrm>
            <a:off x="4393096" y="4738783"/>
            <a:ext cx="1987826" cy="98259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otched Right Arrow 35"/>
          <p:cNvSpPr/>
          <p:nvPr/>
        </p:nvSpPr>
        <p:spPr>
          <a:xfrm>
            <a:off x="4754783" y="5819882"/>
            <a:ext cx="1612888" cy="110463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otched Right Arrow 36"/>
          <p:cNvSpPr/>
          <p:nvPr/>
        </p:nvSpPr>
        <p:spPr>
          <a:xfrm rot="10800000">
            <a:off x="5711175" y="2438397"/>
            <a:ext cx="537225" cy="125895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30704" y="1012700"/>
            <a:ext cx="1300842" cy="100602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/>
              <a:t>មេខ្យល់ /</a:t>
            </a:r>
          </a:p>
          <a:p>
            <a:pPr algn="ctr"/>
            <a:r>
              <a:rPr lang="km-KH" sz="1400" dirty="0"/>
              <a:t>ភ្នាក់ងារជ្រើសរើស</a:t>
            </a:r>
            <a:endParaRPr lang="en-US" sz="1400" dirty="0"/>
          </a:p>
        </p:txBody>
      </p:sp>
      <p:sp>
        <p:nvSpPr>
          <p:cNvPr id="39" name="Rounded Rectangle 38"/>
          <p:cNvSpPr/>
          <p:nvPr/>
        </p:nvSpPr>
        <p:spPr>
          <a:xfrm>
            <a:off x="4141308" y="390937"/>
            <a:ext cx="3763619" cy="47707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solidFill>
                  <a:schemeClr val="tx1"/>
                </a:solidFill>
                <a:latin typeface="Khmer OS Muol" panose="02000500000000020004" pitchFamily="2" charset="0"/>
                <a:cs typeface="Khmer OS Muol" panose="02000500000000020004" pitchFamily="2" charset="0"/>
              </a:rPr>
              <a:t>គំនូសបំព្រួញជនល្មើស</a:t>
            </a:r>
            <a:endParaRPr lang="en-US" sz="1600" dirty="0">
              <a:solidFill>
                <a:schemeClr val="tx1"/>
              </a:solidFill>
              <a:latin typeface="Khmer OS Muol" panose="02000500000000020004" pitchFamily="2" charset="0"/>
              <a:cs typeface="Khmer OS Muol" panose="02000500000000020004" pitchFamily="2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90" y="1245699"/>
            <a:ext cx="334621" cy="33462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273" y="2392009"/>
            <a:ext cx="334621" cy="33462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33" y="2670304"/>
            <a:ext cx="334621" cy="33462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061" y="2869091"/>
            <a:ext cx="334621" cy="33462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732" y="1172815"/>
            <a:ext cx="334621" cy="33462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280" y="1159563"/>
            <a:ext cx="298177" cy="298177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552" y="2100458"/>
            <a:ext cx="284932" cy="28493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831" y="1205946"/>
            <a:ext cx="288230" cy="288230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4873489" y="1081565"/>
            <a:ext cx="2236301" cy="82011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dirty="0">
                <a:solidFill>
                  <a:schemeClr val="bg1"/>
                </a:solidFill>
              </a:rPr>
              <a:t>ឈ្មួញជួញដូរមនុស្ស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74685" y="1216999"/>
            <a:ext cx="1542300" cy="5808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dirty="0">
                <a:solidFill>
                  <a:schemeClr val="tx1"/>
                </a:solidFill>
              </a:rPr>
              <a:t>ជនរងគ្រោះ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431186" y="3368818"/>
            <a:ext cx="5151214" cy="30849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solidFill>
                  <a:schemeClr val="tx1"/>
                </a:solidFill>
                <a:latin typeface="Khmer OS Muol" panose="02000500000000020004" pitchFamily="2" charset="0"/>
                <a:cs typeface="Khmer OS Muol" panose="02000500000000020004" pitchFamily="2" charset="0"/>
              </a:rPr>
              <a:t>អ្នកកេងប្រវ័ញ្ច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មេការសំណង់ / ការដ្ឋាន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ម្ចាស់ផ្ទះ / ម្ចាស់ហាង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ថៅកែរោងចក្រសិប្បកម្ម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ថៅកែទូកនេសាទ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ថៅកែផ្ទះបន / ខារ៉ាអូខេ / ម៉ាស្សា / បាររាំស្រាត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អ្នកគ្រប់គ្រងក្មេងលក់សុំទាន / លក់ផ្កា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អ្នកជួញដូរសរីរាង្គ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អ្នកផលិតវីដេអូអាសអាភាស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អ្នកជួញដូរទារក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m-KH" dirty="0">
                <a:solidFill>
                  <a:schemeClr val="tx1"/>
                </a:solidFill>
              </a:rPr>
              <a:t>...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817" y="1658132"/>
            <a:ext cx="435707" cy="435707"/>
          </a:xfrm>
          <a:prstGeom prst="rect">
            <a:avLst/>
          </a:prstGeom>
        </p:spPr>
      </p:pic>
      <p:sp>
        <p:nvSpPr>
          <p:cNvPr id="55" name="Notched Right Arrow 54"/>
          <p:cNvSpPr/>
          <p:nvPr/>
        </p:nvSpPr>
        <p:spPr>
          <a:xfrm rot="2499396">
            <a:off x="5552169" y="3073889"/>
            <a:ext cx="1119458" cy="128123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894" y="971522"/>
            <a:ext cx="734135" cy="75707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2604827">
            <a:off x="3632935" y="2931951"/>
            <a:ext cx="3113253" cy="111423"/>
          </a:xfrm>
          <a:prstGeom prst="rightArrow">
            <a:avLst>
              <a:gd name="adj1" fmla="val 50000"/>
              <a:gd name="adj2" fmla="val 7793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0911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07407E-6 L 0.33737 2.5925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52" grpId="0" animBg="1"/>
      <p:bldP spid="55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540" y="225056"/>
            <a:ext cx="1850065" cy="1022498"/>
          </a:xfrm>
        </p:spPr>
        <p:txBody>
          <a:bodyPr>
            <a:normAutofit/>
          </a:bodyPr>
          <a:lstStyle/>
          <a:p>
            <a:r>
              <a:rPr lang="km-KH" sz="2800" dirty="0">
                <a:latin typeface="Khmer OS Bokor" panose="02000500000000020004" pitchFamily="2" charset="0"/>
                <a:cs typeface="Khmer OS Bokor" panose="02000500000000020004" pitchFamily="2" charset="0"/>
              </a:rPr>
              <a:t>សម្គាល់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790" y="1129970"/>
            <a:ext cx="10586276" cy="565448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១. ក្នុងករណីដែលជនរងគ្រោះ មានស្មារតីវិបល្លាស ឬស្មារតីមិននឹងន ឬស្ថានភាពសុខភាពទន់ខ្សោយខ្លាំង ឬមិនប្រក្រតី ចាំបាច់ត្រូវផ្តល់អន្តរាគមន៍វិបត្តិ ដើម្បីសង្គ្រោះបន្ទាន់ ឬទុកពេលវេលាឲ្យជនរងគ្រោះមានលទ្ធភាពនៅក្នុងការផ្តល់សម្ភាសឲ្យបានជាក់លាក់។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២. អាស្រ័យលើកាលៈទេសៈជាក់ស្តែង ការសម្ភាសកំណត់អត្តសញ្ញាណជនរងគ្រោះ អាចប្រព្រឹត្តទៅតាមវិធីសាស្ត្រពីរបែបគឺ វិធីសាស្ត្ររហ័ស (បឋម) ដែលមានលក្ខណៈលឿននិងជាក់លាក់ និងវិធី   សាស្ត្រលម្អិត បែបស៊ីជម្រៅ ដើម្បីទទួលបានព័ត៌មានកាន់តែ​សុក្រឹត្យឈានទៅដល់ការសន្និដ្ឋានអំពីអត្តសញ្ញាណជនរងគ្រោះ។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៣. គ្រប់ការសម្ភាសន៍ទាំងអស់ ទោះត្រូវធ្វើឡើងដោយនគរបាលយុត្តិធម៌ ឬអ្នកមានភារកិច្ច កំណត់អត្តសញ្ញាណជនរងគ្រោះណាមួយក៏ដោយ ត្រូវអនុវត្តតាមវិធីសាស្ត្រ និងក្រមសីលធម៌ នៃការសម្ភាសដោយផ្តោតលើឧត្តមប្រយោជន៍របស់ជនរងគ្រោះ។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90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082" y="733021"/>
            <a:ext cx="10720746" cy="56544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៤. ក្នុងករណីជនរងគ្រោះជាកុមារ គប្បីប្រើវិធីសាស្ត្រ</a:t>
            </a:r>
            <a:r>
              <a:rPr lang="en-US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​​​ «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កុមារមេត្រី</a:t>
            </a:r>
            <a:r>
              <a:rPr lang="en-US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» 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និងត្រូវមានវត្តមាន​របស់ឪពុក​/   ម្តាយ ឬអ្នកអាណាព្យាបាល ឬអ្នកថែរក្សាស្របច្បាប់ ឬមន្ត្រីដែលច្បាប់អនុញ្ញាតិ </a:t>
            </a:r>
            <a:r>
              <a:rPr lang="en-US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(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ឬជនពេញវ័យដែលមានការជឿទុកចិត្តពីកុមារ)ដើម្បីជួយដឹងឮ និងផ្តល់​​​ភាពកក់ក្តៅដល់កុមារ តែមិនត្រូវឲ្យមានវត្តមាន ជនដែលសង្ស័យថាមានពាក់ព័ន្ធនឹងបទល្មើស។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៥. បើអ្នកមានភារកិច្ចសម្ភាសជនរងគ្រោះ ជាមន្ត្រីនគរបាលយុត្តិធម៌ ឬកម្លាំងសមត្ថកិច្ច គប្បីកុំប្រើប្រាស់ឯកសណ្ឋាន ឬមានអាវុធជាប់ខ្លួន ដែលអាចធ្វើឲ្យជនរងគ្រោះមានការភ័យខ្លាច និងមិនហ៊ាន  ផ្តល់ចម្លើយ។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b="1" u="sng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ចំណុចបន្ថែម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៖ ទីកន្លែងដែលត្រូវសម្ភាសន៍ មិនត្រូវមានរូបភាព ឬឧបករណ៍ ដែលបង្ហាញពី ភាពឃោរឃៅ ឬភាពរងគ្រោះណាមួយដែលប៉ះពាល់ដល់អារម្មណ៍​របស់ជនរងគ្រោះ។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73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852" y="2707760"/>
            <a:ext cx="8083485" cy="1460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m-KH" sz="15000" dirty="0">
                <a:latin typeface="Khmer OS Bokor" panose="02000500000000020004" pitchFamily="2" charset="0"/>
                <a:cs typeface="Khmer OS Bokor" panose="02000500000000020004" pitchFamily="2" charset="0"/>
              </a:rPr>
              <a:t>សូមអរគុណ</a:t>
            </a:r>
            <a:endParaRPr lang="en-US" sz="15000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14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499" y="354729"/>
            <a:ext cx="11406433" cy="10421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km-KH" sz="36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មេរៀនទី៥៖ ទម្រង់ស្នើសុំសម្ភាសន៍ និងការវិភាគសន្និដ្ឋាន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258" y="1978572"/>
            <a:ext cx="10965242" cy="4379694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km-KH" sz="22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រយៈពេល៖ </a:t>
            </a:r>
            <a:r>
              <a:rPr lang="km-KH" sz="22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១ម៉ោង</a:t>
            </a:r>
            <a:endParaRPr lang="en-US" sz="22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lvl="0" algn="just">
              <a:lnSpc>
                <a:spcPct val="150000"/>
              </a:lnSpc>
            </a:pPr>
            <a:r>
              <a:rPr lang="km-KH" sz="22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គោលបំណង៖ </a:t>
            </a:r>
            <a:r>
              <a:rPr lang="km-KH" sz="22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ដើម្បីសិក្សាបានយល់ដឹងពីសារសំខាន់នៃទម្រង់ស្នើសុំសម្ភាសន៍ដែលត្រូវប្រើពេលសម្ភាសន៍ទម្រង់វែង/លម្អិត និងរបៀបវិភាគសន្និដ្ឋានរកភាពរងគ្រោះ ដោយផ្អែកលើមាត្រាច្បាប់ដែលចែងពាក់ព័ន្ធនឹងបទល្មើស ជួញដូរមនុស្ស ។</a:t>
            </a:r>
            <a:endParaRPr lang="en-US" sz="22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lvl="0" algn="just">
              <a:lnSpc>
                <a:spcPct val="150000"/>
              </a:lnSpc>
            </a:pPr>
            <a:r>
              <a:rPr lang="km-KH" sz="22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វិធីសាស្រ្ត៖  </a:t>
            </a:r>
            <a:r>
              <a:rPr lang="km-KH" sz="22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ពន្យល់ អំពីចំណុចសំខាន់នៃទម្រង់ ការប្រើប្រាស់ និងរបៀបវិភាគសន្និដ្ឋាន រកភាពរងគ្រោះ ។</a:t>
            </a:r>
            <a:endParaRPr lang="en-US" sz="22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0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2" y="365125"/>
            <a:ext cx="4289583" cy="902201"/>
          </a:xfrm>
        </p:spPr>
        <p:txBody>
          <a:bodyPr>
            <a:normAutofit/>
          </a:bodyPr>
          <a:lstStyle/>
          <a:p>
            <a:r>
              <a:rPr lang="km-KH" sz="28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 ក.ទម្រង់ស្នើសុំសម្ភាសន៍</a:t>
            </a:r>
            <a:endParaRPr lang="en-US" sz="28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63" y="930167"/>
            <a:ext cx="11180963" cy="5478516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km-KH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ទម្រង់ស្នើសុំសម្ភាសន៍ គឺជាឯកសារគតិយុត្តិ កិច្ចព្រមព្រៀង ធ្វើឡើងមុនពេលធ្វើការសម្ភាសន៍លម្អិត រវាងអ្នកធ្វើសម្ភាសន៍ ជាមួយនិងអ្នកផ្តល់ចម្លើយ និងភាគីចូលរួមពាក់ព័ន្ធ សម្រាប់ប្រើប្រាស់ជាឧបករណ៍ធានាអះអាងពីការផ្តល់សក្ខីកម្មនិងព័ត៌មានផ្សេងៗដែលទទួលបានពីអ្នកផ្តល់ចម្លើយ គឺមានភាពសច្ចៈ ទៀងត្រង់ គ្មានលម្អៀង និងប្រកបដោយសន្តិវិធី គ្មានការបង្ខិតបង្ខំ ពីសំណាក់អ្នកធ្វើសម្ភាសន៍ ។ </a:t>
            </a:r>
            <a:endParaRPr lang="en-US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lvl="0" algn="just">
              <a:lnSpc>
                <a:spcPct val="150000"/>
              </a:lnSpc>
            </a:pPr>
            <a:r>
              <a:rPr lang="km-KH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ធានាបាននូវទំនុកចិត្តចំពោះអ្នកផ្តល់ចម្លើយ ទទួលបាននៅភាពកក់ក្តៅ ថាព័ត៌មានដែលបានផ្តល់មកកាន់មន្រ្តីសម្ភាសន៍ ពិតជាមានសុវត្ថិភាព  និងរក្សាបានការសម្ងាត់ ឯកជនភាព។ ទម្រង់នេះក៍បានផ្តល់នូវព័ត៌មានពេញលេញ មានប្រយោជន៍ ដែលទាក់ទងនឹងអ្នកផ្តល់ចម្លើយមុនពេលផ្តើមការសម្ភាសន៍  </a:t>
            </a:r>
            <a:endParaRPr lang="en-US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km-KH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ទុកប្រើប្រាស់ជាឯកសារគតិយុត្តិ ថាសក្ខីកម្ម និងព័ត៌មានដែលទទួលបាន គឺពិតប្រាកដមានការទទួលស្គាល់ ពីអ្នកផ្តល់ចម្លើយ និងអ្នកពាក់ព័ន្ធ ស្របទៅតាមផ្លូវច្បាប់ ។</a:t>
            </a:r>
            <a:endParaRPr lang="en-US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3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xmlns="" id="{3889FEA2-6526-CC40-B3B1-E1827BF1823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9083" y="212834"/>
            <a:ext cx="4301434" cy="6408683"/>
          </a:xfrm>
          <a:prstGeom prst="rect">
            <a:avLst/>
          </a:prstGeom>
        </p:spPr>
      </p:pic>
      <p:sp>
        <p:nvSpPr>
          <p:cNvPr id="3" name="Left Brace 2"/>
          <p:cNvSpPr/>
          <p:nvPr/>
        </p:nvSpPr>
        <p:spPr>
          <a:xfrm>
            <a:off x="4666594" y="1095703"/>
            <a:ext cx="874986" cy="9616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4666594" y="2175641"/>
            <a:ext cx="874986" cy="1592318"/>
          </a:xfrm>
          <a:prstGeom prst="leftBrace">
            <a:avLst>
              <a:gd name="adj1" fmla="val 8333"/>
              <a:gd name="adj2" fmla="val 491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4666595" y="3925614"/>
            <a:ext cx="874986" cy="24042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3951" y="347390"/>
            <a:ext cx="5064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m-KH" sz="24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ea typeface="+mj-ea"/>
                <a:cs typeface="Khmer OS Muol Light" panose="02000500000000020004" pitchFamily="2" charset="0"/>
              </a:rPr>
              <a:t> </a:t>
            </a:r>
            <a:r>
              <a:rPr lang="km-KH" sz="28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ea typeface="+mj-ea"/>
                <a:cs typeface="Khmer OS Muol Light" panose="02000500000000020004" pitchFamily="2" charset="0"/>
              </a:rPr>
              <a:t>ក.ទម្រង់ស្នើសុំសម្ភាសន៍ (ត)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72579" y="928860"/>
            <a:ext cx="258183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m-KH" sz="1600" b="1" dirty="0">
                <a:solidFill>
                  <a:schemeClr val="accent1">
                    <a:lumMod val="75000"/>
                  </a:schemeClr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ផ្នែកទី១ </a:t>
            </a:r>
            <a:r>
              <a:rPr lang="km-KH" sz="1600" dirty="0">
                <a:solidFill>
                  <a:schemeClr val="accent1">
                    <a:lumMod val="75000"/>
                  </a:schemeClr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ព័ត៌មានផ្ទាល់ខ្លួនរបស់ អ្នកសម្ភាសន៍ និងអ្នកចូលរួមក្នុងកិច្ចសម្ភាសន៍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2578" y="2165916"/>
            <a:ext cx="2581835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1600" b="1" dirty="0">
                <a:solidFill>
                  <a:schemeClr val="accent1">
                    <a:lumMod val="75000"/>
                  </a:schemeClr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ផ្នែកទី២</a:t>
            </a:r>
            <a:r>
              <a:rPr lang="km-KH" sz="1600" dirty="0">
                <a:solidFill>
                  <a:schemeClr val="accent1">
                    <a:lumMod val="75000"/>
                  </a:schemeClr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ការស្នើការសុំអនុញ្ញាត ដើម្បីធ្វើការសម្ភាសន៍ និងការធានាពីសុវត្ថិភាពរបស់អ្នកផ្ដល់ចម្លើយ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2577" y="4109898"/>
            <a:ext cx="2581835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1600" b="1" dirty="0">
                <a:solidFill>
                  <a:schemeClr val="accent1">
                    <a:lumMod val="75000"/>
                  </a:schemeClr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ផ្នែកទី៣ </a:t>
            </a:r>
            <a:r>
              <a:rPr lang="km-KH" sz="1600" dirty="0">
                <a:solidFill>
                  <a:schemeClr val="accent1">
                    <a:lumMod val="75000"/>
                  </a:schemeClr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ការព្រមព្រៀងផ្ដិតមេដៃរបស់ភាគីចូលរួមទាំងអស់ ដើម្បីជាសក្ខីភាពក្នុងការយល់ព្រមផ្ដល់កិច្ចសម្ភាស និងជាអំណះអំណាងចំពោះមុខច្បាប់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121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E94267B-3A32-224D-8012-576F08FF3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886"/>
            <a:ext cx="10515600" cy="5447253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ប្រសិនបើរកឃើញធាតុផ្សំនៃបទល្មើសជួញដូរមនុស្ស (ទាំង៣សម្រាប់នីតិជន ឬចំនួន​២សម្រាប់អនីតិជន) នោះគេអាចសន្និដ្ឋានបឋមថាជាជនរងគ្រោះដោយអំពើជួញដូរមនុស្ស</a:t>
            </a:r>
            <a:r>
              <a:rPr lang="en-US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 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ហើយសមត្ថិកិច្ចមានភារកិច្ចបន្តការស៊ើបអង្កេតដើម្បីរកជនល្មើសផ្តន្ទាទោស ដោយមានកិច្ចសហការពីជនរងគ្រោះ។</a:t>
            </a:r>
          </a:p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ប្រសិនបើរកឃើញធាតុផ្សំបានតែមួយ ឬរកមិនឃើញធាតុផ្សំណាមួយសោះ ដែលពាក់ព័ន្ធនឹងភាពរងគ្រោះដោយអំពើជួញដូរមនុស្ស ករណីនេះមិនអាចសន្និដ្ឋានថា ជាជនរងគ្រោះដោយអំពើជួញដូរមនុស្សឡើយ។ ដូច្នេះអ្នកសម្ភាសន៍ គប្បីបញ្ជូនព័ត៌មានពាក់ព័ន្ធ និងអ្នកដែលអះអាងថាមានភាពរងគ្រោះទៅសមត្ថកិច្ច ​ដើម្បីស្រាវជ្រាវបន្ត និងណែនាំសាម៉ីខ្លួនឲ្យទៅកាន់ស្ថាប័នដែលមានសមត្ថកិច្ចពាក់ព័ន្ធសមស្រប​ដទៃទៀត​ ប្រសិនបើសាម៉ីខ្លួនយល់ព្រម។</a:t>
            </a:r>
          </a:p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ក្នុងករណីរកឃើញតម្រុយមួយដែលអាចបញ្ជាក់ថា បុគ្គលនោះអាចជាជនសង្ស័យ​ប្រព្រឹត្តបទល្មើសពាក់ព័ន្ធនឹងអំពើជួញដូរមនុស្ស ឬអំពើធ្វើអាជីវកម្មផ្លូវភេទវិញនោះ អ្នកធ្វើសម្ភាសន៍ត្រូវរាយការណ៍ជាបន្ទាន់ទៅអាជ្ញាធរមានសមត្ថកិច្ច ដើម្បីចាត់ការតាមនីតិវិធីច្បាប់។</a:t>
            </a:r>
          </a:p>
        </p:txBody>
      </p:sp>
      <p:sp>
        <p:nvSpPr>
          <p:cNvPr id="2" name="Rectangle 1"/>
          <p:cNvSpPr/>
          <p:nvPr/>
        </p:nvSpPr>
        <p:spPr>
          <a:xfrm>
            <a:off x="478078" y="357957"/>
            <a:ext cx="4788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m-KH" sz="28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ea typeface="+mj-ea"/>
                <a:cs typeface="Khmer OS Muol Light" panose="02000500000000020004" pitchFamily="2" charset="0"/>
              </a:rPr>
              <a:t>ខ.</a:t>
            </a:r>
            <a:r>
              <a:rPr lang="x-none" sz="28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ea typeface="+mj-ea"/>
                <a:cs typeface="Khmer OS Muol Light" panose="02000500000000020004" pitchFamily="2" charset="0"/>
              </a:rPr>
              <a:t>របៀបវិភាគសន្និដ្ឋាន</a:t>
            </a:r>
            <a:endParaRPr lang="en-US" sz="2800" b="1" dirty="0">
              <a:solidFill>
                <a:srgbClr val="5B9BD5">
                  <a:lumMod val="75000"/>
                </a:srgbClr>
              </a:solidFill>
              <a:latin typeface="Khmer OS Muol Light" panose="02000500000000020004" pitchFamily="2" charset="0"/>
              <a:ea typeface="+mj-ea"/>
              <a:cs typeface="Khmer OS Muol Ligh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3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ABCFDB96-088C-4B41-A0AF-EB5F53D0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2" y="599037"/>
            <a:ext cx="10515600" cy="71230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m-KH" sz="28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គ. </a:t>
            </a:r>
            <a:r>
              <a:rPr lang="x-none" sz="2800" b="1" dirty="0">
                <a:solidFill>
                  <a:srgbClr val="5B9BD5">
                    <a:lumMod val="75000"/>
                  </a:srgb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ការទទួលខុសត្រូវផ្នែកព្រហ្មទណ្ឌ </a:t>
            </a:r>
            <a:r>
              <a:rPr lang="km-KH" sz="2000" dirty="0"/>
              <a:t/>
            </a:r>
            <a:br>
              <a:rPr lang="km-KH" sz="2000" dirty="0"/>
            </a:br>
            <a:r>
              <a:rPr lang="x-none" sz="2000" dirty="0">
                <a:solidFill>
                  <a:schemeClr val="tx1"/>
                </a:solidFill>
                <a:latin typeface="Khmer OS Siemreap" panose="02000500000000020004" pitchFamily="2" charset="77"/>
                <a:cs typeface="Khmer OS Siemreap" panose="02000500000000020004" pitchFamily="2" charset="77"/>
              </a:rPr>
              <a:t>(មាត្រា៤​ នៃច្បាប់ស្តីពីការបង្ក្រាបអំពើជួញដូរមនុស្សនិងអំពើធ្វើអាជីវកម្មផ្លូវភេទ)</a:t>
            </a:r>
            <a:r>
              <a:rPr lang="en-US" sz="2000" dirty="0">
                <a:solidFill>
                  <a:schemeClr val="tx1"/>
                </a:solidFill>
                <a:latin typeface="Khmer OS Siemreap" panose="02000500000000020004" pitchFamily="2" charset="77"/>
                <a:cs typeface="Khmer OS Siemreap" panose="02000500000000020004" pitchFamily="2" charset="77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Khmer OS Siemreap" panose="02000500000000020004" pitchFamily="2" charset="77"/>
                <a:cs typeface="Khmer OS Siemreap" panose="02000500000000020004" pitchFamily="2" charset="77"/>
              </a:rPr>
            </a:br>
            <a:endParaRPr lang="x-none" sz="2000" dirty="0">
              <a:solidFill>
                <a:schemeClr val="tx1"/>
              </a:solidFill>
              <a:latin typeface="Khmer OS Siemreap" panose="02000500000000020004" pitchFamily="2" charset="77"/>
              <a:cs typeface="Khmer OS Siemreap" panose="02000500000000020004" pitchFamily="2" charset="77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E94267B-3A32-224D-8012-576F08FF3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142"/>
            <a:ext cx="10515600" cy="5232146"/>
          </a:xfrm>
        </p:spPr>
        <p:txBody>
          <a:bodyPr>
            <a:normAutofit lnSpcReduction="10000"/>
          </a:bodyPr>
          <a:lstStyle/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រាល់ការប៉ុនប៉ងប្រព្រឹត្តបទល្មើសឧក្រ</a:t>
            </a:r>
            <a:r>
              <a:rPr lang="km-KH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ិ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ដ្ឋ ឬមជ្ឈ</a:t>
            </a:r>
            <a:r>
              <a:rPr lang="km-KH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ិ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មទាំងឡាយ ដែលមានចែងក្នុងច្បាប់នេះ ត្រូវផ្តន្ទាទោសនិងត្រូវទទួលខុសត្រូវដូចករណីដែលបទល្មើសត្រូវបានប្រព្រឹត្ត។</a:t>
            </a:r>
          </a:p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អ្នកសមគំនិតនិងអ្នកផ្តើមគំនិត ក្នុងបទល្មើសឧក្រ</a:t>
            </a:r>
            <a:r>
              <a:rPr lang="km-KH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ិ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ដ្ឋ ឬមជ្ឈ</a:t>
            </a:r>
            <a:r>
              <a:rPr lang="km-KH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ិ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មទាំងឡាយ ដែលមានចែងក្នុងច្បាប់នេះ ត្រូវផ្តន្ទាទោស និងត្រូវទទួលខុសត្រូវដូចចារីដែលប្រព្រឹត្តបទល្មើស។</a:t>
            </a:r>
          </a:p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អ្នកសមគំនិត និងអ្នកផ្តើមគំនិតរួមមាន អ្នករៀបចំ ឬចង្អុលបង្ហាញជាអាទិ៍ ឲ្យជនដទៃ​ប្រព្រឹត្តបទល្មើស​ឧក្រ</a:t>
            </a:r>
            <a:r>
              <a:rPr lang="km-KH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ិ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ដ្ឋឬមជ្ឈ</a:t>
            </a:r>
            <a:r>
              <a:rPr lang="km-KH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ិ</a:t>
            </a: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មទាំងឡាយ ដែលមានចែងនៅក្នុងច្បាប់នេះ។</a:t>
            </a:r>
          </a:p>
          <a:p>
            <a:pPr lvl="1" algn="just">
              <a:lnSpc>
                <a:spcPct val="150000"/>
              </a:lnSpc>
            </a:pPr>
            <a:r>
              <a:rPr lang="x-none" dirty="0">
                <a:latin typeface="Khmer OS Siemreap" panose="02000500000000020004" pitchFamily="2" charset="77"/>
                <a:cs typeface="Khmer OS Siemreap" panose="02000500000000020004" pitchFamily="2" charset="77"/>
              </a:rPr>
              <a:t>នៅពេលដែលអ្នកតំណាង ភ្នាក់ងារ ឬនិយោជិត នៃនីតិបុគ្គល ឬភារប្បទាយី (អ្នកប្រគល់សិទ្ធិទៅឲ្យអ្នកតំណាង ឬភ្នាក់ងារ) ណាមួយ ប្រព្រឹត្តបទល្មើសណាមួយ ដែលមានចែងនៅក្នុងច្បាប់នេះ ក្នុងក្របខ័ណ្ឌនៃមុខជំនួញ ឬផលប្រយោជន៍នៃនីតិបុគ្គល ឬភារប្បទាយីនោះ នីតិបុគ្គល ឬភារប្បទាយីនោះ ត្រូវផ្តន្ទាទោស​ដោយពិន័យជាប្រាក់ និងទោសបន្ថែម ដោយយោងទៅតាមការផ្តន្ទាទោស ដែលមានចែង​នៅក្នុងមាត្រាដែលពាក់ព័ន្ធ។</a:t>
            </a:r>
          </a:p>
        </p:txBody>
      </p:sp>
    </p:spTree>
    <p:extLst>
      <p:ext uri="{BB962C8B-B14F-4D97-AF65-F5344CB8AC3E}">
        <p14:creationId xmlns:p14="http://schemas.microsoft.com/office/powerpoint/2010/main" val="316244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56" y="350159"/>
            <a:ext cx="11321904" cy="629873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m-KH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និយមន័យចារី(មាត្រា ២៥ នៃក្រមព្រហ្មទណ្ឌថ្មី)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</a:t>
            </a:r>
            <a:r>
              <a:rPr lang="km-KH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ត្រូវចាត់ទុកថាជាចារី ចំពោះបុគ្គលណាដែលប្រព្រឹត្តបទល្មើសដែលចោទប្រកាន់។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ត្រូវចាត់ជាចារីផងដែរ ចំពោះបុគ្គលណាដែលប៉ុនប៉ងប្រព្រឹត្តបទឧក្រិដ្ឋ ឬក្នុងករណីដែលច្បាប់បានចែងទុក ចំពោះ	បទមជ្ឈិម។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m-KH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និយមន័យសហចារី(មាត្រា ២៦ នៃក្រមព្រហ្មទណ្ឌថ្មី)</a:t>
            </a:r>
          </a:p>
          <a:p>
            <a:pPr marL="457200" lvl="1" indent="0" algn="just">
              <a:lnSpc>
                <a:spcPct val="200000"/>
              </a:lnSpc>
              <a:buNone/>
            </a:pPr>
            <a:r>
              <a:rPr lang="km-KH" sz="24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ត្រូវបានចាត់ទុកជាសហចារី កាលណាមានបុគ្គលច្រើននាក់បានព្រមព្រៀងប្រព្រឹត្តបទល្មើសរួមគ្នាដោយយផ្ទាល់។</a:t>
            </a:r>
          </a:p>
          <a:p>
            <a:pPr marL="457200" lvl="1" indent="0" algn="just">
              <a:lnSpc>
                <a:spcPct val="200000"/>
              </a:lnSpc>
              <a:buNone/>
            </a:pPr>
            <a:r>
              <a:rPr lang="km-KH" sz="24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ត្រូវចាត់ទុកជាសហចារីផងដែរ កាលណាមានបុគ្គលបានព្រមព្រៀងប៉ុនប៉ងប្រព្រឹត្តបទឧក្រិដ្ឋ ឬ មជ្ឈិមដោយផ្ទាល់ក្នុងករណីដែលច្បាប់បានចែងទុក។</a:t>
            </a:r>
          </a:p>
          <a:p>
            <a:pPr marL="457200" lvl="1" indent="0">
              <a:lnSpc>
                <a:spcPct val="200000"/>
              </a:lnSpc>
              <a:buNone/>
            </a:pPr>
            <a:endParaRPr lang="km-KH" sz="1600" dirty="0"/>
          </a:p>
        </p:txBody>
      </p:sp>
    </p:spTree>
    <p:extLst>
      <p:ext uri="{BB962C8B-B14F-4D97-AF65-F5344CB8AC3E}">
        <p14:creationId xmlns:p14="http://schemas.microsoft.com/office/powerpoint/2010/main" val="288243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56" y="334703"/>
            <a:ext cx="10995840" cy="63709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និយមន័យការប៉ុនប៉ង (មាត្រា ២៧ នៃក្រមព្រហ្មទណ្ឌថ្មី)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ការប៉ុនប៉ងក្នុងបទឧក្រិដ្ឋ ឬក្នុងករណីដែលច្បាប់បានចែងទុកក្នុងបទមជ្ឈិម អាចត្រូវបានផ្ដន្ទាទោសកាលណា លក្ខខណ្ឌខាងក្រោមត្រូវបានបំពេញ៖</a:t>
            </a:r>
          </a:p>
          <a:p>
            <a:pPr algn="just">
              <a:lnSpc>
                <a:spcPct val="200000"/>
              </a:lnSpc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ចារីបានចាប់ប្រព្រឹត្តបទល្មើស គឺមានន័យថាចារីបានប្រព្រឹត្តអំពើ ដែលមានគោលបំណងដោយផ្ទាល់ដើម្បីប្រព្រឹត្តបទល្មើស និង</a:t>
            </a:r>
          </a:p>
          <a:p>
            <a:pPr algn="just">
              <a:lnSpc>
                <a:spcPct val="200000"/>
              </a:lnSpc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ចារីមិនបានបញ្ឈប់អំពើរបស់ខ្លួនទៅវិញដោយស្ម័គ្រចិត្ត តែត្រូវបានរាំងស្ទះ ឬ អាក់ខាន ដោយឥទ្ធិពលនៃកាលៈទេសៈក្រៅឆន្ទៈរបស់ខ្លួន។</a:t>
            </a:r>
          </a:p>
          <a:p>
            <a:pPr algn="just">
              <a:lnSpc>
                <a:spcPct val="200000"/>
              </a:lnSpc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អំពើត្រៀមបម្រុងដែលពុំមានគោលបំណងដោយផ្ទាល់ ដើម្បីប្រព្រឹត្តបទល្មើស មិនមែនជាការចាប់ផ្ដើមអនុវត្តទេ។ ការប៉ុនប៉ងក្នុងបទលហុ ពុំទទួលការផ្តន្ទាទោសទេ។</a:t>
            </a:r>
            <a:endParaRPr lang="en-US" sz="2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32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70" y="499021"/>
            <a:ext cx="11002929" cy="556841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និយមន័យអ្នកផ្ដើមគំនិត(មាត្រា ២៨ នៃក្រមព្រហ្មទណ្ឌថ្មី)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b="1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</a:t>
            </a: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ត្រូវចាត់ទុកថាជាអ្នកផ្ដើមគំនិតក្នុងបទឧក្រិដ្ឋ ឬ បទមជ្ឈិម ចំពោះបុគ្គលណាដែល ៖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១.  ជម្រុញឲ្យប្រព្រឹត្តបទឧក្រិដ្ឋ ឬ បទមជ្ឈិមនោះ តាមការណែនាំរបស់ខ្លួន។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២. បង្កឲ្យមានបទឧក្រិដ្ឋ ឬ បទមជ្ឈិមនោះ ដោយអំណាយ ដោយការសន្យា ឬ ការគំរាមកំហែង ការញុះញង់ ការលួងលោម ឬ ក៏ដោយការរំលោភអាជ្ញា ឬ អំណាចរបស់ខ្លួន។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km-KH" sz="20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	អ្នកផ្ដើមគំនិតនឹងអាចត្រូវផ្ដន្ទាទោសបាន លុះត្រាតែបទឧក្រិដ្ឋ ឬ បទមជ្ឈិម ត្រូវបានសម្រេច ឬបានប៉ុនប៉ង។ អ្នកផ្ដើមគំនិតនៃបទឧក្រិដ្ឋ ឬ បទមជ្ឈិម ត្រូវទទួលទោសដូចគ្នានឹងចារីដែរ។</a:t>
            </a:r>
          </a:p>
        </p:txBody>
      </p:sp>
    </p:spTree>
    <p:extLst>
      <p:ext uri="{BB962C8B-B14F-4D97-AF65-F5344CB8AC3E}">
        <p14:creationId xmlns:p14="http://schemas.microsoft.com/office/powerpoint/2010/main" val="333353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4573</TotalTime>
  <Words>1490</Words>
  <Application>Microsoft Office PowerPoint</Application>
  <PresentationFormat>Custom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Parallax</vt:lpstr>
      <vt:lpstr>វគ្គបណ្ដុះបណ្ដាល ស្ដីពី ការកំណត់អត្តសញ្ញាណជនរងគ្រោះ ដោយអំពើជួញដូរមនុស្សដើម្បីដើម្បីផ្ដល់សេវាសមស្រប</vt:lpstr>
      <vt:lpstr>មេរៀនទី៥៖ ទម្រង់ស្នើសុំសម្ភាសន៍ និងការវិភាគសន្និដ្ឋាន</vt:lpstr>
      <vt:lpstr> ក.ទម្រង់ស្នើសុំសម្ភាសន៍</vt:lpstr>
      <vt:lpstr>PowerPoint Presentation</vt:lpstr>
      <vt:lpstr>PowerPoint Presentation</vt:lpstr>
      <vt:lpstr>គ. ការទទួលខុសត្រូវផ្នែកព្រហ្មទណ្ឌ  (មាត្រា៤​ នៃច្បាប់ស្តីពីការបង្ក្រាបអំពើជួញដូរមនុស្សនិងអំពើធ្វើអាជីវកម្មផ្លូវភេទ)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គំនូសបំព្រួញបណ្តាញជួញដូរមនុស្ស </vt:lpstr>
      <vt:lpstr>PowerPoint Presentation</vt:lpstr>
      <vt:lpstr>សម្គាល់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Mean Office</dc:creator>
  <cp:lastModifiedBy>User</cp:lastModifiedBy>
  <cp:revision>74</cp:revision>
  <dcterms:created xsi:type="dcterms:W3CDTF">2021-09-14T08:28:24Z</dcterms:created>
  <dcterms:modified xsi:type="dcterms:W3CDTF">2021-10-25T08:04:41Z</dcterms:modified>
</cp:coreProperties>
</file>