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9" r:id="rId3"/>
    <p:sldId id="430" r:id="rId4"/>
    <p:sldId id="431" r:id="rId5"/>
    <p:sldId id="439" r:id="rId6"/>
    <p:sldId id="434" r:id="rId7"/>
    <p:sldId id="426" r:id="rId8"/>
    <p:sldId id="427" r:id="rId9"/>
    <p:sldId id="436" r:id="rId10"/>
    <p:sldId id="435" r:id="rId11"/>
    <p:sldId id="437" r:id="rId12"/>
    <p:sldId id="438" r:id="rId13"/>
    <p:sldId id="428" r:id="rId14"/>
    <p:sldId id="335" r:id="rId15"/>
    <p:sldId id="43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9E7F17-4A4F-4C4A-981D-DCE866251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867FB0-0883-48E6-B53B-6A4EAC92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33FA27-636A-4831-B41A-28C8FFFA9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83801-4463-461D-B465-8CCDAC47F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4A4BFC-B8BE-45AF-ACCF-A1A788AC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4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978D7C-2CA8-43A9-B91B-F9D243650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481AD6-1E63-4391-967D-ACE00AE76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1AA623-5663-4854-91E8-655131CB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E919B0-E558-4D9B-8609-CA494F49C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AFB15A-BC2C-4123-A1ED-7B9CB95B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2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720EDD3-DCE5-46B0-8C5E-F2ED532A70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316AD9-E8E7-4A82-9B23-0D073786E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3B6D2E-58CE-49EC-8E78-CA503899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C675C1-EBB7-4BF4-871E-A72D7AC1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BA72E9-CE23-4C62-9E82-BB56222F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3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2948D-8293-4619-8AEE-E0F0387CE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E32A42-D775-4B7D-8D2D-ADB50EBCC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91557E-800C-484E-9535-74CABAC7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1A69E2-414E-4D6D-BDB4-C671CE36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29BE2-E4B8-45FD-A7AD-57D89C42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0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5A1E90-D1BF-419F-9ACF-8F0C6CCA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C1FB2E-D6E1-440A-86AB-3287ED3EB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B2DA35-BAF1-4ADD-B3D0-15B43632A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EC09E7-042B-4FC1-BD11-E1104027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BE89B2-3968-452B-9738-8D8A56F4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2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ADDF8C-78C7-4AA1-A5D5-510E15CC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9E9BD1-24DB-4AD9-A318-045E3340A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15E8E9-7F70-45ED-9BFB-57DFCB0E5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694474-C7A5-4C9C-9746-A081C046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4E9F99-FEEA-441C-A9B6-F11C9C4A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AE5309-A4DD-4FCC-8FA9-5A6C0FFAC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0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105A8E-846F-49CA-AFFF-3A2C447C8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98863F-E5D5-4342-BC72-CB01866BC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97C7374-4E18-40B2-8CE9-791267EAA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ADEA34-3D2A-4592-B0FD-A6EF010E0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666391-BD7F-42CE-AEAE-D5D24FA45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EECD5C-8BB9-46D0-8F69-DA51F8D6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3666CE-8139-4D40-9C66-0ED83394D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B8FC037-5B21-4F3B-AA6B-01F05960B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7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E5ACF-D444-40D6-9C20-9CEA3DFB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38F178-6163-4845-B9F3-745E8F491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2E07C5-948E-4151-8302-ADC68D50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EC54DC-4255-4D52-A3F5-837743E44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6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392D474-AC76-4301-AE95-7F01B711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8D3C2FD-5DE1-494B-99B5-57B9C08A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CAB33C-C564-40FD-AABC-1EB7BA12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1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DB69CD-FFB3-4A7B-9D10-6704D0AEC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08848-9B35-4893-A225-5C3F7F2A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799C0C-22B3-4B62-B13A-DBDA713AE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60C34E-FD92-405D-9068-C48613F1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198C32-3DAD-4FD2-BCF3-818FE107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58933B-52E5-4DE2-885F-8A63279F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9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2A6C6F-49D2-4DCC-845B-D7656A62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F09137-3A60-47C4-84C3-030D20C7E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3A1228-9CED-4165-94C6-3933A92BE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A0E1B0-49A4-4CA1-B271-99803261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E72124-4D37-4794-B22A-0B3215BC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BEB7AE-680D-46B0-B741-20C81FB8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6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2C4075F9-845C-4751-9C73-BAD1798A8195}"/>
              </a:ext>
            </a:extLst>
          </p:cNvPr>
          <p:cNvGrpSpPr/>
          <p:nvPr userDrawn="1"/>
        </p:nvGrpSpPr>
        <p:grpSpPr>
          <a:xfrm>
            <a:off x="10308970" y="141195"/>
            <a:ext cx="1724316" cy="1461779"/>
            <a:chOff x="377150" y="3249612"/>
            <a:chExt cx="2155117" cy="1826988"/>
          </a:xfrm>
          <a:noFill/>
        </p:grpSpPr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xmlns="" id="{33654AB0-FEF1-421F-B333-57984727AAE0}"/>
                </a:ext>
              </a:extLst>
            </p:cNvPr>
            <p:cNvSpPr/>
            <p:nvPr userDrawn="1"/>
          </p:nvSpPr>
          <p:spPr>
            <a:xfrm rot="1800000">
              <a:off x="914400" y="3249612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xmlns="" id="{09F7DCEC-1550-4ADB-ADAB-A6E1E105B9E6}"/>
                </a:ext>
              </a:extLst>
            </p:cNvPr>
            <p:cNvSpPr/>
            <p:nvPr userDrawn="1"/>
          </p:nvSpPr>
          <p:spPr>
            <a:xfrm rot="1800000">
              <a:off x="377150" y="4141417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xmlns="" id="{B1E9C6D4-8816-4249-B8DE-D5FEDBF00DB1}"/>
                </a:ext>
              </a:extLst>
            </p:cNvPr>
            <p:cNvSpPr/>
            <p:nvPr userDrawn="1"/>
          </p:nvSpPr>
          <p:spPr>
            <a:xfrm rot="1800000">
              <a:off x="1447456" y="4141418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C5D60D89-1580-4D2A-9B72-880D23891DB0}"/>
              </a:ext>
            </a:extLst>
          </p:cNvPr>
          <p:cNvGrpSpPr/>
          <p:nvPr userDrawn="1"/>
        </p:nvGrpSpPr>
        <p:grpSpPr>
          <a:xfrm>
            <a:off x="-45018" y="4003176"/>
            <a:ext cx="3204250" cy="2716384"/>
            <a:chOff x="377150" y="3249612"/>
            <a:chExt cx="2155117" cy="1826988"/>
          </a:xfrm>
          <a:solidFill>
            <a:schemeClr val="bg1">
              <a:lumMod val="95000"/>
            </a:schemeClr>
          </a:solidFill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6C596DD0-3E60-4C07-82A5-C4A22100A331}"/>
                </a:ext>
              </a:extLst>
            </p:cNvPr>
            <p:cNvSpPr/>
            <p:nvPr userDrawn="1"/>
          </p:nvSpPr>
          <p:spPr>
            <a:xfrm rot="1800000">
              <a:off x="914400" y="3249612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xmlns="" id="{7C63AC2E-7189-4B07-9549-AFF1350BB32E}"/>
                </a:ext>
              </a:extLst>
            </p:cNvPr>
            <p:cNvSpPr/>
            <p:nvPr userDrawn="1"/>
          </p:nvSpPr>
          <p:spPr>
            <a:xfrm rot="1800000">
              <a:off x="377150" y="4141417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D098D6EF-A577-4E24-B5CB-EC236AD40AE4}"/>
                </a:ext>
              </a:extLst>
            </p:cNvPr>
            <p:cNvSpPr/>
            <p:nvPr userDrawn="1"/>
          </p:nvSpPr>
          <p:spPr>
            <a:xfrm rot="1800000">
              <a:off x="1447456" y="4141418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3AEBF4C-6E24-4126-B458-C1F8F16E871D}"/>
              </a:ext>
            </a:extLst>
          </p:cNvPr>
          <p:cNvSpPr/>
          <p:nvPr userDrawn="1"/>
        </p:nvSpPr>
        <p:spPr>
          <a:xfrm>
            <a:off x="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alpha val="50000"/>
                </a:schemeClr>
              </a:gs>
              <a:gs pos="48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A6BB3B-30BB-4C10-879F-1484BD584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9" y="365125"/>
            <a:ext cx="11406433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604DC7-C348-4BA1-B265-7CFD768B6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499" y="1241819"/>
            <a:ext cx="11406433" cy="493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CBFC2A-67C8-4265-AC57-58BE00C63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320F9E-6E8F-4E84-9878-8C37AAFE1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D33ED4-EC51-4AB0-9D6C-6ED0BADC2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F6EB0-6627-406C-9ABF-329B0E62D65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xmlns="" id="{A9B46235-D7E2-4FCB-BB25-8CD676B839E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472" y="136525"/>
            <a:ext cx="848411" cy="84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6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Khmer OS Muol Light" panose="02000500000000020004" pitchFamily="2" charset="0"/>
          <a:ea typeface="+mj-ea"/>
          <a:cs typeface="Khmer OS Muol Light" panose="02000500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hmer OS Siemreap" panose="02000500000000020004" pitchFamily="2" charset="0"/>
          <a:ea typeface="+mn-ea"/>
          <a:cs typeface="Khmer OS Siemreap" panose="02000500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hmer OS Siemreap" panose="02000500000000020004" pitchFamily="2" charset="0"/>
          <a:ea typeface="+mn-ea"/>
          <a:cs typeface="Khmer OS Siemreap" panose="02000500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hmer OS Siemreap" panose="02000500000000020004" pitchFamily="2" charset="0"/>
          <a:ea typeface="+mn-ea"/>
          <a:cs typeface="Khmer OS Siemreap" panose="02000500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Khmer OS Siemreap" panose="02000500000000020004" pitchFamily="2" charset="0"/>
          <a:ea typeface="+mn-ea"/>
          <a:cs typeface="Khmer OS Siemreap" panose="02000500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Khmer OS Siemreap" panose="02000500000000020004" pitchFamily="2" charset="0"/>
          <a:ea typeface="+mn-ea"/>
          <a:cs typeface="Khmer OS Siemreap" panose="02000500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32880-9B80-4247-BFB9-A97E5795C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53" y="2396835"/>
            <a:ext cx="11180619" cy="782782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ព្រះរាជាណាចក្រកម្ពុជា</a:t>
            </a:r>
            <a:b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ជាតិ សាសនា ព្រះមហាក្សត្រ</a:t>
            </a:r>
            <a:r>
              <a:rPr lang="km-KH" sz="2800" dirty="0">
                <a:solidFill>
                  <a:srgbClr val="002060"/>
                </a:solidFill>
              </a:rPr>
              <a:t/>
            </a:r>
            <a:br>
              <a:rPr lang="km-KH" sz="2800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chemeClr val="tx2"/>
                </a:solidFill>
                <a:latin typeface="Tacteing" pitchFamily="2" charset="0"/>
                <a:cs typeface="Khmer OS Muol Light" panose="02000500000000020004" pitchFamily="2" charset="0"/>
              </a:rPr>
              <a:t>r2s</a:t>
            </a:r>
            <a:r>
              <a:rPr lang="km-KH" sz="6600" b="1" dirty="0">
                <a:solidFill>
                  <a:schemeClr val="tx2"/>
                </a:solidFill>
                <a:latin typeface="Tacteing" pitchFamily="2" charset="0"/>
                <a:cs typeface="Khmer OS Muol Light" panose="02000500000000020004" pitchFamily="2" charset="0"/>
              </a:rPr>
              <a:t/>
            </a:r>
            <a:br>
              <a:rPr lang="km-KH" sz="6600" b="1" dirty="0">
                <a:solidFill>
                  <a:schemeClr val="tx2"/>
                </a:solidFill>
                <a:latin typeface="Tacteing" pitchFamily="2" charset="0"/>
                <a:cs typeface="Khmer OS Muol Light" panose="02000500000000020004" pitchFamily="2" charset="0"/>
              </a:rPr>
            </a:br>
            <a:r>
              <a:rPr lang="km-KH" sz="2200" b="1" dirty="0">
                <a:solidFill>
                  <a:schemeClr val="tx2">
                    <a:lumMod val="50000"/>
                  </a:schemeClr>
                </a:solidFill>
                <a:latin typeface="Tacteing" pitchFamily="2" charset="0"/>
                <a:cs typeface="Khmer OS Muol Light" panose="02000500000000020004" pitchFamily="2" charset="0"/>
              </a:rPr>
              <a:t>គណៈកម្មាធិការជាតិប្រយុទ្ធអំពើជួញដូរមនុស្ស គ.ជ.ប.ជ</a:t>
            </a:r>
            <a:endParaRPr lang="km-KH" sz="2200" dirty="0">
              <a:solidFill>
                <a:schemeClr val="tx2">
                  <a:lumMod val="50000"/>
                </a:schemeClr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EE4DA44-D406-433B-846C-0B893F311502}"/>
              </a:ext>
            </a:extLst>
          </p:cNvPr>
          <p:cNvSpPr txBox="1"/>
          <p:nvPr/>
        </p:nvSpPr>
        <p:spPr>
          <a:xfrm>
            <a:off x="803562" y="3678384"/>
            <a:ext cx="10619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មេរៀន			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:</a:t>
            </a:r>
            <a: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 កំណត់អត្តសញ្ញាណជនរងគ្រោះ ដើម្បីផ្តល់សេវាសមស្រប</a:t>
            </a:r>
          </a:p>
          <a:p>
            <a: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ចំណងជើងមេរៀន	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:</a:t>
            </a:r>
            <a: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 តួនាទី និងភារកិច្ចរបស់អង្គភាព ស្ថាប័ន ក្នុងការជួយដល់ជនរងគ្រោះ</a:t>
            </a:r>
          </a:p>
          <a:p>
            <a: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គ្រូឧទ្ទេស		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:</a:t>
            </a:r>
            <a:r>
              <a:rPr lang="km-KH" dirty="0">
                <a:solidFill>
                  <a:schemeClr val="tx2">
                    <a:lumMod val="50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 ឧត្តមសេនីយ៍ទោ កែវ សុវណ្ណារ៉ា អគ្គលេខាធិការរង គ.ជ.ប.ជ</a:t>
            </a:r>
            <a:endParaRPr lang="en-US" dirty="0">
              <a:solidFill>
                <a:schemeClr val="tx2">
                  <a:lumMod val="50000"/>
                </a:schemeClr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589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C0E7E-87A6-480A-B79E-935A1FFB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56" y="406689"/>
            <a:ext cx="10515600" cy="4944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៤</a:t>
            </a:r>
            <a:r>
              <a:rPr lang="ca-ES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</a:t>
            </a:r>
            <a:r>
              <a:rPr lang="km-KH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 និងភារកិច្ចអាជ្ញាធរមូលដ្ឋាន</a:t>
            </a:r>
            <a:r>
              <a:rPr lang="en-US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7EE8C-3E1C-41C0-9D63-8AD8182D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6" y="1060705"/>
            <a:ext cx="10991088" cy="5797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 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មន្ត្រី</a:t>
            </a: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មូលដ្ឋាន 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៖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ក្នុងកិច្ចការពារជនរងគ្រោះមានតួនាទី</a:t>
            </a:r>
            <a:endParaRPr lang="km-KH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marL="0" indent="0">
              <a:buNone/>
            </a:pPr>
            <a:endParaRPr lang="en-US" sz="500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កំណត់អត្តសញ្ញាណបឋ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មជនសង្ស័យរង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គ្រោះ</a:t>
            </a:r>
            <a:endParaRPr lang="km-KH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តាមដានស្ថានភាព គ្រប់គ្រងករណី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រាយការណ៍ទៅសមត្ថកិច្ចជំនាញ ពេលជួបករណីសង្ស័យ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បញ្ជូន និងទទួលជនរងគ្រោះ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 ពីក្រសួង ស្ថាប័ន ឬអង្គភាពពាក់ព័ន្ធ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ចុះសួរសុខទុក្ខ លើកទឹកចិត្ត និងផ្តល់ប្រឹក្សាជូនជនរងគ្រោះ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sz="2000" dirty="0">
                <a:latin typeface="Khmer OS Content" pitchFamily="2" charset="0"/>
                <a:cs typeface="Khmer OS Content" pitchFamily="2" charset="0"/>
              </a:rPr>
              <a:t>សហការជាមួយអាជ្ញាធរ ដើម្បី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ការពារសុវត្ថិភាពជនរងគ្រោះ និងគ្រួសារ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ជួយឧបត្ថម្ភគាំទ្រ ដល់ជនរងគ្រោះ ទៅតាមលទ្ធភាព និងស្ថានភាព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6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C0E7E-87A6-480A-B79E-935A1FFB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56" y="406689"/>
            <a:ext cx="10515600" cy="4944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៥</a:t>
            </a:r>
            <a:r>
              <a:rPr lang="ca-ES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</a:t>
            </a:r>
            <a:r>
              <a:rPr lang="km-KH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 និងភារកិច្ចរបស់ទីភ្នាក់ងារជ្រើសរើសឯកជន</a:t>
            </a:r>
            <a:r>
              <a:rPr lang="en-US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7EE8C-3E1C-41C0-9D63-8AD8182D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6" y="1060705"/>
            <a:ext cx="10991088" cy="5797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  ទីភ្នាក់ងារជ្រើសរើសឯកជន 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៖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ក្នុងកិច្ចការពារជនរងគ្រោះមានតួនាទី</a:t>
            </a:r>
            <a:endParaRPr lang="km-KH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marL="0" indent="0">
              <a:buNone/>
            </a:pPr>
            <a:endParaRPr lang="en-US" sz="500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ទទួលបណ្តឹងពីពលកររងគ្រោះ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កំណត់អត្តសញ្ញាណបឋមជនសង្ស័យរងគ្រោះ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សហការជាមួយនិយោជកក្នុងប្រទេសគោលដៅ ស្ថានទូត/ស្ថានតំណាង ទីប្រឹក្សាទទួលបន្ទុកការងារអមស្ថានទូតក្នុងប្រទេសគោលដៅ ដើម្បីដោះស្រាយនូវភាពប្រឈមនានារបស់ជនសង្ស័យរងគ្រោះ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សហការជាមួយស្ថានទូត/ស្ថានតំណាង និងទីប្រឹក្សាទទួលបន្ទុកការងារអមស្ថានទូតជួយរកមេធាវីការពារក្តី និងទាមទារសំណងជូនជនរងគ្រោះ ដោយត្រូវរាប់រងលើបន្ទុកចំណាយ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នៅពេលដែលទទួលដំណឹងថាមានជនរងគ្រោះ(ពលករ)ជួបគ្រោះថ្នាក់ឬបាត់ខ្លួន ទីភ្នាក់ងារត្រូវផ្តល់ព័ត៌មាន ជាបន្ទាន់មក ស្ថានទូត/ស្ថានតំណាង ក្រសួងមហាផ្ទៃ និងក្រសួងការងារ និងបណ្តុះបណ្តាលវិជ្ជាជីវៈ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07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C0E7E-87A6-480A-B79E-935A1FFB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56" y="406689"/>
            <a:ext cx="10515600" cy="4944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៦</a:t>
            </a:r>
            <a:r>
              <a:rPr lang="ca-ES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</a:t>
            </a:r>
            <a:r>
              <a:rPr lang="km-KH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 និងភារកិច្ចរបស់ស្ថានទូត/ស្ថានតំណាង</a:t>
            </a:r>
            <a:r>
              <a:rPr lang="en-US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7EE8C-3E1C-41C0-9D63-8AD8182D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6" y="1060705"/>
            <a:ext cx="10991088" cy="5797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  ស្ថានទូត / ស្ថានតុះណាង 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៖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ក្នុងកិច្ចការពារជនរងគ្រោះមានតួនាទី</a:t>
            </a:r>
            <a:endParaRPr lang="km-KH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marL="0" indent="0">
              <a:buNone/>
            </a:pPr>
            <a:endParaRPr lang="km-KH" sz="900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ទទួលការរាយការណ៍តាមប្រព័ន្ធបច្ចេកវិទ្យាព័ត៌មាន និងទទួលបណ្តឹង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ចុះទៅ/សហការជាមួយអាជ្ញាធរមានសមត្ថកិច្ចប្រទេសគោលដៅ ដើម្បីសង្រ្គោះជនរងគ្រោះ</a:t>
            </a: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កំណត់អត្តសញ្ញាណបឋ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មជនសង្ស័យរង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គ្រោះ</a:t>
            </a:r>
            <a:endParaRPr lang="km-KH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សហការជាមួយអាជ្ញាធរនៅប្រទេសគោលដៅ </a:t>
            </a:r>
            <a:r>
              <a:rPr lang="km-KH" sz="1800" dirty="0">
                <a:latin typeface="Khmer OS Content" pitchFamily="2" charset="0"/>
                <a:cs typeface="Khmer OS Content" pitchFamily="2" charset="0"/>
              </a:rPr>
              <a:t>ដើម្បី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ការពារសុវត្ថិភាព និងការពារសិទ្ធិជនរងគ្រោះ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សហការជាមួយអ្នកពាក់ព័ន្ធ ដើម្បីផ្តល់សេវាបឋម ជួយឧបត្ថម្ភគាំទ្រដល់ជនរងគ្រោះ ទៅតាមលទ្ធភាព និងស្ថានភាព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សហការជាមួយក្រសួងការបរទេស និងសហប្រតិបត្តិការអន្តរជាតិ និងអង្គការដៃគូរ 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បញ្ជូន 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ជនសង្ស័យរងគ្រោះ មកប្រទេសកំណើត 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តាមដានដំណើរការរឿងក្តីនៅប្រទេសគោលដៅ និងទាមទារសំណងជូនជនរងគ្រោះ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8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C0E7E-87A6-480A-B79E-935A1FFB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854" y="365124"/>
            <a:ext cx="10515600" cy="9772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 ៧</a:t>
            </a:r>
            <a:r>
              <a:rPr lang="ca-ES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</a:t>
            </a:r>
            <a:r>
              <a:rPr lang="en-US" sz="2400" u="sng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sz="2400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sz="2400" u="sng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sz="2400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របស់អ្នកផ្តល់សេវាបន្ត</a:t>
            </a:r>
            <a:endParaRPr lang="en-US" sz="2400" u="sng" dirty="0">
              <a:latin typeface="Khmer OS Muol Light" panose="02000500000000020004" pitchFamily="2" charset="77"/>
              <a:cs typeface="Khmer OS Muol Light" panose="02000500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7EE8C-3E1C-41C0-9D63-8AD8182D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16" y="1342416"/>
            <a:ext cx="11211930" cy="5314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 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អ្នកផ្តល់សេវា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​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បន្ត</a:t>
            </a: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៖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មានតួនាទី</a:t>
            </a:r>
            <a:endParaRPr lang="km-KH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marL="0" indent="0">
              <a:buNone/>
            </a:pPr>
            <a:endParaRPr lang="km-KH" sz="500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marL="0" indent="0">
              <a:buNone/>
            </a:pPr>
            <a:endParaRPr lang="en-US" sz="500" dirty="0">
              <a:latin typeface="Khmer OS Content" pitchFamily="2" charset="0"/>
              <a:cs typeface="Khmer OS Content" pitchFamily="2" charset="0"/>
            </a:endParaRPr>
          </a:p>
          <a:p>
            <a:pPr lvl="1"/>
            <a:r>
              <a:rPr lang="en-US" sz="2200" dirty="0" err="1">
                <a:latin typeface="Khmer OS Content" pitchFamily="2" charset="0"/>
                <a:cs typeface="Khmer OS Content" pitchFamily="2" charset="0"/>
              </a:rPr>
              <a:t>ទំនាក់ទំនងសហការជាមួយមន្ត្រីសង្គមកិច្ច</a:t>
            </a:r>
            <a:r>
              <a:rPr lang="en-US" sz="2200" dirty="0">
                <a:latin typeface="Khmer OS Content" pitchFamily="2" charset="0"/>
                <a:cs typeface="Khmer OS Content" pitchFamily="2" charset="0"/>
              </a:rPr>
              <a:t> </a:t>
            </a:r>
            <a:r>
              <a:rPr lang="en-US" sz="2200" dirty="0" err="1">
                <a:latin typeface="Khmer OS Content" pitchFamily="2" charset="0"/>
                <a:cs typeface="Khmer OS Content" pitchFamily="2" charset="0"/>
              </a:rPr>
              <a:t>ក្នុងការបញ្ជូន</a:t>
            </a:r>
            <a:r>
              <a:rPr lang="km-KH" sz="2200" dirty="0">
                <a:latin typeface="Khmer OS Content" pitchFamily="2" charset="0"/>
                <a:cs typeface="Khmer OS Content" pitchFamily="2" charset="0"/>
              </a:rPr>
              <a:t> </a:t>
            </a:r>
            <a:r>
              <a:rPr lang="en-US" sz="2200" dirty="0">
                <a:latin typeface="Khmer OS Content" pitchFamily="2" charset="0"/>
                <a:cs typeface="Khmer OS Content" pitchFamily="2" charset="0"/>
              </a:rPr>
              <a:t>​</a:t>
            </a:r>
            <a:r>
              <a:rPr lang="en-US" sz="2200" dirty="0" err="1">
                <a:latin typeface="Khmer OS Content" pitchFamily="2" charset="0"/>
                <a:cs typeface="Khmer OS Content" pitchFamily="2" charset="0"/>
              </a:rPr>
              <a:t>និងទទួលជនរងគ្រោះ</a:t>
            </a:r>
            <a:endParaRPr lang="km-KH" sz="2200" dirty="0">
              <a:latin typeface="Khmer OS Content" pitchFamily="2" charset="0"/>
              <a:cs typeface="Khmer OS Content" pitchFamily="2" charset="0"/>
            </a:endParaRPr>
          </a:p>
          <a:p>
            <a:pPr marL="457200" lvl="1" indent="0">
              <a:buNone/>
            </a:pPr>
            <a:endParaRPr lang="en-US" sz="2200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sz="2200" dirty="0">
                <a:latin typeface="Khmer OS Content" pitchFamily="2" charset="0"/>
                <a:cs typeface="Khmer OS Content" pitchFamily="2" charset="0"/>
              </a:rPr>
              <a:t>សហការ</a:t>
            </a:r>
            <a:r>
              <a:rPr lang="en-US" sz="2200" dirty="0" err="1">
                <a:latin typeface="Khmer OS Content" pitchFamily="2" charset="0"/>
                <a:cs typeface="Khmer OS Content" pitchFamily="2" charset="0"/>
              </a:rPr>
              <a:t>ផ្តល់សេវា</a:t>
            </a:r>
            <a:r>
              <a:rPr lang="km-KH" sz="2200" dirty="0">
                <a:latin typeface="Khmer OS Content" pitchFamily="2" charset="0"/>
                <a:cs typeface="Khmer OS Content" pitchFamily="2" charset="0"/>
              </a:rPr>
              <a:t>ទៅតាម ស្ថានភាព និងលទ្ធភាព រួមមាន៖ ផ្តល់ប្រឹក្សាតាមបែបចិត្តសាស្ត្រ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km-KH" sz="2200" dirty="0">
                <a:latin typeface="Khmer OS Content" pitchFamily="2" charset="0"/>
                <a:cs typeface="Khmer OS Content" pitchFamily="2" charset="0"/>
              </a:rPr>
              <a:t>   សេវាសុខភាពទាំងផ្លូវកាយ និងផ្លូវចិត្ត ជម្រកសុវត្ថិភាព សេវាសង្គម សេវាស្តានីតិសម្បទា បំណិន   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km-KH" sz="2200" dirty="0">
                <a:latin typeface="Khmer OS Content" pitchFamily="2" charset="0"/>
                <a:cs typeface="Khmer OS Content" pitchFamily="2" charset="0"/>
              </a:rPr>
              <a:t>   ជីវិត  ជំនាញវិជ្ជាជីវៈ ការផ្តល់ជាទុនដើម្បីបង្កើតមុខរបរសម្រាប់ជនរងគ្រោះ និងក្រុមគ្រួសារ រួមទាំង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km-KH" sz="2200" dirty="0">
                <a:latin typeface="Khmer OS Content" pitchFamily="2" charset="0"/>
                <a:cs typeface="Khmer OS Content" pitchFamily="2" charset="0"/>
              </a:rPr>
              <a:t>   សេវាផ្លូវច្បាប់បើមាន</a:t>
            </a:r>
          </a:p>
          <a:p>
            <a:pPr marL="457200" lvl="1" indent="0">
              <a:buNone/>
            </a:pPr>
            <a:endParaRPr lang="en-US" sz="2200" dirty="0">
              <a:latin typeface="Khmer OS Content" pitchFamily="2" charset="0"/>
              <a:cs typeface="Khmer OS Content" pitchFamily="2" charset="0"/>
            </a:endParaRPr>
          </a:p>
          <a:p>
            <a:pPr lvl="1"/>
            <a:r>
              <a:rPr lang="x-none" sz="2200" dirty="0">
                <a:latin typeface="Khmer OS Content" pitchFamily="2" charset="0"/>
                <a:cs typeface="Khmer OS Content" pitchFamily="2" charset="0"/>
              </a:rPr>
              <a:t>ធ្វើរបាយការណ៍ទៅមន្ទីរសង្គមកិច្ច​ រាជធានី/ខេត្ត</a:t>
            </a:r>
          </a:p>
        </p:txBody>
      </p:sp>
    </p:spTree>
    <p:extLst>
      <p:ext uri="{BB962C8B-B14F-4D97-AF65-F5344CB8AC3E}">
        <p14:creationId xmlns:p14="http://schemas.microsoft.com/office/powerpoint/2010/main" val="1481901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2ACB98BC-614C-4C66-9755-13BE9359E35A}"/>
              </a:ext>
            </a:extLst>
          </p:cNvPr>
          <p:cNvGrpSpPr/>
          <p:nvPr/>
        </p:nvGrpSpPr>
        <p:grpSpPr>
          <a:xfrm>
            <a:off x="4191926" y="1789688"/>
            <a:ext cx="2352991" cy="753083"/>
            <a:chOff x="6096000" y="2662700"/>
            <a:chExt cx="2352991" cy="75308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96CE5567-76EB-4E5A-ACB6-D7FEBA49AF70}"/>
                </a:ext>
              </a:extLst>
            </p:cNvPr>
            <p:cNvSpPr/>
            <p:nvPr/>
          </p:nvSpPr>
          <p:spPr>
            <a:xfrm>
              <a:off x="6096000" y="2807966"/>
              <a:ext cx="1869332" cy="486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អង្គភាព</a:t>
              </a:r>
            </a:p>
            <a:p>
              <a:pPr algn="ctr">
                <a:lnSpc>
                  <a:spcPct val="150000"/>
                </a:lnSpc>
              </a:pP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មន្ត្រីនគរបាលយុត្តិធម៌</a:t>
              </a:r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 </a:t>
              </a:r>
            </a:p>
          </p:txBody>
        </p:sp>
        <p:pic>
          <p:nvPicPr>
            <p:cNvPr id="20" name="Picture 19" descr="Icon&#10;&#10;Description automatically generated">
              <a:extLst>
                <a:ext uri="{FF2B5EF4-FFF2-40B4-BE49-F238E27FC236}">
                  <a16:creationId xmlns:a16="http://schemas.microsoft.com/office/drawing/2014/main" xmlns="" id="{25861E7F-F410-4F29-83B0-107B9DDF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908" y="2662700"/>
              <a:ext cx="753083" cy="753083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3F530CF5-3D58-4BFF-AD5C-BE29C67017EF}"/>
              </a:ext>
            </a:extLst>
          </p:cNvPr>
          <p:cNvGrpSpPr/>
          <p:nvPr/>
        </p:nvGrpSpPr>
        <p:grpSpPr>
          <a:xfrm>
            <a:off x="421625" y="457281"/>
            <a:ext cx="2328408" cy="755689"/>
            <a:chOff x="998452" y="554337"/>
            <a:chExt cx="2328408" cy="75568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1CB01A88-1CFE-45D9-AAC5-B25011225EC0}"/>
                </a:ext>
              </a:extLst>
            </p:cNvPr>
            <p:cNvSpPr/>
            <p:nvPr/>
          </p:nvSpPr>
          <p:spPr>
            <a:xfrm>
              <a:off x="1527243" y="700391"/>
              <a:ext cx="1799617" cy="48638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ប្រជាពលរដ្ឋទូទៅ</a:t>
              </a:r>
              <a:b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</a:b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ដែលដឹងឬជួបជនរងគ្រោះ</a:t>
              </a:r>
              <a:endPara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xmlns="" id="{9C18A813-B526-4EEE-AA53-ED0C69A98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452" y="554337"/>
              <a:ext cx="754279" cy="755689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FEC6A9DB-14FE-4385-81CA-A0B7FCD31CF2}"/>
              </a:ext>
            </a:extLst>
          </p:cNvPr>
          <p:cNvGrpSpPr/>
          <p:nvPr/>
        </p:nvGrpSpPr>
        <p:grpSpPr>
          <a:xfrm>
            <a:off x="7916180" y="445723"/>
            <a:ext cx="2686954" cy="755690"/>
            <a:chOff x="7560420" y="288878"/>
            <a:chExt cx="2312701" cy="75569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2F74DB6-FF8D-4F45-85A6-0F92C93E73D0}"/>
                </a:ext>
              </a:extLst>
            </p:cNvPr>
            <p:cNvSpPr/>
            <p:nvPr/>
          </p:nvSpPr>
          <p:spPr>
            <a:xfrm>
              <a:off x="8073504" y="434931"/>
              <a:ext cx="1799617" cy="486383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មន្ត្រីស្ថានទូត</a:t>
              </a:r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/ស្ថានតំណាង</a:t>
              </a: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/>
              </a:r>
              <a:b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</a:br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កំណត់អត្ត.បឋម</a:t>
              </a:r>
              <a:endPara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</p:txBody>
        </p:sp>
        <p:pic>
          <p:nvPicPr>
            <p:cNvPr id="24" name="Picture 23" descr="Icon&#10;&#10;Description automatically generated">
              <a:extLst>
                <a:ext uri="{FF2B5EF4-FFF2-40B4-BE49-F238E27FC236}">
                  <a16:creationId xmlns:a16="http://schemas.microsoft.com/office/drawing/2014/main" xmlns="" id="{A21FC738-96D9-429D-A539-F03690733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0420" y="288878"/>
              <a:ext cx="754280" cy="75569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15581DB6-EB93-4C51-94F7-3ED213107FB4}"/>
              </a:ext>
            </a:extLst>
          </p:cNvPr>
          <p:cNvGrpSpPr/>
          <p:nvPr/>
        </p:nvGrpSpPr>
        <p:grpSpPr>
          <a:xfrm>
            <a:off x="8793776" y="5254664"/>
            <a:ext cx="2246471" cy="755689"/>
            <a:chOff x="7614863" y="4166411"/>
            <a:chExt cx="2246471" cy="75568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12C3EC60-5E56-46F5-ACD2-7258990C441E}"/>
                </a:ext>
              </a:extLst>
            </p:cNvPr>
            <p:cNvSpPr/>
            <p:nvPr/>
          </p:nvSpPr>
          <p:spPr>
            <a:xfrm>
              <a:off x="7614863" y="4296483"/>
              <a:ext cx="1869332" cy="48638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គ្រួសារ</a:t>
              </a:r>
              <a:r>
                <a:rPr lang="en-U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/</a:t>
              </a: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សហគមន៍</a:t>
              </a: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xmlns="" id="{07C7D1CF-B126-4474-A425-FBEB42C1B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7055" y="4166411"/>
              <a:ext cx="754279" cy="755689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CA606964-2F50-4984-A820-AA965C99FC06}"/>
              </a:ext>
            </a:extLst>
          </p:cNvPr>
          <p:cNvGrpSpPr/>
          <p:nvPr/>
        </p:nvGrpSpPr>
        <p:grpSpPr>
          <a:xfrm>
            <a:off x="831550" y="1807811"/>
            <a:ext cx="2342855" cy="755689"/>
            <a:chOff x="1953528" y="2402486"/>
            <a:chExt cx="2342855" cy="75568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47026B3E-E635-44EA-B639-1EC6A7B4F117}"/>
                </a:ext>
              </a:extLst>
            </p:cNvPr>
            <p:cNvSpPr/>
            <p:nvPr/>
          </p:nvSpPr>
          <p:spPr>
            <a:xfrm>
              <a:off x="2427051" y="2537141"/>
              <a:ext cx="1869332" cy="486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ក្រសួង/មន្ទីរ</a:t>
              </a:r>
            </a:p>
            <a:p>
              <a:pPr algn="ctr">
                <a:lnSpc>
                  <a:spcPct val="150000"/>
                </a:lnSpc>
              </a:pPr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មន្រ្តី</a:t>
              </a: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សង្គមកិច្ច</a:t>
              </a:r>
              <a:endPara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</p:txBody>
        </p:sp>
        <p:pic>
          <p:nvPicPr>
            <p:cNvPr id="28" name="Picture 27" descr="A picture containing icon&#10;&#10;Description automatically generated">
              <a:extLst>
                <a:ext uri="{FF2B5EF4-FFF2-40B4-BE49-F238E27FC236}">
                  <a16:creationId xmlns:a16="http://schemas.microsoft.com/office/drawing/2014/main" xmlns="" id="{610AF6AB-5B31-4576-A097-B9A1ECDE8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3528" y="2402486"/>
              <a:ext cx="754279" cy="755689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439D4FAA-120A-48C8-8B08-51BDEF5A52E6}"/>
              </a:ext>
            </a:extLst>
          </p:cNvPr>
          <p:cNvGrpSpPr/>
          <p:nvPr/>
        </p:nvGrpSpPr>
        <p:grpSpPr>
          <a:xfrm>
            <a:off x="2570091" y="2415534"/>
            <a:ext cx="1799617" cy="1201701"/>
            <a:chOff x="4258408" y="384858"/>
            <a:chExt cx="1799617" cy="1201701"/>
          </a:xfrm>
        </p:grpSpPr>
        <p:sp>
          <p:nvSpPr>
            <p:cNvPr id="6" name="Rectangle 5" descr="អ្នកមានភារកិច្ចកំណត់​អត្តសញ្ញាណ">
              <a:extLst>
                <a:ext uri="{FF2B5EF4-FFF2-40B4-BE49-F238E27FC236}">
                  <a16:creationId xmlns:a16="http://schemas.microsoft.com/office/drawing/2014/main" xmlns="" id="{3987A8F9-4FD3-4E4F-B3CB-122AC850372F}"/>
                </a:ext>
                <a:ext uri="{C183D7F6-B498-43B3-948B-1728B52AA6E4}">
                  <adec:decorative xmlns:adec="http://schemas.microsoft.com/office/drawing/2017/decorative" xmlns="" val="0"/>
                </a:ext>
              </a:extLst>
            </p:cNvPr>
            <p:cNvSpPr/>
            <p:nvPr/>
          </p:nvSpPr>
          <p:spPr>
            <a:xfrm>
              <a:off x="4258408" y="1100176"/>
              <a:ext cx="1799617" cy="486383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សម្ភាសន៍</a:t>
              </a: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កំណត់អត្តសញ្ញាណ</a:t>
              </a:r>
              <a:endParaRPr lang="ca-E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រកសេវា+កសាងសំណុំរឿង</a:t>
              </a:r>
              <a:endPara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</p:txBody>
        </p:sp>
        <p:pic>
          <p:nvPicPr>
            <p:cNvPr id="30" name="Picture 29" descr="Icon&#10;&#10;Description automatically generated">
              <a:extLst>
                <a:ext uri="{FF2B5EF4-FFF2-40B4-BE49-F238E27FC236}">
                  <a16:creationId xmlns:a16="http://schemas.microsoft.com/office/drawing/2014/main" xmlns="" id="{B0201825-89DF-4A35-9F5E-CEC8CDC51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5609" y="384858"/>
              <a:ext cx="754279" cy="755689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7A78104F-3B29-4FDF-BB13-AC02AFF0D653}"/>
              </a:ext>
            </a:extLst>
          </p:cNvPr>
          <p:cNvGrpSpPr/>
          <p:nvPr/>
        </p:nvGrpSpPr>
        <p:grpSpPr>
          <a:xfrm>
            <a:off x="7397732" y="1791291"/>
            <a:ext cx="2343848" cy="755690"/>
            <a:chOff x="7065523" y="1456080"/>
            <a:chExt cx="2343848" cy="75569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04F75877-D254-4165-9EC5-F6E1E2F1AAC7}"/>
                </a:ext>
              </a:extLst>
            </p:cNvPr>
            <p:cNvSpPr/>
            <p:nvPr/>
          </p:nvSpPr>
          <p:spPr>
            <a:xfrm>
              <a:off x="7065523" y="1595613"/>
              <a:ext cx="1799617" cy="486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ក្រសួងការបរទេស និង</a:t>
              </a:r>
              <a:b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</a:b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សហប្រតិបត្តិការ អន្តរជាតិ</a:t>
              </a:r>
              <a:endPara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</p:txBody>
        </p:sp>
        <p:pic>
          <p:nvPicPr>
            <p:cNvPr id="32" name="Picture 31" descr="Icon&#10;&#10;Description automatically generated">
              <a:extLst>
                <a:ext uri="{FF2B5EF4-FFF2-40B4-BE49-F238E27FC236}">
                  <a16:creationId xmlns:a16="http://schemas.microsoft.com/office/drawing/2014/main" xmlns="" id="{5D770BF2-EC3A-4922-ACE7-A9E9F1C23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5091" y="1456080"/>
              <a:ext cx="754280" cy="755690"/>
            </a:xfrm>
            <a:prstGeom prst="rect">
              <a:avLst/>
            </a:prstGeom>
          </p:spPr>
        </p:pic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37EA528F-5987-4CF3-A3A3-A72C23621BBE}"/>
              </a:ext>
            </a:extLst>
          </p:cNvPr>
          <p:cNvSpPr/>
          <p:nvPr/>
        </p:nvSpPr>
        <p:spPr>
          <a:xfrm>
            <a:off x="206914" y="5194823"/>
            <a:ext cx="4397828" cy="159253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4138D82-35A6-48E5-B849-D76BA9932E10}"/>
              </a:ext>
            </a:extLst>
          </p:cNvPr>
          <p:cNvSpPr/>
          <p:nvPr/>
        </p:nvSpPr>
        <p:spPr>
          <a:xfrm>
            <a:off x="445535" y="5380614"/>
            <a:ext cx="1549377" cy="2896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សេវាសុខាភិបាល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7B49DC1-4FF1-435F-9E9A-EA3603BDA1B7}"/>
              </a:ext>
            </a:extLst>
          </p:cNvPr>
          <p:cNvSpPr/>
          <p:nvPr/>
        </p:nvSpPr>
        <p:spPr>
          <a:xfrm>
            <a:off x="456635" y="5835089"/>
            <a:ext cx="1549377" cy="2896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សេវាគាំទ្រផ្លូវច្បាប់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E135040-BB13-4A14-9E3C-C98F98C204CC}"/>
              </a:ext>
            </a:extLst>
          </p:cNvPr>
          <p:cNvSpPr/>
          <p:nvPr/>
        </p:nvSpPr>
        <p:spPr>
          <a:xfrm>
            <a:off x="2673746" y="5365080"/>
            <a:ext cx="1549377" cy="2896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សេវាស្ដារនីតិសម្បទា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4CFEC3A-BEB0-4EF7-8F20-BDBD0122A8DE}"/>
              </a:ext>
            </a:extLst>
          </p:cNvPr>
          <p:cNvSpPr/>
          <p:nvPr/>
        </p:nvSpPr>
        <p:spPr>
          <a:xfrm>
            <a:off x="2673804" y="5838312"/>
            <a:ext cx="1549377" cy="2896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ជំនាញវិជ្ជាជីវៈ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EA574C0-7793-4D4D-AC54-8D9CD4D36F37}"/>
              </a:ext>
            </a:extLst>
          </p:cNvPr>
          <p:cNvSpPr/>
          <p:nvPr/>
        </p:nvSpPr>
        <p:spPr>
          <a:xfrm>
            <a:off x="445535" y="6285798"/>
            <a:ext cx="1549377" cy="2896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ការងារ</a:t>
            </a:r>
            <a:r>
              <a: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/</a:t>
            </a:r>
            <a:r>
              <a:rPr lang="km-KH" sz="1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មុខរបរ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BFA5811-24E7-4CA6-9138-CEE5DCACDC2C}"/>
              </a:ext>
            </a:extLst>
          </p:cNvPr>
          <p:cNvSpPr/>
          <p:nvPr/>
        </p:nvSpPr>
        <p:spPr>
          <a:xfrm>
            <a:off x="2671908" y="6323942"/>
            <a:ext cx="1549377" cy="2896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សិក្សាអប់រំ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xmlns="" id="{63211A9E-3987-4585-B9D7-F81D1869AA47}"/>
              </a:ext>
            </a:extLst>
          </p:cNvPr>
          <p:cNvGrpSpPr/>
          <p:nvPr/>
        </p:nvGrpSpPr>
        <p:grpSpPr>
          <a:xfrm>
            <a:off x="1077522" y="4508438"/>
            <a:ext cx="2246471" cy="771589"/>
            <a:chOff x="1603996" y="4023514"/>
            <a:chExt cx="2246471" cy="77158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A74E7600-5398-41C5-ACE3-70889D491898}"/>
                </a:ext>
              </a:extLst>
            </p:cNvPr>
            <p:cNvSpPr/>
            <p:nvPr/>
          </p:nvSpPr>
          <p:spPr>
            <a:xfrm>
              <a:off x="1981135" y="4173641"/>
              <a:ext cx="1869332" cy="48638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កន្លែងផ្តល់សេវា</a:t>
              </a:r>
            </a:p>
          </p:txBody>
        </p:sp>
        <p:pic>
          <p:nvPicPr>
            <p:cNvPr id="34" name="Picture 33" descr="Icon&#10;&#10;Description automatically generated">
              <a:extLst>
                <a:ext uri="{FF2B5EF4-FFF2-40B4-BE49-F238E27FC236}">
                  <a16:creationId xmlns:a16="http://schemas.microsoft.com/office/drawing/2014/main" xmlns="" id="{04966BAD-B091-46F6-9952-D1482E302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3996" y="4023514"/>
              <a:ext cx="770150" cy="771589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xmlns="" id="{B41A1E97-0DE3-4CF2-BFDB-49D645CC1A9D}"/>
              </a:ext>
            </a:extLst>
          </p:cNvPr>
          <p:cNvGrpSpPr/>
          <p:nvPr/>
        </p:nvGrpSpPr>
        <p:grpSpPr>
          <a:xfrm>
            <a:off x="7400486" y="1212968"/>
            <a:ext cx="2560929" cy="763550"/>
            <a:chOff x="7395473" y="1299246"/>
            <a:chExt cx="2560929" cy="387356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xmlns="" id="{F25C3039-108A-45D0-8A7F-4967597A3C6D}"/>
                </a:ext>
              </a:extLst>
            </p:cNvPr>
            <p:cNvCxnSpPr>
              <a:cxnSpLocks/>
            </p:cNvCxnSpPr>
            <p:nvPr/>
          </p:nvCxnSpPr>
          <p:spPr>
            <a:xfrm>
              <a:off x="8380605" y="1299246"/>
              <a:ext cx="0" cy="3873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0DF5C0BE-C4B3-4E66-A557-FDA45FDAD667}"/>
                </a:ext>
              </a:extLst>
            </p:cNvPr>
            <p:cNvSpPr txBox="1"/>
            <p:nvPr/>
          </p:nvSpPr>
          <p:spPr>
            <a:xfrm>
              <a:off x="7395473" y="1315436"/>
              <a:ext cx="25609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រាយការណ៍ និងសម្របសម្រួលមាតុភូមិនិវត្តន៍</a:t>
              </a:r>
              <a:endPara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</p:txBody>
        </p:sp>
      </p:grp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xmlns="" id="{A9E7CF62-84CE-4696-979E-324C672713E3}"/>
              </a:ext>
            </a:extLst>
          </p:cNvPr>
          <p:cNvCxnSpPr>
            <a:cxnSpLocks/>
          </p:cNvCxnSpPr>
          <p:nvPr/>
        </p:nvCxnSpPr>
        <p:spPr>
          <a:xfrm>
            <a:off x="5232474" y="1561224"/>
            <a:ext cx="0" cy="41529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>
            <a:extLst>
              <a:ext uri="{FF2B5EF4-FFF2-40B4-BE49-F238E27FC236}">
                <a16:creationId xmlns:a16="http://schemas.microsoft.com/office/drawing/2014/main" xmlns="" id="{3519940F-B6FD-45D8-93C6-91BDB329E664}"/>
              </a:ext>
            </a:extLst>
          </p:cNvPr>
          <p:cNvGrpSpPr/>
          <p:nvPr/>
        </p:nvGrpSpPr>
        <p:grpSpPr>
          <a:xfrm>
            <a:off x="1432600" y="3664627"/>
            <a:ext cx="1539385" cy="1002873"/>
            <a:chOff x="1889793" y="3401384"/>
            <a:chExt cx="1539385" cy="754941"/>
          </a:xfrm>
        </p:grpSpPr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xmlns="" id="{2197BD66-B523-499F-B173-AE042EC7AB84}"/>
                </a:ext>
              </a:extLst>
            </p:cNvPr>
            <p:cNvCxnSpPr/>
            <p:nvPr/>
          </p:nvCxnSpPr>
          <p:spPr>
            <a:xfrm>
              <a:off x="2457095" y="3411684"/>
              <a:ext cx="0" cy="744641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xmlns="" id="{AA3D36CB-95B2-45DC-AD23-46A9CF953F98}"/>
                </a:ext>
              </a:extLst>
            </p:cNvPr>
            <p:cNvCxnSpPr/>
            <p:nvPr/>
          </p:nvCxnSpPr>
          <p:spPr>
            <a:xfrm flipV="1">
              <a:off x="2615609" y="3401384"/>
              <a:ext cx="0" cy="73400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9D4DD6EB-4778-4BAD-9366-21A27E5C58A3}"/>
                </a:ext>
              </a:extLst>
            </p:cNvPr>
            <p:cNvSpPr txBox="1"/>
            <p:nvPr/>
          </p:nvSpPr>
          <p:spPr>
            <a:xfrm>
              <a:off x="1889793" y="3666991"/>
              <a:ext cx="7701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m-KH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បញ្ជូន</a:t>
              </a:r>
              <a:endPara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xmlns="" id="{EAD9ACC4-0AC1-4E40-A05F-4664578F0D13}"/>
                </a:ext>
              </a:extLst>
            </p:cNvPr>
            <p:cNvSpPr txBox="1"/>
            <p:nvPr/>
          </p:nvSpPr>
          <p:spPr>
            <a:xfrm>
              <a:off x="2659028" y="3659759"/>
              <a:ext cx="770150" cy="185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ទទួល</a:t>
              </a:r>
              <a:endPara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</p:txBody>
        </p:sp>
      </p:grp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xmlns="" id="{AF5164A2-3238-411A-BE4B-1E5AD8BBF97E}"/>
              </a:ext>
            </a:extLst>
          </p:cNvPr>
          <p:cNvCxnSpPr>
            <a:cxnSpLocks/>
          </p:cNvCxnSpPr>
          <p:nvPr/>
        </p:nvCxnSpPr>
        <p:spPr>
          <a:xfrm>
            <a:off x="3353848" y="5019121"/>
            <a:ext cx="338328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48A02D0A-A449-4B6C-97DB-DDBEA31AFEA6}"/>
              </a:ext>
            </a:extLst>
          </p:cNvPr>
          <p:cNvCxnSpPr>
            <a:cxnSpLocks/>
          </p:cNvCxnSpPr>
          <p:nvPr/>
        </p:nvCxnSpPr>
        <p:spPr>
          <a:xfrm flipV="1">
            <a:off x="1981135" y="1550723"/>
            <a:ext cx="6404483" cy="5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CD471EFC-9B77-449B-97E2-98D838D92C65}"/>
              </a:ext>
            </a:extLst>
          </p:cNvPr>
          <p:cNvSpPr txBox="1"/>
          <p:nvPr/>
        </p:nvSpPr>
        <p:spPr>
          <a:xfrm>
            <a:off x="2854905" y="638552"/>
            <a:ext cx="934667" cy="373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រាយការណ៍</a:t>
            </a:r>
            <a:endParaRPr lang="en-US" sz="1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E18D232F-DD60-48FB-A982-DCE9D00508BA}"/>
              </a:ext>
            </a:extLst>
          </p:cNvPr>
          <p:cNvCxnSpPr>
            <a:cxnSpLocks/>
          </p:cNvCxnSpPr>
          <p:nvPr/>
        </p:nvCxnSpPr>
        <p:spPr>
          <a:xfrm>
            <a:off x="1998308" y="2652438"/>
            <a:ext cx="320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xmlns="" id="{1BA2D483-85ED-4607-834A-57C9E3493FE3}"/>
              </a:ext>
            </a:extLst>
          </p:cNvPr>
          <p:cNvGrpSpPr/>
          <p:nvPr/>
        </p:nvGrpSpPr>
        <p:grpSpPr>
          <a:xfrm>
            <a:off x="5797824" y="5350931"/>
            <a:ext cx="2352991" cy="753083"/>
            <a:chOff x="6096000" y="2662700"/>
            <a:chExt cx="2352991" cy="753083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CFEDC5CB-9177-49E4-A85E-06B1FA0FE008}"/>
                </a:ext>
              </a:extLst>
            </p:cNvPr>
            <p:cNvSpPr/>
            <p:nvPr/>
          </p:nvSpPr>
          <p:spPr>
            <a:xfrm>
              <a:off x="6096000" y="2807966"/>
              <a:ext cx="1869332" cy="486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ca-ES" sz="1000" dirty="0">
                  <a:latin typeface="Khmer OS Siemreap" panose="02000500000000020004" pitchFamily="2" charset="0"/>
                  <a:cs typeface="Khmer OS Siemreap" panose="02000500000000020004" pitchFamily="2" charset="0"/>
                </a:rPr>
                <a:t>អាជ្ញាធរមូលដ្ឋាន</a:t>
              </a:r>
              <a:endParaRPr lang="en-US" sz="1000" dirty="0">
                <a:latin typeface="Khmer OS Siemreap" panose="02000500000000020004" pitchFamily="2" charset="0"/>
                <a:cs typeface="Khmer OS Siemreap" panose="02000500000000020004" pitchFamily="2" charset="0"/>
              </a:endParaRPr>
            </a:p>
          </p:txBody>
        </p:sp>
        <p:pic>
          <p:nvPicPr>
            <p:cNvPr id="110" name="Picture 109" descr="Icon&#10;&#10;Description automatically generated">
              <a:extLst>
                <a:ext uri="{FF2B5EF4-FFF2-40B4-BE49-F238E27FC236}">
                  <a16:creationId xmlns:a16="http://schemas.microsoft.com/office/drawing/2014/main" xmlns="" id="{C2A89FB9-B246-4C6C-9A91-ABED77B659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908" y="2662700"/>
              <a:ext cx="753083" cy="753083"/>
            </a:xfrm>
            <a:prstGeom prst="rect">
              <a:avLst/>
            </a:prstGeom>
          </p:spPr>
        </p:pic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0266F770-B232-4238-B778-607220F16AEE}"/>
              </a:ext>
            </a:extLst>
          </p:cNvPr>
          <p:cNvCxnSpPr/>
          <p:nvPr/>
        </p:nvCxnSpPr>
        <p:spPr>
          <a:xfrm>
            <a:off x="6751609" y="5020254"/>
            <a:ext cx="3049749" cy="106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6" name="Picture 115" descr="Icon&#10;&#10;Description automatically generated">
            <a:extLst>
              <a:ext uri="{FF2B5EF4-FFF2-40B4-BE49-F238E27FC236}">
                <a16:creationId xmlns:a16="http://schemas.microsoft.com/office/drawing/2014/main" xmlns="" id="{A595807C-9BEA-4A0E-8D41-33AFED341A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995" y="476784"/>
            <a:ext cx="754279" cy="755689"/>
          </a:xfrm>
          <a:prstGeom prst="rect">
            <a:avLst/>
          </a:prstGeom>
        </p:spPr>
      </p:pic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xmlns="" id="{51639E8B-6DF6-45F6-8A38-7B0CEA405BEC}"/>
              </a:ext>
            </a:extLst>
          </p:cNvPr>
          <p:cNvCxnSpPr/>
          <p:nvPr/>
        </p:nvCxnSpPr>
        <p:spPr>
          <a:xfrm flipV="1">
            <a:off x="1989430" y="2428849"/>
            <a:ext cx="0" cy="2235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xmlns="" id="{9C06B2B0-A460-4CD3-8706-2E9ADCAB52B9}"/>
              </a:ext>
            </a:extLst>
          </p:cNvPr>
          <p:cNvCxnSpPr>
            <a:cxnSpLocks/>
          </p:cNvCxnSpPr>
          <p:nvPr/>
        </p:nvCxnSpPr>
        <p:spPr>
          <a:xfrm>
            <a:off x="5200844" y="2421337"/>
            <a:ext cx="0" cy="2311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xmlns="" id="{6CFB1B50-20C1-4C89-A0F3-303EF52FCDA2}"/>
              </a:ext>
            </a:extLst>
          </p:cNvPr>
          <p:cNvCxnSpPr>
            <a:cxnSpLocks/>
          </p:cNvCxnSpPr>
          <p:nvPr/>
        </p:nvCxnSpPr>
        <p:spPr>
          <a:xfrm flipH="1">
            <a:off x="3459944" y="2652438"/>
            <a:ext cx="0" cy="518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xmlns="" id="{D6C8B75C-4455-4D39-AD99-508567F0A9DA}"/>
              </a:ext>
            </a:extLst>
          </p:cNvPr>
          <p:cNvCxnSpPr>
            <a:cxnSpLocks/>
          </p:cNvCxnSpPr>
          <p:nvPr/>
        </p:nvCxnSpPr>
        <p:spPr>
          <a:xfrm flipV="1">
            <a:off x="1989071" y="3628866"/>
            <a:ext cx="6547587" cy="416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xmlns="" id="{EE8EBF80-E42C-4411-9379-91F7698F00B9}"/>
              </a:ext>
            </a:extLst>
          </p:cNvPr>
          <p:cNvCxnSpPr>
            <a:cxnSpLocks/>
          </p:cNvCxnSpPr>
          <p:nvPr/>
        </p:nvCxnSpPr>
        <p:spPr>
          <a:xfrm>
            <a:off x="1989071" y="1550723"/>
            <a:ext cx="0" cy="41529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xmlns="" id="{A9DA48AE-E494-4635-AD49-6549F60BF92A}"/>
              </a:ext>
            </a:extLst>
          </p:cNvPr>
          <p:cNvCxnSpPr>
            <a:cxnSpLocks/>
          </p:cNvCxnSpPr>
          <p:nvPr/>
        </p:nvCxnSpPr>
        <p:spPr>
          <a:xfrm flipV="1">
            <a:off x="2763888" y="846526"/>
            <a:ext cx="815587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xmlns="" id="{48638123-4D6D-4C73-9BF4-7465F1669A56}"/>
              </a:ext>
            </a:extLst>
          </p:cNvPr>
          <p:cNvCxnSpPr>
            <a:cxnSpLocks/>
          </p:cNvCxnSpPr>
          <p:nvPr/>
        </p:nvCxnSpPr>
        <p:spPr>
          <a:xfrm flipH="1">
            <a:off x="3565620" y="860381"/>
            <a:ext cx="0" cy="6764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FFB27A71-9908-4158-AC1E-FE5568C79BB8}"/>
              </a:ext>
            </a:extLst>
          </p:cNvPr>
          <p:cNvSpPr txBox="1"/>
          <p:nvPr/>
        </p:nvSpPr>
        <p:spPr>
          <a:xfrm>
            <a:off x="4446906" y="4682031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dirty="0">
                <a:solidFill>
                  <a:srgbClr val="FF0000"/>
                </a:solidFill>
              </a:rPr>
              <a:t>សមាហរណកម្ម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61" name="Picture 160">
            <a:extLst>
              <a:ext uri="{FF2B5EF4-FFF2-40B4-BE49-F238E27FC236}">
                <a16:creationId xmlns:a16="http://schemas.microsoft.com/office/drawing/2014/main" xmlns="" id="{7687359B-B697-4F91-A9C1-1DB44C0A8E9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24" y="3895533"/>
            <a:ext cx="1136668" cy="893867"/>
          </a:xfrm>
          <a:prstGeom prst="rect">
            <a:avLst/>
          </a:prstGeom>
        </p:spPr>
      </p:pic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36CB4A74-DFE8-4136-A3CB-AF2A4393076E}"/>
              </a:ext>
            </a:extLst>
          </p:cNvPr>
          <p:cNvSpPr txBox="1"/>
          <p:nvPr/>
        </p:nvSpPr>
        <p:spPr>
          <a:xfrm>
            <a:off x="7985455" y="3976658"/>
            <a:ext cx="729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100" dirty="0">
                <a:solidFill>
                  <a:schemeClr val="bg1"/>
                </a:solidFill>
              </a:rPr>
              <a:t>តុលាការ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xmlns="" id="{066A9161-87EF-4C9C-B173-C9DDCF0FC6E4}"/>
              </a:ext>
            </a:extLst>
          </p:cNvPr>
          <p:cNvCxnSpPr>
            <a:cxnSpLocks/>
          </p:cNvCxnSpPr>
          <p:nvPr/>
        </p:nvCxnSpPr>
        <p:spPr>
          <a:xfrm flipH="1">
            <a:off x="3464106" y="3631090"/>
            <a:ext cx="0" cy="13716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xmlns="" id="{31DC5298-6C5C-45F1-9E5C-85E64D8570BB}"/>
              </a:ext>
            </a:extLst>
          </p:cNvPr>
          <p:cNvCxnSpPr/>
          <p:nvPr/>
        </p:nvCxnSpPr>
        <p:spPr>
          <a:xfrm>
            <a:off x="6743247" y="3627971"/>
            <a:ext cx="0" cy="192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0" name="Picture 169" descr="Icon&#10;&#10;Description automatically generated">
            <a:extLst>
              <a:ext uri="{FF2B5EF4-FFF2-40B4-BE49-F238E27FC236}">
                <a16:creationId xmlns:a16="http://schemas.microsoft.com/office/drawing/2014/main" xmlns="" id="{7E611590-6660-45B9-BAA1-29682D44477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14" y="1841786"/>
            <a:ext cx="770150" cy="771589"/>
          </a:xfrm>
          <a:prstGeom prst="rect">
            <a:avLst/>
          </a:prstGeom>
        </p:spPr>
      </p:pic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xmlns="" id="{E5E6A7E7-ED59-4635-BDF5-FC8F29039D6B}"/>
              </a:ext>
            </a:extLst>
          </p:cNvPr>
          <p:cNvCxnSpPr/>
          <p:nvPr/>
        </p:nvCxnSpPr>
        <p:spPr>
          <a:xfrm>
            <a:off x="9801358" y="5030885"/>
            <a:ext cx="0" cy="3657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6" name="Picture 175">
            <a:extLst>
              <a:ext uri="{FF2B5EF4-FFF2-40B4-BE49-F238E27FC236}">
                <a16:creationId xmlns:a16="http://schemas.microsoft.com/office/drawing/2014/main" xmlns="" id="{DD6E953D-5072-45BF-8CC4-3BCF665F0BB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000" y="828224"/>
            <a:ext cx="1247991" cy="714951"/>
          </a:xfrm>
          <a:prstGeom prst="rect">
            <a:avLst/>
          </a:prstGeom>
        </p:spPr>
      </p:pic>
      <p:sp>
        <p:nvSpPr>
          <p:cNvPr id="177" name="TextBox 176">
            <a:extLst>
              <a:ext uri="{FF2B5EF4-FFF2-40B4-BE49-F238E27FC236}">
                <a16:creationId xmlns:a16="http://schemas.microsoft.com/office/drawing/2014/main" xmlns="" id="{4F0D287E-1892-4CF6-AF05-FFEABAA9294B}"/>
              </a:ext>
            </a:extLst>
          </p:cNvPr>
          <p:cNvSpPr txBox="1"/>
          <p:nvPr/>
        </p:nvSpPr>
        <p:spPr>
          <a:xfrm>
            <a:off x="6080085" y="852633"/>
            <a:ext cx="1075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>
                <a:solidFill>
                  <a:schemeClr val="accent2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ប្រលានយន្តហោះ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xmlns="" id="{B186F125-8829-452E-8271-D6E15AC24E1A}"/>
              </a:ext>
            </a:extLst>
          </p:cNvPr>
          <p:cNvSpPr txBox="1"/>
          <p:nvPr/>
        </p:nvSpPr>
        <p:spPr>
          <a:xfrm>
            <a:off x="5217537" y="3403969"/>
            <a:ext cx="770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000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បញ្ជូន</a:t>
            </a:r>
            <a:endParaRPr lang="en-US" sz="1000" dirty="0">
              <a:solidFill>
                <a:srgbClr val="FF0000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xmlns="" id="{458A0DE4-ED1B-407D-90A9-B877ECC12CAD}"/>
              </a:ext>
            </a:extLst>
          </p:cNvPr>
          <p:cNvCxnSpPr>
            <a:cxnSpLocks/>
          </p:cNvCxnSpPr>
          <p:nvPr/>
        </p:nvCxnSpPr>
        <p:spPr>
          <a:xfrm>
            <a:off x="8536658" y="3623031"/>
            <a:ext cx="0" cy="2743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xmlns="" id="{867E01A0-532C-4D5C-BAD2-6DA5C113ECCE}"/>
              </a:ext>
            </a:extLst>
          </p:cNvPr>
          <p:cNvSpPr txBox="1"/>
          <p:nvPr/>
        </p:nvSpPr>
        <p:spPr>
          <a:xfrm>
            <a:off x="2452255" y="0"/>
            <a:ext cx="6340266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48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dirty="0">
                <a:solidFill>
                  <a:schemeClr val="accent1"/>
                </a:solidFill>
                <a:latin typeface="Khmer OS Muol Light" panose="02000500000000020004" pitchFamily="2" charset="77"/>
                <a:cs typeface="Khmer OS Muol Light" panose="02000500000000020004" pitchFamily="2" charset="77"/>
              </a:rPr>
              <a:t>៨</a:t>
            </a:r>
            <a:r>
              <a:rPr lang="ca-ES" sz="1800" dirty="0">
                <a:solidFill>
                  <a:schemeClr val="accent1"/>
                </a:solidFill>
                <a:latin typeface="Khmer OS Muol Light" panose="02000500000000020004" pitchFamily="2" charset="77"/>
                <a:cs typeface="Khmer OS Muol Light" panose="02000500000000020004" pitchFamily="2" charset="77"/>
              </a:rPr>
              <a:t>.</a:t>
            </a:r>
            <a:r>
              <a:rPr lang="km-KH" u="sng" dirty="0">
                <a:solidFill>
                  <a:schemeClr val="accent1"/>
                </a:solidFill>
                <a:latin typeface="Khmer OS Muol Light" panose="02000500000000020004" pitchFamily="2" charset="77"/>
                <a:cs typeface="Khmer OS Muol Light" panose="02000500000000020004" pitchFamily="2" charset="77"/>
              </a:rPr>
              <a:t>គំនូស</a:t>
            </a:r>
            <a:r>
              <a:rPr lang="ca-ES" sz="1800" u="sng" dirty="0">
                <a:solidFill>
                  <a:schemeClr val="accent1"/>
                </a:solidFill>
                <a:latin typeface="Khmer OS Muol Light" panose="02000500000000020004" pitchFamily="2" charset="77"/>
                <a:cs typeface="Khmer OS Muol Light" panose="02000500000000020004" pitchFamily="2" charset="77"/>
              </a:rPr>
              <a:t>បង្ហាញស្តីពីការជួយគាំទ្រដល់ជនរងគ្រោះ</a:t>
            </a:r>
            <a:endParaRPr lang="en-US" sz="1800" u="sng" dirty="0">
              <a:solidFill>
                <a:schemeClr val="accent1"/>
              </a:solidFill>
              <a:latin typeface="Khmer OS Muol Light" panose="02000500000000020004" pitchFamily="2" charset="77"/>
              <a:cs typeface="Khmer OS Muol Light" panose="02000500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022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3EF835E-5616-4466-B6B6-9B3AA041339F}"/>
              </a:ext>
            </a:extLst>
          </p:cNvPr>
          <p:cNvGrpSpPr/>
          <p:nvPr/>
        </p:nvGrpSpPr>
        <p:grpSpPr>
          <a:xfrm>
            <a:off x="-2" y="479746"/>
            <a:ext cx="12192003" cy="6405970"/>
            <a:chOff x="3886702" y="424498"/>
            <a:chExt cx="4834274" cy="4756892"/>
          </a:xfrm>
        </p:grpSpPr>
        <p:sp>
          <p:nvSpPr>
            <p:cNvPr id="2" name="Subtitle 4">
              <a:extLst>
                <a:ext uri="{FF2B5EF4-FFF2-40B4-BE49-F238E27FC236}">
                  <a16:creationId xmlns:a16="http://schemas.microsoft.com/office/drawing/2014/main" xmlns="" id="{F4CCB9FD-7FBB-447C-A9F6-42E0085B2ECA}"/>
                </a:ext>
              </a:extLst>
            </p:cNvPr>
            <p:cNvSpPr txBox="1">
              <a:spLocks/>
            </p:cNvSpPr>
            <p:nvPr/>
          </p:nvSpPr>
          <p:spPr>
            <a:xfrm>
              <a:off x="3886702" y="3658766"/>
              <a:ext cx="4834274" cy="1522624"/>
            </a:xfrm>
            <a:prstGeom prst="rect">
              <a:avLst/>
            </a:prstGeom>
          </p:spPr>
          <p:txBody>
            <a:bodyPr vert="horz" lIns="0" rIns="18288">
              <a:noAutofit/>
            </a:bodyPr>
            <a:lstStyle>
              <a:lvl1pPr marL="0" marR="45720" indent="0" algn="r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SzPct val="95000"/>
                <a:buFont typeface="Wingdings 2"/>
                <a:buNone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85000"/>
                <a:buFont typeface="Wingdings 2"/>
                <a:buNone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eaLnBrk="1" latinLnBrk="0" hangingPunct="1">
                <a:spcBef>
                  <a:spcPct val="20000"/>
                </a:spcBef>
                <a:buClr>
                  <a:schemeClr val="accent2">
                    <a:lumMod val="50000"/>
                  </a:schemeClr>
                </a:buClr>
                <a:buSzPct val="70000"/>
                <a:buFont typeface="Wingdings 2"/>
                <a:buNone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SzPct val="65000"/>
                <a:buFont typeface="Wingdings 2"/>
                <a:buNone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eaLnBrk="1" latinLnBrk="0" hangingPunct="1">
                <a:spcBef>
                  <a:spcPct val="20000"/>
                </a:spcBef>
                <a:buClr>
                  <a:schemeClr val="accent4">
                    <a:lumMod val="75000"/>
                  </a:schemeClr>
                </a:buClr>
                <a:buSzPct val="65000"/>
                <a:buFont typeface="Wingdings 2"/>
                <a:buNone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rtl="0" eaLnBrk="1" latinLnBrk="0" hangingPunct="1">
                <a:spcBef>
                  <a:spcPct val="20000"/>
                </a:spcBef>
                <a:buClr>
                  <a:schemeClr val="accent5">
                    <a:lumMod val="50000"/>
                  </a:schemeClr>
                </a:buClr>
                <a:buSzPct val="80000"/>
                <a:buFont typeface="Wingdings 2"/>
                <a:buNone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rtl="0" eaLnBrk="1" latinLnBrk="0" hangingPunct="1">
                <a:spcBef>
                  <a:spcPct val="20000"/>
                </a:spcBef>
                <a:buClr>
                  <a:schemeClr val="accent6">
                    <a:lumMod val="75000"/>
                  </a:schemeClr>
                </a:buClr>
                <a:buSzPct val="80000"/>
                <a:buFont typeface="Wingdings 2"/>
                <a:buNone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rtl="0" eaLnBrk="1" latinLnBrk="0" hangingPunct="1">
                <a:spcBef>
                  <a:spcPct val="20000"/>
                </a:spcBef>
                <a:buClr>
                  <a:schemeClr val="tx2"/>
                </a:buClr>
                <a:buNone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None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ts val="0"/>
                </a:spcBef>
              </a:pPr>
              <a:r>
                <a:rPr lang="km-KH" sz="5000" dirty="0">
                  <a:solidFill>
                    <a:srgbClr val="0070C0"/>
                  </a:solidFill>
                  <a:latin typeface="Khmer OS Muol Light" panose="02000500000000020004" pitchFamily="2" charset="0"/>
                  <a:ea typeface="+mj-ea"/>
                  <a:cs typeface="Khmer OS Muol Light" panose="02000500000000020004" pitchFamily="2" charset="0"/>
                </a:rPr>
                <a:t>សូមអរគុណ!</a:t>
              </a:r>
              <a:endParaRPr lang="en-US" sz="5000" dirty="0">
                <a:solidFill>
                  <a:srgbClr val="0070C0"/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B40E89E1-5446-4A01-8526-A22478009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3938" y="424498"/>
              <a:ext cx="1359801" cy="2397338"/>
            </a:xfrm>
            <a:prstGeom prst="rect">
              <a:avLst/>
            </a:prstGeom>
          </p:spPr>
        </p:pic>
        <p:sp>
          <p:nvSpPr>
            <p:cNvPr id="5" name="Subtitle 4">
              <a:extLst>
                <a:ext uri="{FF2B5EF4-FFF2-40B4-BE49-F238E27FC236}">
                  <a16:creationId xmlns:a16="http://schemas.microsoft.com/office/drawing/2014/main" xmlns="" id="{B0B1A04F-9C45-4883-AEBA-4944B6230984}"/>
                </a:ext>
              </a:extLst>
            </p:cNvPr>
            <p:cNvSpPr txBox="1">
              <a:spLocks/>
            </p:cNvSpPr>
            <p:nvPr/>
          </p:nvSpPr>
          <p:spPr>
            <a:xfrm>
              <a:off x="3895162" y="2695294"/>
              <a:ext cx="4817352" cy="785281"/>
            </a:xfrm>
            <a:prstGeom prst="rect">
              <a:avLst/>
            </a:prstGeom>
          </p:spPr>
          <p:txBody>
            <a:bodyPr vert="horz" lIns="0" rIns="18288">
              <a:normAutofit/>
            </a:bodyPr>
            <a:lstStyle>
              <a:lvl1pPr marL="0" marR="45720" indent="0" algn="r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SzPct val="95000"/>
                <a:buFont typeface="Wingdings 2"/>
                <a:buNone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85000"/>
                <a:buFont typeface="Wingdings 2"/>
                <a:buNone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eaLnBrk="1" latinLnBrk="0" hangingPunct="1">
                <a:spcBef>
                  <a:spcPct val="20000"/>
                </a:spcBef>
                <a:buClr>
                  <a:schemeClr val="accent2">
                    <a:lumMod val="50000"/>
                  </a:schemeClr>
                </a:buClr>
                <a:buSzPct val="70000"/>
                <a:buFont typeface="Wingdings 2"/>
                <a:buNone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SzPct val="65000"/>
                <a:buFont typeface="Wingdings 2"/>
                <a:buNone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eaLnBrk="1" latinLnBrk="0" hangingPunct="1">
                <a:spcBef>
                  <a:spcPct val="20000"/>
                </a:spcBef>
                <a:buClr>
                  <a:schemeClr val="accent4">
                    <a:lumMod val="75000"/>
                  </a:schemeClr>
                </a:buClr>
                <a:buSzPct val="65000"/>
                <a:buFont typeface="Wingdings 2"/>
                <a:buNone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rtl="0" eaLnBrk="1" latinLnBrk="0" hangingPunct="1">
                <a:spcBef>
                  <a:spcPct val="20000"/>
                </a:spcBef>
                <a:buClr>
                  <a:schemeClr val="accent5">
                    <a:lumMod val="50000"/>
                  </a:schemeClr>
                </a:buClr>
                <a:buSzPct val="80000"/>
                <a:buFont typeface="Wingdings 2"/>
                <a:buNone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rtl="0" eaLnBrk="1" latinLnBrk="0" hangingPunct="1">
                <a:spcBef>
                  <a:spcPct val="20000"/>
                </a:spcBef>
                <a:buClr>
                  <a:schemeClr val="accent6">
                    <a:lumMod val="75000"/>
                  </a:schemeClr>
                </a:buClr>
                <a:buSzPct val="80000"/>
                <a:buFont typeface="Wingdings 2"/>
                <a:buNone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rtl="0" eaLnBrk="1" latinLnBrk="0" hangingPunct="1">
                <a:spcBef>
                  <a:spcPct val="20000"/>
                </a:spcBef>
                <a:buClr>
                  <a:schemeClr val="tx2"/>
                </a:buClr>
                <a:buNone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None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 dirty="0">
                <a:latin typeface="Khmer OS Muol Light" panose="02000500000000020004" pitchFamily="2" charset="0"/>
                <a:cs typeface="Khmer OS Muol Light" panose="02000500000000020004" pitchFamily="2" charset="0"/>
              </a:endParaRPr>
            </a:p>
            <a:p>
              <a:pPr algn="ctr"/>
              <a:r>
                <a:rPr lang="ca-ES" sz="2400" dirty="0">
                  <a:solidFill>
                    <a:srgbClr val="0070C0"/>
                  </a:solidFill>
                  <a:latin typeface="Khmer OS Muol Light" panose="02000500000000020004" pitchFamily="2" charset="0"/>
                  <a:cs typeface="Khmer OS Muol Light" panose="02000500000000020004" pitchFamily="2" charset="0"/>
                </a:rPr>
                <a:t>គណៈកម្មាធិការជាតិប្រយុទ្ធប្រឆាំងអំពើជួញដូរមនុស្ស គ.ជ.ប.ជ</a:t>
              </a:r>
              <a:endParaRPr lang="en-US" sz="2400" dirty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409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555AA5-633A-42E2-9C67-A7AC56B6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3600" dirty="0">
                <a:solidFill>
                  <a:srgbClr val="C00000"/>
                </a:solidFill>
              </a:rPr>
              <a:t>     </a:t>
            </a:r>
            <a:r>
              <a:rPr lang="km-KH" sz="3600" u="sng" dirty="0">
                <a:solidFill>
                  <a:srgbClr val="C00000"/>
                </a:solidFill>
              </a:rPr>
              <a:t>មាតិកា</a:t>
            </a:r>
            <a:endParaRPr lang="en-US" sz="3600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926B7-0FC7-4FE4-8086-CDF7E7A6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509" y="1241819"/>
            <a:ext cx="10698423" cy="4935144"/>
          </a:xfrm>
        </p:spPr>
        <p:txBody>
          <a:bodyPr>
            <a:normAutofit fontScale="70000" lnSpcReduction="20000"/>
          </a:bodyPr>
          <a:lstStyle/>
          <a:p>
            <a:pPr marL="19748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I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.សេចក្តីផ្តើម</a:t>
            </a:r>
            <a:endParaRPr lang="km-KH" sz="100" dirty="0">
              <a:solidFill>
                <a:schemeClr val="tx2"/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  <a:p>
            <a:pPr marL="19748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II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.វត្ថុបំណង </a:t>
            </a:r>
          </a:p>
          <a:p>
            <a:pPr marL="19748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III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.សំណួរត្រេះរិះ</a:t>
            </a:r>
          </a:p>
          <a:p>
            <a:pPr marL="19748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១.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របស់មន្រ្តីនគរបាលយុត្តិធម៌</a:t>
            </a:r>
            <a:endParaRPr lang="km-KH" sz="1200" dirty="0">
              <a:solidFill>
                <a:srgbClr val="002060"/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  <a:p>
            <a:pPr marL="19748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២.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របស់មន្រ្តីសង្គមកិច្ច</a:t>
            </a:r>
            <a:r>
              <a:rPr lang="en-US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endParaRPr lang="km-KH" sz="2000" dirty="0">
              <a:latin typeface="Khmer OS Muol Light" panose="02000500000000020004" pitchFamily="2" charset="77"/>
              <a:cs typeface="Khmer OS Muol Light" panose="02000500000000020004" pitchFamily="2" charset="77"/>
            </a:endParaRPr>
          </a:p>
          <a:p>
            <a:pPr marL="197485" indent="0">
              <a:lnSpc>
                <a:spcPct val="150000"/>
              </a:lnSpc>
              <a:buNone/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៣.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របស់មន្រ្តីការងារ និងបណ្តុះបណ្តាលវិជ្ជាជីវៈ</a:t>
            </a:r>
            <a:r>
              <a:rPr lang="en-US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endParaRPr lang="km-KH" sz="2000" dirty="0">
              <a:latin typeface="Khmer OS Muol Light" panose="02000500000000020004" pitchFamily="2" charset="77"/>
              <a:cs typeface="Khmer OS Muol Light" panose="02000500000000020004" pitchFamily="2" charset="77"/>
            </a:endParaRPr>
          </a:p>
          <a:p>
            <a:pPr marL="197485" indent="0">
              <a:lnSpc>
                <a:spcPct val="150000"/>
              </a:lnSpc>
              <a:buNone/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៤.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របស់អាជ្ញាធរមូលដ្ឋាន</a:t>
            </a:r>
          </a:p>
          <a:p>
            <a:pPr marL="197485" indent="0">
              <a:lnSpc>
                <a:spcPct val="150000"/>
              </a:lnSpc>
              <a:buNone/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៥.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របស់ទីភ្នាក់ងារជ្រើសរើសឯកជន</a:t>
            </a:r>
          </a:p>
          <a:p>
            <a:pPr marL="197485" indent="0">
              <a:lnSpc>
                <a:spcPct val="150000"/>
              </a:lnSpc>
              <a:buNone/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៦.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របស់ស្ថានទូត/ស្ថានតំណាង</a:t>
            </a:r>
          </a:p>
          <a:p>
            <a:pPr marL="19748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៧.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sz="2000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របស់អ្នកផ្តល់សេវាបន្ត</a:t>
            </a:r>
            <a:endParaRPr lang="ca-ES" sz="2000" dirty="0">
              <a:latin typeface="Khmer OS Muol Light" panose="02000500000000020004" pitchFamily="2" charset="77"/>
              <a:cs typeface="Khmer OS Muol Light" panose="02000500000000020004" pitchFamily="2" charset="77"/>
            </a:endParaRPr>
          </a:p>
          <a:p>
            <a:pPr marL="19748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៨</a:t>
            </a:r>
            <a:r>
              <a:rPr lang="ca-ES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គំនូស</a:t>
            </a:r>
            <a:r>
              <a:rPr lang="ca-ES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បង្ហាញស្តីពីការជួយគាំទ្រដល់ជនរងគ្រោះ</a:t>
            </a:r>
            <a:endParaRPr lang="en-US" sz="2000" dirty="0">
              <a:latin typeface="Khmer OS Muol Light" panose="02000500000000020004" pitchFamily="2" charset="77"/>
              <a:cs typeface="Khmer OS Muol Light" panose="02000500000000020004" pitchFamily="2" charset="77"/>
            </a:endParaRPr>
          </a:p>
          <a:p>
            <a:pPr marL="19748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2060"/>
                </a:solidFill>
                <a:latin typeface="Khmer OS Bokor" pitchFamily="2" charset="0"/>
                <a:cs typeface="Khmer OS Bokor" pitchFamily="2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9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5EDB2C-BC15-4765-8E0D-683B51115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      </a:t>
            </a:r>
            <a:r>
              <a:rPr lang="en-US" dirty="0"/>
              <a:t>I</a:t>
            </a:r>
            <a:r>
              <a:rPr lang="ca-ES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.</a:t>
            </a:r>
            <a:r>
              <a:rPr lang="km-KH" sz="2400" u="sng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សេចក្តីផ្តើម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A971C2-9649-478F-8299-AE5F2F86D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08" y="1039091"/>
            <a:ext cx="10668001" cy="568036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ts val="4000"/>
              </a:lnSpc>
              <a:buNone/>
            </a:pPr>
            <a:r>
              <a:rPr lang="km-KH" sz="2000" dirty="0">
                <a:latin typeface="Khmer OS Content" pitchFamily="2" charset="0"/>
                <a:cs typeface="Khmer OS Content" pitchFamily="2" charset="0"/>
              </a:rPr>
              <a:t>	</a:t>
            </a:r>
            <a:r>
              <a:rPr lang="km-KH" sz="3800" dirty="0">
                <a:latin typeface="Khmer OS Content" pitchFamily="2" charset="0"/>
                <a:cs typeface="Khmer OS Content" pitchFamily="2" charset="0"/>
              </a:rPr>
              <a:t>តួនាទីភារកិច្ចរបស់ក្រសួងស្ថាប័ន មន្ទីរ អាជ្ញាធរមូលដ្ឋាន អង្គការដៃគូរ និងអង្គភាពពាក់ព័ន្ធពិតជាមានសារសំខាន់ខ្លាំងណាស់ក្នុងការជួយអន្តរាគមន៍សង្គ្រោះដល់ជនរងគ្រោះដោយអំពើជួញដូរមនុស្ស។ ក្រសួងស្ថាប័ន មន្ទីរ អង្គការដៃគូរនានា សុទ្ធតែមានសិទ្ធិអាចរៀបចំការសម្ភាសទម្រង់ខ្លី ឬវែង/លម្អិត ទៅតាមស្ថានភាព និងលទ្ធភាព សម្រាប់ជាការសន្និដ្ឋានវិនិច្ឆ័យ ដើម្បីផ្តល់សេវាសង្គ្រោះបន្ទាន់ សេវាបឋម សេវាផ្តល់កន្លែងស្នាក់នៅបណ្តោះអាសន្ន ដើម្បីការពារសុវត្ថិភាពដល់ជនសង្ស័យរងគ្រោះ។</a:t>
            </a:r>
            <a:r>
              <a:rPr lang="ca-ES" sz="3800" dirty="0">
                <a:latin typeface="Khmer OS Content" pitchFamily="2" charset="0"/>
                <a:cs typeface="Khmer OS Content" pitchFamily="2" charset="0"/>
              </a:rPr>
              <a:t> </a:t>
            </a:r>
            <a:r>
              <a:rPr lang="km-KH" sz="3800" dirty="0">
                <a:latin typeface="Khmer OS Content" pitchFamily="2" charset="0"/>
                <a:cs typeface="Khmer OS Content" pitchFamily="2" charset="0"/>
              </a:rPr>
              <a:t>ក្នុងនោះការចូលរួមផ្តល់សេវា ពីអង្គការ សមាគមន៍ ឬអ្នកផ្តល់សេវាបន្តផ្សេងទៀតក៏មានសារសំខាន់ផងដែរ ព្រោះជាការរួមសហការគ្នាជួយដល់ជនរងគ្រោះតាំងពីដំណាក់អន្តរាគមន៍សង្គ្រោះដំបូង</a:t>
            </a:r>
            <a:r>
              <a:rPr lang="ca-ES" sz="3800" dirty="0">
                <a:latin typeface="Khmer OS Content" pitchFamily="2" charset="0"/>
                <a:cs typeface="Khmer OS Content" pitchFamily="2" charset="0"/>
              </a:rPr>
              <a:t> </a:t>
            </a:r>
            <a:r>
              <a:rPr lang="km-KH" sz="3800" dirty="0">
                <a:latin typeface="Khmer OS Content" pitchFamily="2" charset="0"/>
                <a:cs typeface="Khmer OS Content" pitchFamily="2" charset="0"/>
              </a:rPr>
              <a:t>រហូតដល</a:t>
            </a:r>
            <a:r>
              <a:rPr lang="ca-ES" sz="3800" dirty="0">
                <a:latin typeface="Khmer OS Content" pitchFamily="2" charset="0"/>
                <a:cs typeface="Khmer OS Content" pitchFamily="2" charset="0"/>
              </a:rPr>
              <a:t>់</a:t>
            </a:r>
            <a:r>
              <a:rPr lang="km-KH" sz="3800" dirty="0">
                <a:latin typeface="Khmer OS Content" pitchFamily="2" charset="0"/>
                <a:cs typeface="Khmer OS Content" pitchFamily="2" charset="0"/>
              </a:rPr>
              <a:t>ដំណាក់</a:t>
            </a:r>
            <a:r>
              <a:rPr lang="ca-ES" sz="3800" dirty="0">
                <a:latin typeface="Khmer OS Content" pitchFamily="2" charset="0"/>
                <a:cs typeface="Khmer OS Content" pitchFamily="2" charset="0"/>
              </a:rPr>
              <a:t>កាល</a:t>
            </a:r>
            <a:r>
              <a:rPr lang="km-KH" sz="3800" dirty="0">
                <a:latin typeface="Khmer OS Content" pitchFamily="2" charset="0"/>
                <a:cs typeface="Khmer OS Content" pitchFamily="2" charset="0"/>
              </a:rPr>
              <a:t>បញ្ចប់នីតិវិធីតុលាការ ការ</a:t>
            </a:r>
            <a:r>
              <a:rPr lang="ca-ES" sz="3800" dirty="0">
                <a:latin typeface="Khmer OS Content" pitchFamily="2" charset="0"/>
                <a:cs typeface="Khmer OS Content" pitchFamily="2" charset="0"/>
              </a:rPr>
              <a:t>ស្តានីតិសម្បទា ការ</a:t>
            </a:r>
            <a:r>
              <a:rPr lang="km-KH" sz="3800" dirty="0">
                <a:latin typeface="Khmer OS Content" pitchFamily="2" charset="0"/>
                <a:cs typeface="Khmer OS Content" pitchFamily="2" charset="0"/>
              </a:rPr>
              <a:t>ធ្វើសមាហរណកម្មទៅសហគមន៍ និងគ្រួសាររបស់ពួកគេ។ ដោយឡែកមន្ត្រីនគរបាលយុត្តិធម៌មានតួនាទីបន្ថែមមួយទៀត គឺការសាកសួរ សម្ភាសន៍លម្អិត ដើម្បីទទួលបានព</a:t>
            </a:r>
            <a:r>
              <a:rPr lang="ca-ES" sz="3800" dirty="0">
                <a:latin typeface="Khmer OS Content" pitchFamily="2" charset="0"/>
                <a:cs typeface="Khmer OS Content" pitchFamily="2" charset="0"/>
              </a:rPr>
              <a:t>័</a:t>
            </a:r>
            <a:r>
              <a:rPr lang="km-KH" sz="3800" dirty="0">
                <a:latin typeface="Khmer OS Content" pitchFamily="2" charset="0"/>
                <a:cs typeface="Khmer OS Content" pitchFamily="2" charset="0"/>
              </a:rPr>
              <a:t>ត៌មានជាក់លាក់ពីជនរងគ្រោះ សម្រាប់ជាមូលដ្ឋានឈានទៅបន្តស្រាវជ្រាវ</a:t>
            </a:r>
            <a:r>
              <a:rPr lang="ca-ES" sz="3800" dirty="0">
                <a:latin typeface="Khmer OS Content" pitchFamily="2" charset="0"/>
                <a:cs typeface="Khmer OS Content" pitchFamily="2" charset="0"/>
              </a:rPr>
              <a:t> </a:t>
            </a:r>
            <a:r>
              <a:rPr lang="km-KH" sz="3800" dirty="0">
                <a:latin typeface="Khmer OS Content" pitchFamily="2" charset="0"/>
                <a:cs typeface="Khmer OS Content" pitchFamily="2" charset="0"/>
              </a:rPr>
              <a:t>ស្វែងរកជនល្មើស មកផ្តន្ទាទោសទៅតាមច្បាប់នៃព្រះរាជាណាចក្រកម្ពុជា។ ដោយមើលឃើញបញ្ហាប្រឈម ក្នុងការកំណត់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08185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FDC706-6B57-4E1E-B13E-F267355C7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24" y="926663"/>
            <a:ext cx="10595010" cy="569421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km-KH" sz="2400" dirty="0">
                <a:latin typeface="Khmer OS Content" pitchFamily="2" charset="0"/>
                <a:cs typeface="Khmer OS Content" pitchFamily="2" charset="0"/>
              </a:rPr>
              <a:t>អត្តសញ្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ញាណជនសង្ស័យរងគ្រោះ ដើម្បីផ្តល់សេវាសង្រោះបន្ទាន់ និងសង្រោះបឋម </a:t>
            </a:r>
            <a:r>
              <a:rPr lang="km-KH" sz="2400" dirty="0">
                <a:latin typeface="Khmer OS Content" pitchFamily="2" charset="0"/>
                <a:cs typeface="Khmer OS Content" pitchFamily="2" charset="0"/>
              </a:rPr>
              <a:t>ទើបគណៈកម្មាធិការជាតិប្រយុទ្ធប្រឆាំងអំពើជួញដូរមនុស្ស (គ.ជ.ប.ជ) បានសហការជាមួយក្រសួងស្ថាប័ន និងអង្គភាពជំនាញពាក់ព័ន្ធ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រៀបចំគោលការណែនាំ ស្តីពី </a:t>
            </a:r>
            <a:r>
              <a:rPr lang="en-US" b="1" dirty="0">
                <a:latin typeface="Khmer OS Content" pitchFamily="2" charset="0"/>
                <a:cs typeface="Khmer OS Content" pitchFamily="2" charset="0"/>
              </a:rPr>
              <a:t>“</a:t>
            </a:r>
            <a:r>
              <a:rPr lang="km-KH" b="1" dirty="0">
                <a:latin typeface="Khmer OS Content" pitchFamily="2" charset="0"/>
                <a:cs typeface="Khmer OS Content" pitchFamily="2" charset="0"/>
              </a:rPr>
              <a:t>បែបបទ និងនីតិវិធី នៃការកំណត់អត្តសញ្ញាណជនរងគ្រោះ ដោយអំពើជួញដូរមនុស្ស ដើម្បីផ្តល់សេវាសមស្រប</a:t>
            </a:r>
            <a:r>
              <a:rPr lang="en-US" b="1" dirty="0">
                <a:latin typeface="Khmer OS Content" pitchFamily="2" charset="0"/>
                <a:cs typeface="Khmer OS Content" pitchFamily="2" charset="0"/>
              </a:rPr>
              <a:t>”</a:t>
            </a:r>
            <a:r>
              <a:rPr lang="km-KH" b="1" dirty="0">
                <a:latin typeface="Khmer OS Content" pitchFamily="2" charset="0"/>
                <a:cs typeface="Khmer OS Content" pitchFamily="2" charset="0"/>
              </a:rPr>
              <a:t>។ 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ក្នុងគោលការណែនាំនេះ បានកំណត់យ៉ាងច្បាស់ពីលក្ខខណ្ឌវិនិច្ឆ័យ ដោយតម្រូវឱ្យក្រសួង ស្ថាប័ន អាជ្ញាធរមានសមត្ថកិច្ច និងអង្គការដៃគូធ្វើការសម្ភាសដើម្បីសន្និដ្ឋានថា ជនសង្ស័យរងគ្រោះ ពិតជារងគ្រោះដោយអំពើជួញដូរមនុស្ស ឬដោយបទល្មើសផ្សេង</a:t>
            </a:r>
            <a:r>
              <a:rPr lang="km-KH" sz="2400" dirty="0">
                <a:latin typeface="Khmer OS Content" pitchFamily="2" charset="0"/>
                <a:cs typeface="Khmer OS Content" pitchFamily="2" charset="0"/>
              </a:rPr>
              <a:t>។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 </a:t>
            </a:r>
            <a:r>
              <a:rPr lang="km-KH" sz="2400" dirty="0">
                <a:latin typeface="Khmer OS Content" pitchFamily="2" charset="0"/>
                <a:cs typeface="Khmer OS Content" pitchFamily="2" charset="0"/>
              </a:rPr>
              <a:t>គណៈកម្មាធិការជាតិប្រយុទ្ធប្រឆាំងអំពើជួញដូរមនុស្ស (គ.ជ.ប.ជ) មានសុទិដ្ឋិនិយមថា ក្រសួង ស្ថប័ន 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អាជ្ញាធរមានសមត្ថកិច្ច </a:t>
            </a:r>
            <a:r>
              <a:rPr lang="km-KH" sz="2400" dirty="0">
                <a:latin typeface="Khmer OS Content" pitchFamily="2" charset="0"/>
                <a:cs typeface="Khmer OS Content" pitchFamily="2" charset="0"/>
              </a:rPr>
              <a:t>អង្គការសមាគមន៍នានា ដែលធ្វើការងារក្នុង     វិស័យការពារជនរងគ្រោះទាំងអស់ នឹងរួមដៃគ្នា ក្នុងការការពារ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ផលប្រយោជន៍ស្របច្បាប់ ការពារ</a:t>
            </a:r>
            <a:r>
              <a:rPr lang="km-KH" sz="2400" dirty="0">
                <a:latin typeface="Khmer OS Content" pitchFamily="2" charset="0"/>
                <a:cs typeface="Khmer OS Content" pitchFamily="2" charset="0"/>
              </a:rPr>
              <a:t>សិទ្ធិសេរីភាព និងសេចក្តីថ្លៃរបស់មនុស្សជាតិ ពីភាពរងគ្រោះដោយអំពើជួញដូរមនុស្ស ទៅតាមតួនាទីភារកិច្ចរៀងៗខ្លួន ប្រកបដោយការទទួលខុសត្រូវខ្ពស់ និងឱ្យបានជាអតិបរមា។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485E48D-5A5C-4A1D-BC2D-663F5D67F088}"/>
              </a:ext>
            </a:extLst>
          </p:cNvPr>
          <p:cNvSpPr txBox="1"/>
          <p:nvPr/>
        </p:nvSpPr>
        <p:spPr>
          <a:xfrm>
            <a:off x="705159" y="450205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2400" dirty="0">
                <a:solidFill>
                  <a:schemeClr val="accent5">
                    <a:lumMod val="75000"/>
                  </a:schemeClr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rPr>
              <a:t>I.</a:t>
            </a:r>
            <a:r>
              <a:rPr lang="km-KH" sz="2400" u="sng" dirty="0">
                <a:solidFill>
                  <a:schemeClr val="accent5">
                    <a:lumMod val="75000"/>
                  </a:schemeClr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rPr>
              <a:t>សេចក្តីផ្តើម (ត)</a:t>
            </a:r>
          </a:p>
          <a:p>
            <a:endParaRPr lang="en-US" sz="2400" u="sng" dirty="0">
              <a:solidFill>
                <a:schemeClr val="accent5">
                  <a:lumMod val="75000"/>
                </a:schemeClr>
              </a:solidFill>
              <a:latin typeface="Khmer OS Muol Light" panose="02000500000000020004" pitchFamily="2" charset="0"/>
              <a:ea typeface="+mj-ea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01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5EDB2C-BC15-4765-8E0D-683B5111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257" y="1323748"/>
            <a:ext cx="11406433" cy="779463"/>
          </a:xfrm>
        </p:spPr>
        <p:txBody>
          <a:bodyPr/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      </a:t>
            </a:r>
            <a:r>
              <a:rPr lang="km-KH" dirty="0"/>
              <a:t>គោលដៅនៃមេរៀន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A971C2-9649-478F-8299-AE5F2F86D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90946" y="1845203"/>
            <a:ext cx="11286309" cy="171796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4000"/>
              </a:lnSpc>
              <a:buNone/>
            </a:pPr>
            <a:r>
              <a:rPr lang="km-KH" sz="2000" dirty="0">
                <a:latin typeface="Khmer OS Content" pitchFamily="2" charset="0"/>
                <a:cs typeface="Khmer OS Content" pitchFamily="2" charset="0"/>
              </a:rPr>
              <a:t>	-ជនរងគ្រោះទទួលបានការការពារសុវត្ថិភាព ការការពារសិទ្ធិ និងផលប្រយោជន៍ស្របច្បាប់ </a:t>
            </a:r>
          </a:p>
          <a:p>
            <a:pPr marL="0" indent="0" algn="just">
              <a:lnSpc>
                <a:spcPts val="4000"/>
              </a:lnSpc>
              <a:buNone/>
            </a:pPr>
            <a:r>
              <a:rPr lang="km-KH" sz="2000" dirty="0">
                <a:latin typeface="Khmer OS Content" pitchFamily="2" charset="0"/>
                <a:cs typeface="Khmer OS Content" pitchFamily="2" charset="0"/>
              </a:rPr>
              <a:t>	-ទទួលបានសេវាស្របតាមស្ថានភាព តម្រូវការ និងស្តានីតិសម្បទា ជំនាញវិជ្ជាជីវៈ និងទុន(បង្កើតមុខរបរ)។</a:t>
            </a:r>
            <a:endParaRPr lang="en-US" sz="3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C8D2B57-5044-40FB-9482-D1EA55DC0F28}"/>
              </a:ext>
            </a:extLst>
          </p:cNvPr>
          <p:cNvSpPr txBox="1">
            <a:spLocks/>
          </p:cNvSpPr>
          <p:nvPr/>
        </p:nvSpPr>
        <p:spPr>
          <a:xfrm>
            <a:off x="96985" y="3525985"/>
            <a:ext cx="11406433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5">
                    <a:lumMod val="75000"/>
                  </a:schemeClr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defRPr>
            </a:lvl1pPr>
          </a:lstStyle>
          <a:p>
            <a:r>
              <a:rPr lang="km-KH" dirty="0"/>
              <a:t>      គោលបំណង</a:t>
            </a:r>
            <a:endParaRPr lang="en-US" u="sng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CE9B50B-BA4E-4C0E-8D74-D4F6DE487A42}"/>
              </a:ext>
            </a:extLst>
          </p:cNvPr>
          <p:cNvSpPr txBox="1">
            <a:spLocks/>
          </p:cNvSpPr>
          <p:nvPr/>
        </p:nvSpPr>
        <p:spPr>
          <a:xfrm>
            <a:off x="544778" y="4084622"/>
            <a:ext cx="11248152" cy="2629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Khmer OS Siemreap" panose="02000500000000020004" pitchFamily="2" charset="0"/>
                <a:ea typeface="+mn-ea"/>
                <a:cs typeface="Khmer OS Siemreap" panose="02000500000000020004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Khmer OS Siemreap" panose="02000500000000020004" pitchFamily="2" charset="0"/>
                <a:ea typeface="+mn-ea"/>
                <a:cs typeface="Khmer OS Siemreap" panose="02000500000000020004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Khmer OS Siemreap" panose="02000500000000020004" pitchFamily="2" charset="0"/>
                <a:ea typeface="+mn-ea"/>
                <a:cs typeface="Khmer OS Siemreap" panose="02000500000000020004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Khmer OS Siemreap" panose="02000500000000020004" pitchFamily="2" charset="0"/>
                <a:ea typeface="+mn-ea"/>
                <a:cs typeface="Khmer OS Siemreap" panose="02000500000000020004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Khmer OS Siemreap" panose="02000500000000020004" pitchFamily="2" charset="0"/>
                <a:ea typeface="+mn-ea"/>
                <a:cs typeface="Khmer OS Siemreap" panose="02000500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km-KH" sz="2000" dirty="0">
                <a:latin typeface="Khmer OS Content" pitchFamily="2" charset="0"/>
                <a:cs typeface="Khmer OS Content" pitchFamily="2" charset="0"/>
              </a:rPr>
              <a:t>-ក្រសួង ស្ថាប័ន មន្ទីរ អង្គភាព និងអាជ្ញាធរមានសមត្ថកិច្ចគ្រប់ជាន់ថ្នាក់ចេះប្រើប្រាស់ទម្រង់សម្ភាសន៍ខ្លី ឬវែង/លម្អិត </a:t>
            </a:r>
          </a:p>
          <a:p>
            <a:pPr marL="0" indent="0" algn="just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km-KH" sz="2000" dirty="0">
                <a:latin typeface="Khmer OS Content" pitchFamily="2" charset="0"/>
                <a:cs typeface="Khmer OS Content" pitchFamily="2" charset="0"/>
              </a:rPr>
              <a:t>សម្រាប់សន្និដ្ឋានរកភាពរងគ្រោះរបស់ពលរដ្ឋ ដើម្បីផ្តល់សេវាសង្គ្រោះបន្ទាន់ និងបឋម</a:t>
            </a:r>
          </a:p>
          <a:p>
            <a:pPr marL="0" indent="0" algn="just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km-KH" sz="2000" dirty="0">
                <a:latin typeface="Khmer OS Content" pitchFamily="2" charset="0"/>
                <a:cs typeface="Khmer OS Content" pitchFamily="2" charset="0"/>
              </a:rPr>
              <a:t>-ក្រសួង ស្ថាប័ន មន្ទីរ អង្គភាព និងអាជ្ញាធរមានសមត្ថកិច្ចគ្រប់ជាន់ថ្នាក់ចូលរួមឧបត្ថម្ភគាំទ្រដល់ជនរងគ្រោះ គ្រប់ភេទគ្រប់វ័យ និងគ្រប់ជាតិសាសន៍ទៅតាមស្ថានភាព និងលទ្ធភាព។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E93FFCDF-5EF4-4134-8835-32AEF0F4BE86}"/>
              </a:ext>
            </a:extLst>
          </p:cNvPr>
          <p:cNvSpPr txBox="1">
            <a:spLocks/>
          </p:cNvSpPr>
          <p:nvPr/>
        </p:nvSpPr>
        <p:spPr>
          <a:xfrm>
            <a:off x="216254" y="185559"/>
            <a:ext cx="11406433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5">
                    <a:lumMod val="75000"/>
                  </a:schemeClr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defRPr>
            </a:lvl1pPr>
          </a:lstStyle>
          <a:p>
            <a:r>
              <a:rPr lang="km-KH" dirty="0"/>
              <a:t>      </a:t>
            </a:r>
            <a:r>
              <a:rPr lang="en-US" dirty="0"/>
              <a:t>II.</a:t>
            </a:r>
            <a:r>
              <a:rPr lang="km-KH" sz="2800" dirty="0"/>
              <a:t>វត្ថុបំណង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4136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71960D-7177-4A2F-94B7-0F280A849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484909"/>
            <a:ext cx="11406433" cy="5692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rPr>
              <a:t>III.</a:t>
            </a:r>
            <a:r>
              <a:rPr lang="km-KH" sz="2400" b="1" dirty="0">
                <a:solidFill>
                  <a:schemeClr val="accent5">
                    <a:lumMod val="75000"/>
                  </a:schemeClr>
                </a:solidFill>
                <a:effectLst/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rPr>
              <a:t>សំណួរត្រេះរិ</a:t>
            </a:r>
            <a:r>
              <a:rPr lang="km-KH" b="1" dirty="0">
                <a:solidFill>
                  <a:schemeClr val="accent5">
                    <a:lumMod val="75000"/>
                  </a:schemeClr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rPr>
              <a:t>ះ</a:t>
            </a:r>
            <a:endParaRPr lang="km-KH" dirty="0">
              <a:solidFill>
                <a:schemeClr val="accent5">
                  <a:lumMod val="75000"/>
                </a:schemeClr>
              </a:solidFill>
              <a:latin typeface="Khmer OS Muol Light" panose="02000500000000020004" pitchFamily="2" charset="0"/>
              <a:ea typeface="+mj-ea"/>
              <a:cs typeface="Khmer OS Muol Light" panose="02000500000000020004" pitchFamily="2" charset="0"/>
            </a:endParaRPr>
          </a:p>
          <a:p>
            <a:pPr marL="0" indent="0" algn="ctr">
              <a:buNone/>
            </a:pPr>
            <a:endParaRPr lang="en-US" u="sng" dirty="0">
              <a:solidFill>
                <a:schemeClr val="accent5">
                  <a:lumMod val="75000"/>
                </a:schemeClr>
              </a:solidFill>
              <a:latin typeface="Khmer OS Muol Light" panose="02000500000000020004" pitchFamily="2" charset="0"/>
              <a:ea typeface="+mj-ea"/>
              <a:cs typeface="Khmer OS Muol Light" panose="02000500000000020004" pitchFamily="2" charset="0"/>
            </a:endParaRPr>
          </a:p>
          <a:p>
            <a:pPr marL="0" indent="0">
              <a:buNone/>
            </a:pPr>
            <a:r>
              <a:rPr lang="km-KH" sz="2100" dirty="0">
                <a:latin typeface="Khmer OS Content" pitchFamily="2" charset="0"/>
                <a:cs typeface="Khmer OS Content" pitchFamily="2" charset="0"/>
              </a:rPr>
              <a:t>១.តើអ្នកណាអាចជាជនរងគ្រោះដោយអំពើជួញដូរមនុស្ស?</a:t>
            </a:r>
          </a:p>
          <a:p>
            <a:pPr marL="0" indent="0">
              <a:buNone/>
            </a:pPr>
            <a:endParaRPr lang="km-KH" sz="2100" dirty="0">
              <a:latin typeface="Khmer OS Content" pitchFamily="2" charset="0"/>
              <a:cs typeface="Khmer OS Content" pitchFamily="2" charset="0"/>
            </a:endParaRPr>
          </a:p>
          <a:p>
            <a:pPr marL="0" indent="0">
              <a:buNone/>
            </a:pPr>
            <a:r>
              <a:rPr lang="km-KH" sz="2100" dirty="0">
                <a:latin typeface="Khmer OS Content" pitchFamily="2" charset="0"/>
                <a:cs typeface="Khmer OS Content" pitchFamily="2" charset="0"/>
              </a:rPr>
              <a:t>២. តើមានភាពខុសគ្នាដូចម្តេចរវាងពាក្យថា ជនសង្ស័យរងគ្រោះ និងជនរងគ្រោះ?</a:t>
            </a:r>
            <a:endParaRPr lang="en-US" sz="2100" dirty="0">
              <a:latin typeface="Khmer OS Content" pitchFamily="2" charset="0"/>
              <a:cs typeface="Khmer OS Content" pitchFamily="2" charset="0"/>
            </a:endParaRPr>
          </a:p>
          <a:p>
            <a:pPr marL="0" indent="0">
              <a:buNone/>
            </a:pPr>
            <a:endParaRPr lang="km-KH" sz="2100" dirty="0">
              <a:latin typeface="Khmer OS Content" pitchFamily="2" charset="0"/>
              <a:cs typeface="Khmer OS Content" pitchFamily="2" charset="0"/>
            </a:endParaRPr>
          </a:p>
          <a:p>
            <a:pPr marL="0" indent="0">
              <a:buNone/>
            </a:pPr>
            <a:r>
              <a:rPr lang="km-KH" sz="2100" dirty="0">
                <a:latin typeface="Khmer OS Content" pitchFamily="2" charset="0"/>
                <a:cs typeface="Khmer OS Content" pitchFamily="2" charset="0"/>
              </a:rPr>
              <a:t>៣.តើក្រសួង មន្ទីរ ស្ថាប័ន និងអង្គភាពណាខ្លះដែលធ្វើការផ្ទាល់ជាមួយជនរងគ្រោះ? </a:t>
            </a:r>
          </a:p>
          <a:p>
            <a:pPr marL="0" indent="0">
              <a:buNone/>
            </a:pPr>
            <a:endParaRPr lang="km-KH" sz="2100" dirty="0">
              <a:latin typeface="Khmer OS Content" pitchFamily="2" charset="0"/>
              <a:cs typeface="Khmer OS Content" pitchFamily="2" charset="0"/>
            </a:endParaRPr>
          </a:p>
          <a:p>
            <a:pPr marL="0" indent="0">
              <a:buNone/>
            </a:pPr>
            <a:r>
              <a:rPr lang="km-KH" sz="2100" dirty="0">
                <a:latin typeface="Khmer OS Content" pitchFamily="2" charset="0"/>
                <a:cs typeface="Khmer OS Content" pitchFamily="2" charset="0"/>
              </a:rPr>
              <a:t>៤.តើហេតុអ្វីបានជាយើងត្រូវកំណត់អត្តសញ្ញាណជនរងគ្រោះ ដោយអំពើជួញដូរមនុស្ស?</a:t>
            </a:r>
          </a:p>
          <a:p>
            <a:pPr marL="0" indent="0">
              <a:buNone/>
            </a:pPr>
            <a:endParaRPr lang="km-KH" sz="2100" dirty="0">
              <a:latin typeface="Khmer OS Content" pitchFamily="2" charset="0"/>
              <a:cs typeface="Khmer OS Content" pitchFamily="2" charset="0"/>
            </a:endParaRPr>
          </a:p>
          <a:p>
            <a:pPr marL="0" indent="0">
              <a:buNone/>
            </a:pPr>
            <a:r>
              <a:rPr lang="km-KH" sz="2100" dirty="0">
                <a:latin typeface="Khmer OS Content" pitchFamily="2" charset="0"/>
                <a:cs typeface="Khmer OS Content" pitchFamily="2" charset="0"/>
              </a:rPr>
              <a:t>៥.តើយើងអាចសម្គាល់ជនសង្ស័យថារងគ្រោះដោយអំពើជួញដូរមនុស្សតាមរបៀបណាខ្លះ?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62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C0E7E-87A6-480A-B79E-935A1FFB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462107"/>
            <a:ext cx="10515600" cy="9772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sz="24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១</a:t>
            </a:r>
            <a:r>
              <a:rPr lang="ca-ES" sz="24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</a:t>
            </a:r>
            <a:r>
              <a:rPr lang="en-US" sz="2400" u="sng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sz="2400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sz="2400" u="sng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sz="2400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របស់មន្រ្តីនគរបាលយុត្តិធម៌</a:t>
            </a:r>
            <a:endParaRPr lang="en-US" sz="2400" u="sng" dirty="0">
              <a:latin typeface="Khmer OS Muol Light" panose="02000500000000020004" pitchFamily="2" charset="77"/>
              <a:cs typeface="Khmer OS Muol Light" panose="02000500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7EE8C-3E1C-41C0-9D63-8AD8182D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16" y="1342416"/>
            <a:ext cx="10991088" cy="5314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  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នគរបាលយុត្តិធម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៌</a:t>
            </a: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៖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មានតួនាទី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 </a:t>
            </a:r>
            <a:endParaRPr lang="km-KH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marL="457200" indent="-457200">
              <a:buAutoNum type="arabicPeriod"/>
            </a:pPr>
            <a:endParaRPr lang="en-US" sz="500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lvl="1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អន្តរាគមន៍ និងសង្គ្រោះជនរងគ្រោះជាបន្ទាន់ នៅពេលទទួលបានព័ត៌មាន ការរាយការណ៍ ឬបណ្តឹង</a:t>
            </a:r>
          </a:p>
          <a:p>
            <a:pPr lvl="1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សម្ភាសន៍​ ដើម្បីកំណត់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មុខសញ្ញាសង្ស័យប្រព្រឹត្តបទល្មើស 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កំណត់​រក​បទ​ល្មើស​ និង​ជន​ពាក់​ព័ន្ធ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 </a:t>
            </a:r>
            <a:endParaRPr lang="km-KH" dirty="0">
              <a:latin typeface="Khmer OS Content" pitchFamily="2" charset="0"/>
              <a:cs typeface="Khmer OS Content" pitchFamily="2" charset="0"/>
            </a:endParaRPr>
          </a:p>
          <a:p>
            <a:pPr lvl="1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សុំការអនុញ្ញាតពីព្រះរាជអាជ្ញា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 បើកការស៊ើប​អង្កេត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 ប្រមូលភស្តុតាង 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​បង្រ្កាប​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 ឃាត់ខ្លួន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ជន​សង្ស័យ​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 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កសាងសំណុំរឿងបញ្ជូនទៅតុលាការ ដើម្បីផ្តន្ទាទោសទៅតាមច្បាប់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សហការជាមួយអាជ្ញាធរមូលដ្ឋានដើម្បីការពារសុវត្ថិភាពជនរងគ្រោះ </a:t>
            </a:r>
          </a:p>
          <a:p>
            <a:pPr lvl="1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សហការជាមួយមន្ត្រីសង្គមកិច្ចដើម្បីផ្តល់សេវាចាំបាច់​បន្ទាន់</a:t>
            </a:r>
            <a:endParaRPr lang="x-none" dirty="0"/>
          </a:p>
          <a:p>
            <a:pPr lvl="1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សហការជាមួយមន្ត្រីសង្គមកិច្ចដើម្បី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គាំទ្រដល់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ជនរងគ្រោះ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នៅ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ក្នុង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ដំណើការ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នីតិវិធីតុលាការ</a:t>
            </a:r>
          </a:p>
          <a:p>
            <a:pPr lvl="1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ធ្វើរបាយការណ៍ទៅលេខាធិការដ្ឋាន គ.ខ.ប.ជ/គ.រ.ប.ជ និងគ.ជ.ប.ជ ដើម្បីបូកសរុប ប្រចាំខែ ត្រីមាស ឆមាស និងឆ្នាំ។</a:t>
            </a:r>
            <a:endParaRPr lang="km-KH" dirty="0">
              <a:latin typeface="Khmer OS Content" pitchFamily="2" charset="0"/>
              <a:cs typeface="Khmer OS Conte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8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C0E7E-87A6-480A-B79E-935A1FFB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56" y="406689"/>
            <a:ext cx="10515600" cy="4944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២</a:t>
            </a:r>
            <a:r>
              <a:rPr lang="ca-ES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</a:t>
            </a:r>
            <a:r>
              <a:rPr lang="en-US" u="sng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</a:t>
            </a:r>
            <a:r>
              <a:rPr lang="km-KH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en-US" u="sng" dirty="0" err="1">
                <a:latin typeface="Khmer OS Muol Light" panose="02000500000000020004" pitchFamily="2" charset="77"/>
                <a:cs typeface="Khmer OS Muol Light" panose="02000500000000020004" pitchFamily="2" charset="77"/>
              </a:rPr>
              <a:t>និងភារកិច្ច</a:t>
            </a:r>
            <a:r>
              <a:rPr lang="km-KH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របស់មន្រ្តីសង្គមកិច្ច</a:t>
            </a:r>
            <a:r>
              <a:rPr lang="en-US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7EE8C-3E1C-41C0-9D63-8AD8182D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6" y="1060705"/>
            <a:ext cx="10991088" cy="5797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  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មន្ត្រីសង្គមកិច្ច</a:t>
            </a: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៖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ក្នុងកិច្ចការពារជនរងគ្រោះមានតួនាទី</a:t>
            </a:r>
            <a:endParaRPr lang="km-KH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marL="0" indent="0">
              <a:buNone/>
            </a:pPr>
            <a:endParaRPr lang="en-US" sz="500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ទទួល និង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កំណត់អត្តសញ្ញាណបឋ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មជនសង្ស័យរង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គ្រោះ</a:t>
            </a:r>
            <a:endParaRPr lang="km-KH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ផ្តល់សេវាបឋម កំណត់រកសេវាចាំបាច់ ដើម្បីជួយដល់ជនរងគ្រោះ ទៅតាមស្ថានភាព និងតម្រូវការ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បញ្ជូន និងទទួលជនរងគ្រោះ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 ពីក្រសួង ស្ថាប័ន ឬអង្គភាពពាក់ព័ន្ធ ឬអ្នកផ្តល់សេវាបន្ត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កំណត់​រក​សេវា​ជួយ​ជន​រង​គ្រោះ​ ទៅតាមតម្រូវការចាំបាច់ និងស្ថានភាពរបស់ជនរងគ្រោះ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ផ្តល់សេវា និងទំនាក់ទំនងសហការជាមួយអាជ្ញាធរ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មាន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សមត្ថកិច្ចពាក់ព័ន្ធ ក៏ដូចជាអង្គការ​ដៃគូ ដើម្បីរក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  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សេវា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ពេញលេញជួយដល់ជនរងគ្រោះ </a:t>
            </a:r>
            <a:r>
              <a:rPr lang="km-KH" sz="2000" dirty="0">
                <a:latin typeface="Khmer OS Content" pitchFamily="2" charset="0"/>
                <a:cs typeface="Khmer OS Content" pitchFamily="2" charset="0"/>
              </a:rPr>
              <a:t>តាំងពីដំណាក់អន្តរាគមន៍សង្គ្រោះដំបូង រហូតដល់ដំណាក់កាបញ្ចប់នីតិវិធីតុលាការ  ការស្តានីតិសម្បទា ការធ្វើសមាហរណកម្មទៅសហគមន៍ និងគ្រួសាររបស់ពួកគេ។ 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ផ្តល់ប្រឹក្សា តាមដានស្ថានភាព ស្តានីតិសម្បទា គ្រប់គ្រងករណី 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ប្រមូល ចងក្រងទិន្នន័យ និងតាមដានករណី</a:t>
            </a: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ធ្វើរបាយការណ៍ទៅលេខាធិការដ្ឋាន គ.ខ.ប.ជ/គ.រ.ប.ជ និង គ.ជ.ប.ជ ដើម្បីបូកសរុប ប្រចាំខែ ត្រីមាស ឆមាស និងឆ្នាំ។</a:t>
            </a:r>
          </a:p>
        </p:txBody>
      </p:sp>
    </p:spTree>
    <p:extLst>
      <p:ext uri="{BB962C8B-B14F-4D97-AF65-F5344CB8AC3E}">
        <p14:creationId xmlns:p14="http://schemas.microsoft.com/office/powerpoint/2010/main" val="242288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C0E7E-87A6-480A-B79E-935A1FFB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56" y="406689"/>
            <a:ext cx="10515600" cy="4944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៣</a:t>
            </a:r>
            <a:r>
              <a:rPr lang="ca-ES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.</a:t>
            </a:r>
            <a:r>
              <a:rPr lang="km-KH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តួនាទី និងភារកិច្ចរបស់មន្រ្តីការងារ និងបណ្តុះបណ្តាលវិជ្ជាជីវៈ</a:t>
            </a:r>
            <a:r>
              <a:rPr lang="en-US" u="sng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7EE8C-3E1C-41C0-9D63-8AD8182D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6" y="1060705"/>
            <a:ext cx="10991088" cy="5797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  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មន្ត្រី</a:t>
            </a:r>
            <a:r>
              <a:rPr lang="km-KH" dirty="0">
                <a:latin typeface="Khmer Mool1" panose="02000506000000020004" pitchFamily="2" charset="0"/>
                <a:cs typeface="Khmer Mool1" panose="02000506000000020004" pitchFamily="2" charset="0"/>
              </a:rPr>
              <a:t>ការងារ និងបណ្តុះបណ្តាលចិជ្ជាជីវៈ </a:t>
            </a:r>
            <a:r>
              <a:rPr lang="en-US" dirty="0">
                <a:latin typeface="Khmer Mool1" panose="02000506000000020004" pitchFamily="2" charset="0"/>
                <a:cs typeface="Khmer Mool1" panose="02000506000000020004" pitchFamily="2" charset="0"/>
              </a:rPr>
              <a:t>៖ </a:t>
            </a:r>
            <a:r>
              <a:rPr lang="en-US" dirty="0" err="1">
                <a:latin typeface="Khmer Mool1" panose="02000506000000020004" pitchFamily="2" charset="0"/>
                <a:cs typeface="Khmer Mool1" panose="02000506000000020004" pitchFamily="2" charset="0"/>
              </a:rPr>
              <a:t>ក្នុងកិច្ចការពារជនរងគ្រោះមានតួនាទី</a:t>
            </a:r>
            <a:endParaRPr lang="km-KH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marL="0" indent="0">
              <a:buNone/>
            </a:pPr>
            <a:endParaRPr lang="en-US" sz="500" dirty="0">
              <a:latin typeface="Khmer Mool1" panose="02000506000000020004" pitchFamily="2" charset="0"/>
              <a:cs typeface="Khmer Mool1" panose="02000506000000020004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បញ្ជូនទីប្រឹក្សាការងារទៅកាន់ប្រទេសគោលដៅដែលមានពលករកម្ពុជាកំពុងបំពេញការងារច្រើន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ទទួលបណ្តឹងពីពលកររងគ្រោះ</a:t>
            </a:r>
            <a:endParaRPr lang="km-KH" dirty="0">
              <a:solidFill>
                <a:srgbClr val="C00000"/>
              </a:solidFill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Content" pitchFamily="2" charset="0"/>
                <a:cs typeface="Khmer OS Content" pitchFamily="2" charset="0"/>
              </a:rPr>
              <a:t>កំណត់អត្តសញ្ញាណបឋ</a:t>
            </a:r>
            <a:r>
              <a:rPr lang="km-KH" dirty="0">
                <a:latin typeface="Khmer OS Content" pitchFamily="2" charset="0"/>
                <a:cs typeface="Khmer OS Content" pitchFamily="2" charset="0"/>
              </a:rPr>
              <a:t>មជនសង្ស័យរង</a:t>
            </a:r>
            <a:r>
              <a:rPr lang="x-none" dirty="0">
                <a:latin typeface="Khmer OS Content" pitchFamily="2" charset="0"/>
                <a:cs typeface="Khmer OS Content" pitchFamily="2" charset="0"/>
              </a:rPr>
              <a:t>គ្រោះ</a:t>
            </a:r>
            <a:endParaRPr lang="km-KH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ចូលរួមជាមួយស្ថានទូត/ស្ថានតំណាង ទីភ្នាក់ងារជ្រើសរើសឯកជន ដើម្បីជួយដោះស្រាយភាពប្រឈមនានារបស់ពលករ/ជនរងគ្រោះនៅប្រទេសគោលដៅ (ទីប្រឹក្សាការងារអមស្ថានទូត)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ជួយរកមេធាវី ដើម្បីប្តឹងទាមទារសំណងជូនពលករ/ជនរងគ្រោះ</a:t>
            </a: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តាមដានស្ថានភាព គ្រប់គ្រងករណីពលករ/ជនរងគ្រោះក្នុងដំណើរការក្តីក្នុងប្រទេសគោលដៅ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សហការជាមួយទីភ្នាក់ងារជ្រើសរើសឯកជន ស្ថានទូត/ស្ថានតំណាង អង្គការដៃគូរ នៅប្រទេសគោលដៅ ដើម្បីធ្វើមាតុភូមិនិវត្តន៍ពលករ/ជនរងគ្រោះ មកប្រទេសកំណើតវិញប្រកបដោយសុវត្ថិភាព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km-KH" dirty="0">
                <a:latin typeface="Khmer OS Content" pitchFamily="2" charset="0"/>
                <a:cs typeface="Khmer OS Content" pitchFamily="2" charset="0"/>
              </a:rPr>
              <a:t>ជួយឧបត្ថម្ភគាំទ្រ ដល់ជនរងគ្រោះ ទៅតាមលទ្ធភាព និងស្ថានភាព</a:t>
            </a:r>
            <a:endParaRPr lang="x-none" dirty="0">
              <a:latin typeface="Khmer OS Content" pitchFamily="2" charset="0"/>
              <a:cs typeface="Khmer OS Conte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68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</TotalTime>
  <Words>2021</Words>
  <Application>Microsoft Office PowerPoint</Application>
  <PresentationFormat>Custom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         ព្រះរាជាណាចក្រកម្ពុជា ជាតិ សាសនា ព្រះមហាក្សត្រ r2s គណៈកម្មាធិការជាតិប្រយុទ្ធអំពើជួញដូរមនុស្ស គ.ជ.ប.ជ</vt:lpstr>
      <vt:lpstr>     មាតិកា</vt:lpstr>
      <vt:lpstr>      I.សេចក្តីផ្តើម</vt:lpstr>
      <vt:lpstr>PowerPoint Presentation</vt:lpstr>
      <vt:lpstr>      គោលដៅនៃមេរៀន</vt:lpstr>
      <vt:lpstr>PowerPoint Presentation</vt:lpstr>
      <vt:lpstr> ១.តួនាទី និងភារកិច្ចរបស់មន្រ្តីនគរបាលយុត្តិធម៌</vt:lpstr>
      <vt:lpstr>២.តួនាទី និងភារកិច្ចរបស់មន្រ្តីសង្គមកិច្ច </vt:lpstr>
      <vt:lpstr>៣.តួនាទី និងភារកិច្ចរបស់មន្រ្តីការងារ និងបណ្តុះបណ្តាលវិជ្ជាជីវៈ </vt:lpstr>
      <vt:lpstr>៤.តួនាទី និងភារកិច្ចអាជ្ញាធរមូលដ្ឋាន </vt:lpstr>
      <vt:lpstr>៥.តួនាទី និងភារកិច្ចរបស់ទីភ្នាក់ងារជ្រើសរើសឯកជន </vt:lpstr>
      <vt:lpstr>៦.តួនាទី និងភារកិច្ចរបស់ស្ថានទូត/ស្ថានតំណាង </vt:lpstr>
      <vt:lpstr>  ៧.តួនាទី និងភារកិច្ចរបស់អ្នកផ្តល់សេវាបន្ត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Mean Office</dc:creator>
  <cp:lastModifiedBy>User</cp:lastModifiedBy>
  <cp:revision>73</cp:revision>
  <dcterms:created xsi:type="dcterms:W3CDTF">2021-09-14T08:28:24Z</dcterms:created>
  <dcterms:modified xsi:type="dcterms:W3CDTF">2021-10-25T08:05:54Z</dcterms:modified>
</cp:coreProperties>
</file>