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0" r:id="rId4"/>
    <p:sldId id="283" r:id="rId5"/>
    <p:sldId id="272" r:id="rId6"/>
    <p:sldId id="257" r:id="rId7"/>
    <p:sldId id="275" r:id="rId8"/>
    <p:sldId id="274" r:id="rId9"/>
    <p:sldId id="273" r:id="rId10"/>
    <p:sldId id="276" r:id="rId11"/>
    <p:sldId id="264" r:id="rId12"/>
    <p:sldId id="278" r:id="rId13"/>
    <p:sldId id="280" r:id="rId14"/>
    <p:sldId id="287" r:id="rId15"/>
    <p:sldId id="286" r:id="rId16"/>
    <p:sldId id="282" r:id="rId17"/>
    <p:sldId id="281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63" r:id="rId26"/>
    <p:sldId id="295" r:id="rId27"/>
    <p:sldId id="296" r:id="rId28"/>
    <p:sldId id="297" r:id="rId29"/>
    <p:sldId id="298" r:id="rId30"/>
    <p:sldId id="266" r:id="rId31"/>
  </p:sldIdLst>
  <p:sldSz cx="9144000" cy="6858000" type="screen4x3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47" cy="496652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2"/>
            <a:ext cx="2946246" cy="496652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r">
              <a:defRPr sz="1200"/>
            </a:lvl1pPr>
          </a:lstStyle>
          <a:p>
            <a:fld id="{CE45955A-0FCB-482F-8C0E-EE6EC99D1FE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6801"/>
            <a:ext cx="2946247" cy="496651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6801"/>
            <a:ext cx="2946246" cy="496651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>
              <a:defRPr sz="1200"/>
            </a:lvl1pPr>
          </a:lstStyle>
          <a:p>
            <a:fld id="{28AC6150-275D-4625-BB23-8A66B025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47" cy="496652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26" y="2"/>
            <a:ext cx="2946246" cy="496652"/>
          </a:xfrm>
          <a:prstGeom prst="rect">
            <a:avLst/>
          </a:prstGeom>
        </p:spPr>
        <p:txBody>
          <a:bodyPr vert="horz" lIns="92084" tIns="46042" rIns="92084" bIns="46042" rtlCol="0"/>
          <a:lstStyle>
            <a:lvl1pPr algn="r">
              <a:defRPr sz="1200"/>
            </a:lvl1pPr>
          </a:lstStyle>
          <a:p>
            <a:fld id="{4BA312A9-FF3B-472F-BF3F-EDAD006BCABB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4" tIns="46042" rIns="92084" bIns="460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9" y="4714199"/>
            <a:ext cx="5439101" cy="4466672"/>
          </a:xfrm>
          <a:prstGeom prst="rect">
            <a:avLst/>
          </a:prstGeom>
        </p:spPr>
        <p:txBody>
          <a:bodyPr vert="horz" lIns="92084" tIns="46042" rIns="92084" bIns="460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6801"/>
            <a:ext cx="2946247" cy="496651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26" y="9426801"/>
            <a:ext cx="2946246" cy="496651"/>
          </a:xfrm>
          <a:prstGeom prst="rect">
            <a:avLst/>
          </a:prstGeom>
        </p:spPr>
        <p:txBody>
          <a:bodyPr vert="horz" lIns="92084" tIns="46042" rIns="92084" bIns="46042" rtlCol="0" anchor="b"/>
          <a:lstStyle>
            <a:lvl1pPr algn="r">
              <a:defRPr sz="1200"/>
            </a:lvl1pPr>
          </a:lstStyle>
          <a:p>
            <a:fld id="{5E22AD22-6F95-4B01-A20A-4AA36E8C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9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45F-5A34-46BC-8801-443BD47B8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AD22-6F95-4B01-A20A-4AA36E8C34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AD22-6F95-4B01-A20A-4AA36E8C34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AD22-6F95-4B01-A20A-4AA36E8C34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1F1D0F-898B-4394-83BA-F955C2FAFA8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B15979B-9004-452B-BE98-3EE5B58C00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00201"/>
            <a:ext cx="77724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53386"/>
            <a:ext cx="7543800" cy="1194614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km-KH" sz="2000" dirty="0">
                <a:solidFill>
                  <a:schemeClr val="tx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ការកំណត់អត្តសញ្ញាណជនរងគ្រោះ</a:t>
            </a:r>
            <a:r>
              <a:rPr lang="ca-ES" sz="2000" dirty="0">
                <a:solidFill>
                  <a:schemeClr val="tx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                           </a:t>
            </a:r>
            <a:r>
              <a:rPr lang="km-KH" sz="2000" dirty="0">
                <a:solidFill>
                  <a:schemeClr val="tx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ដោយអំពើជួញដូរមនុស្សដើម្បីផ្តល់សេវាសមស្រប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81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97088" y="755650"/>
            <a:ext cx="47609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km-KH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វគ្គបណ្តុះបណ្តាល </a:t>
            </a:r>
            <a:r>
              <a:rPr lang="en-US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/>
            </a:r>
            <a:br>
              <a:rPr lang="en-US" sz="2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2800" i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ស្តីពី </a:t>
            </a:r>
            <a:endParaRPr lang="en-US" sz="2800" dirty="0"/>
          </a:p>
        </p:txBody>
      </p:sp>
      <p:sp>
        <p:nvSpPr>
          <p:cNvPr id="7" name="TextBox 15"/>
          <p:cNvSpPr txBox="1"/>
          <p:nvPr/>
        </p:nvSpPr>
        <p:spPr>
          <a:xfrm>
            <a:off x="276226" y="3200400"/>
            <a:ext cx="8458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m-KH" sz="1600" b="1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រៀបរៀងដោយ</a:t>
            </a:r>
            <a:r>
              <a:rPr lang="en-US" sz="1600" b="1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:</a:t>
            </a:r>
            <a:r>
              <a:rPr lang="km-KH" sz="1600" b="1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dirty="0">
                <a:latin typeface="Khmer Mool1" pitchFamily="2" charset="0"/>
                <a:cs typeface="Khmer Mool1" pitchFamily="2" charset="0"/>
              </a:rPr>
              <a:t>លោកជំទាវ ជូ ប៊ុនអេង</a:t>
            </a:r>
            <a:r>
              <a:rPr lang="en-US" dirty="0">
                <a:latin typeface="Khmer Mool1" pitchFamily="2" charset="0"/>
                <a:cs typeface="Khmer Mool1" pitchFamily="2" charset="0"/>
              </a:rPr>
              <a:t> </a:t>
            </a:r>
            <a:r>
              <a:rPr lang="km-KH" sz="1600" b="1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រដ្ឋលេខាធិការ ក្រសួងមហាផ្ទៃ </a:t>
            </a:r>
            <a:r>
              <a:rPr lang="ca-ES" sz="1600" b="1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                                                        </a:t>
            </a:r>
            <a:r>
              <a:rPr lang="km-KH" sz="1600" b="1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និងជាអនុប្រធានអចិន្ត្រៃយ៍ គ.ជ.ប.ជ </a:t>
            </a:r>
            <a:r>
              <a:rPr lang="en-US" sz="1600" b="1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r>
              <a:rPr lang="km-KH" sz="1600" dirty="0">
                <a:latin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endParaRPr lang="en-US" sz="1600" dirty="0">
              <a:latin typeface="Khmer OS Metal Chrieng" panose="02000500000000020004" pitchFamily="2" charset="0"/>
              <a:cs typeface="Khmer OS Metal Chrieng" panose="02000500000000020004" pitchFamily="2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962275" y="4267200"/>
            <a:ext cx="34290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ca-ES" b="1" dirty="0">
                <a:latin typeface="Asvadek Mokha" panose="020B0606030804020204" pitchFamily="34" charset="0"/>
                <a:ea typeface="Asvadek Mokha" panose="020B0606030804020204" pitchFamily="34" charset="0"/>
                <a:cs typeface="Asvadek Mokha" panose="020B0606030804020204" pitchFamily="34" charset="0"/>
              </a:rPr>
              <a:t>មេរៀនទី២</a:t>
            </a:r>
            <a:r>
              <a:rPr lang="km-KH" b="1" dirty="0">
                <a:latin typeface="Asvadek Mokha" panose="020B0606030804020204" pitchFamily="34" charset="0"/>
                <a:ea typeface="Asvadek Mokha" panose="020B0606030804020204" pitchFamily="34" charset="0"/>
                <a:cs typeface="Asvadek Mokha" panose="020B0606030804020204" pitchFamily="34" charset="0"/>
              </a:rPr>
              <a:t>៖</a:t>
            </a:r>
            <a:r>
              <a:rPr lang="ca-ES" b="1" dirty="0">
                <a:latin typeface="Asvadek Mokha" panose="020B0606030804020204" pitchFamily="34" charset="0"/>
                <a:ea typeface="Asvadek Mokha" panose="020B0606030804020204" pitchFamily="34" charset="0"/>
                <a:cs typeface="Asvadek Mokha" panose="020B0606030804020204" pitchFamily="34" charset="0"/>
              </a:rPr>
              <a:t>                                             </a:t>
            </a:r>
            <a:r>
              <a:rPr lang="ca-ES" sz="1400" b="1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គ្រូឧទ្ទេសកៈ </a:t>
            </a:r>
            <a:r>
              <a:rPr lang="km-KH" sz="1400" b="1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ឧ</a:t>
            </a:r>
            <a:r>
              <a:rPr lang="ca-ES" sz="1400" b="1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ត្តមសេនីយ៍</a:t>
            </a:r>
            <a:r>
              <a:rPr lang="km-KH" sz="1400" b="1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ទោ </a:t>
            </a:r>
            <a:r>
              <a:rPr lang="km-KH" sz="1600" dirty="0">
                <a:latin typeface="Khmer Mool" pitchFamily="2" charset="0"/>
                <a:ea typeface="Asvadek Mokha" panose="020B0606030804020204" pitchFamily="34" charset="0"/>
                <a:cs typeface="Khmer Mool" pitchFamily="2" charset="0"/>
              </a:rPr>
              <a:t>កែវ ផល្លា </a:t>
            </a:r>
            <a:r>
              <a:rPr lang="ca-ES" sz="1600" dirty="0">
                <a:latin typeface="Khmer Mool" pitchFamily="2" charset="0"/>
                <a:ea typeface="Asvadek Mokha" panose="020B0606030804020204" pitchFamily="34" charset="0"/>
                <a:cs typeface="Khmer Mool" pitchFamily="2" charset="0"/>
              </a:rPr>
              <a:t>                                                             </a:t>
            </a:r>
            <a:r>
              <a:rPr lang="km-KH" sz="1400" b="1" spc="200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ប្រធានក្រុម</a:t>
            </a:r>
            <a:r>
              <a:rPr lang="ca-ES" sz="1400" b="1" spc="200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   ជំនួយ</a:t>
            </a:r>
            <a:r>
              <a:rPr lang="km-KH" sz="1400" b="1" spc="200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ក</a:t>
            </a:r>
            <a:r>
              <a:rPr lang="ca-ES" sz="1400" b="1" spc="200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ិ</a:t>
            </a:r>
            <a:r>
              <a:rPr lang="km-KH" sz="1400" b="1" spc="200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ច្ចការយុត្តិធម៌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776" y="5486400"/>
            <a:ext cx="8915400" cy="7117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km-KH" sz="1400" b="1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ឯកសារបង្អែក៖  សៀវភៅគោលការណ៍ណែនាំស្តីពី</a:t>
            </a:r>
            <a:r>
              <a:rPr lang="ca-ES" sz="1400" b="1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                                                                                          </a:t>
            </a:r>
            <a:r>
              <a:rPr lang="km-KH" sz="1400" b="1" spc="70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បែបបទ និងនីតិវិធីនៃការកំណត់អត្តសញ្ញាណជនរងគ្រោះដោយអំពើជួញដូរមនុស្ស ដើម្បីផ្តល់សេវាសមស្រប</a:t>
            </a:r>
            <a:r>
              <a:rPr lang="km-KH" sz="1400" b="1" dirty="0">
                <a:latin typeface="Khmer OS Metal Chrieng" panose="02000500000000020004" pitchFamily="2" charset="0"/>
                <a:ea typeface="Asvadek Mokha" panose="020B0606030804020204" pitchFamily="34" charset="0"/>
                <a:cs typeface="Khmer OS Metal Chrieng" panose="02000500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58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8570259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r>
              <a:rPr kumimoji="0" lang="km-KH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hmer OS Bokor" pitchFamily="2" charset="0"/>
                <a:cs typeface="Khmer OS Bokor" pitchFamily="2" charset="0"/>
              </a:rPr>
              <a:t>និយមន័យ  </a:t>
            </a:r>
            <a:r>
              <a:rPr kumimoji="0" lang="km-KH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hmer OS Bokor" pitchFamily="2" charset="0"/>
                <a:cs typeface="Khmer OS Bokor" pitchFamily="2" charset="0"/>
              </a:rPr>
              <a:t>អំពើជួញដូរមនុស្ស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Font typeface="Wingdings 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imon S1" pitchFamily="2" charset="0"/>
              </a:rPr>
              <a:t> </a:t>
            </a:r>
            <a:r>
              <a:rPr kumimoji="0" lang="km-KH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ពីធីសារបន្ថែមនៃអនុសញ្ញាអ.ស.បប្រឆាំងឧក្រិដ្ឋកម្មឆ្លងដែនដែលមានការចាត់តាំងស្តីពី ការទប់ស្កាត់ ការបង្រ្កាប និងការផ្តន្ទាទោសការជួញដូរមនុស្ស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 </a:t>
            </a:r>
            <a:r>
              <a:rPr kumimoji="0" lang="km-KH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ពិសេសស្ត្រី និងកុមារ</a:t>
            </a:r>
            <a:r>
              <a:rPr kumimoji="0" lang="km-KH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(ពិធីសារបាលីម៉ូ) </a:t>
            </a: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ការជ្រើសរើស ការដឹកជញ្ជូន ការផ្ទេរ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 </a:t>
            </a: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ការផ្តល់កន្លែងលាក់ខ្លួន 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 </a:t>
            </a: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ការទទួលយកមនុស្សដោយ</a:t>
            </a:r>
            <a:r>
              <a:rPr kumimoji="0" lang="km-KH" sz="2400" b="0" i="0" u="none" strike="noStrike" kern="1200" cap="none" spc="-5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មធ្យោបាយគំរាមកំហែង ឬការប្រើកម្លាំង ឬការបង្ខិតបង្ខំតាមរូបភាពផ្សេងៗ</a:t>
            </a: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 ដូចជាការ</a:t>
            </a:r>
            <a:r>
              <a:rPr kumimoji="0" lang="km-KH" sz="2400" b="0" i="0" u="none" strike="noStrike" kern="1200" cap="none" spc="-13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ចាប់ពង្រត់ ការក្លែងបន្លំ ការបោកបញ្ឆោត ការរំលោភអំណាច ឬ</a:t>
            </a:r>
            <a:r>
              <a:rPr kumimoji="0" lang="km-KH" sz="2400" b="0" i="0" u="none" strike="noStrike" kern="1200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តួនាទីទៅលើ</a:t>
            </a:r>
            <a:r>
              <a:rPr kumimoji="0" lang="km-KH" sz="2400" b="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ជនដែលងាយរងគ្រោះ ឬការផ្តល់ ឬការទទួលលុយកាក់ ឬផល</a:t>
            </a: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hmer OS Siemreap" pitchFamily="2" charset="0"/>
                <a:cs typeface="Khmer OS Siemreap" pitchFamily="2" charset="0"/>
              </a:rPr>
              <a:t>កម្រៃផ្សេងៗ ដើម្បីឲ្យមានការយល់ព្រមពីអ្នកគ្រប់គ្រងលើជនម្នាក់ទៀត ក្នុងបំណងដើម្បីធ្វើអាជីវកម្ម ។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3988"/>
            <a:ext cx="15240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6213" y="49369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 អំពើជួញដូរមនុស្ស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Khmer OS Muol" pitchFamily="2" charset="0"/>
              <a:cs typeface="Khmer OS Mu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23342AA-2D36-8B44-B0C0-B482A39B5C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0" y="1524000"/>
            <a:ext cx="8534400" cy="5238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5500" spc="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ក. </a:t>
            </a:r>
            <a:r>
              <a:rPr lang="en-US" sz="5500" spc="0" dirty="0" err="1">
                <a:latin typeface="Khmer OS Muol Light" panose="02000500000000020004" pitchFamily="2" charset="0"/>
                <a:cs typeface="Khmer OS Muol Light" panose="02000500000000020004" pitchFamily="2" charset="0"/>
              </a:rPr>
              <a:t>ធាតុផ្សំនៃបទល្មើស</a:t>
            </a:r>
            <a:r>
              <a:rPr lang="en-US" sz="6000" b="1" spc="0" dirty="0">
                <a:latin typeface="Khmer OS Siemreap" pitchFamily="2" charset="0"/>
                <a:cs typeface="Khmer OS Siemreap" pitchFamily="2" charset="0"/>
              </a:rPr>
              <a:t> (</a:t>
            </a:r>
            <a:r>
              <a:rPr lang="en-US" sz="6000" b="1" spc="0" dirty="0" err="1">
                <a:latin typeface="Khmer OS Siemreap" pitchFamily="2" charset="0"/>
                <a:cs typeface="Khmer OS Siemreap" pitchFamily="2" charset="0"/>
              </a:rPr>
              <a:t>តាមច្បាប់ជាតិ</a:t>
            </a:r>
            <a:r>
              <a:rPr lang="en-US" sz="6000" b="1" spc="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b="1" spc="0" dirty="0" err="1">
                <a:latin typeface="Khmer OS Siemreap" pitchFamily="2" charset="0"/>
                <a:cs typeface="Khmer OS Siemreap" pitchFamily="2" charset="0"/>
              </a:rPr>
              <a:t>និងអន្តរជាតិ</a:t>
            </a:r>
            <a:r>
              <a:rPr lang="en-US" sz="6000" b="1" spc="0" dirty="0">
                <a:latin typeface="Khmer OS Siemreap" pitchFamily="2" charset="0"/>
                <a:cs typeface="Khmer OS Siemreap" pitchFamily="2" charset="0"/>
              </a:rPr>
              <a:t>)</a:t>
            </a:r>
            <a:endParaRPr lang="km-KH" sz="6000" b="1" spc="0" dirty="0">
              <a:latin typeface="Khmer OS Siemreap" pitchFamily="2" charset="0"/>
              <a:cs typeface="Khmer OS Siemreap" pitchFamily="2" charset="0"/>
            </a:endParaRPr>
          </a:p>
          <a:p>
            <a:pPr marL="225425" lvl="1">
              <a:lnSpc>
                <a:spcPts val="4000"/>
              </a:lnSpc>
            </a:pPr>
            <a:r>
              <a:rPr lang="km-KH" sz="6000" b="1" spc="50" dirty="0">
                <a:latin typeface="Khmer OS Siemreap" pitchFamily="2" charset="0"/>
                <a:cs typeface="Khmer OS Siemreap" pitchFamily="2" charset="0"/>
              </a:rPr>
              <a:t>១.</a:t>
            </a:r>
            <a:r>
              <a:rPr lang="en-US" sz="6000" b="1" spc="50" dirty="0" err="1">
                <a:latin typeface="Khmer OS Siemreap" pitchFamily="2" charset="0"/>
                <a:cs typeface="Khmer OS Siemreap" pitchFamily="2" charset="0"/>
              </a:rPr>
              <a:t>សកម្មភាព</a:t>
            </a:r>
            <a:r>
              <a:rPr lang="en-US" sz="6000" b="1" spc="50" dirty="0">
                <a:latin typeface="Khmer OS Siemreap" pitchFamily="2" charset="0"/>
                <a:cs typeface="Khmer OS Siemreap" pitchFamily="2" charset="0"/>
              </a:rPr>
              <a:t>៖ </a:t>
            </a:r>
            <a:r>
              <a:rPr lang="en-US" sz="6000" spc="50" dirty="0" err="1">
                <a:latin typeface="Khmer OS Siemreap" pitchFamily="2" charset="0"/>
                <a:cs typeface="Khmer OS Siemreap" pitchFamily="2" charset="0"/>
              </a:rPr>
              <a:t>ការជ្រើសរើស</a:t>
            </a:r>
            <a:r>
              <a:rPr lang="en-US" sz="6000" spc="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6000" spc="50" dirty="0"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en-US" sz="6000" spc="50" dirty="0" err="1">
                <a:latin typeface="Khmer OS Siemreap" pitchFamily="2" charset="0"/>
                <a:cs typeface="Khmer OS Siemreap" pitchFamily="2" charset="0"/>
              </a:rPr>
              <a:t>ដឹកជញ្ជូន</a:t>
            </a:r>
            <a:r>
              <a:rPr lang="en-US" sz="6000" spc="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6000" spc="50" dirty="0"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en-US" sz="6000" spc="50" dirty="0" err="1">
                <a:latin typeface="Khmer OS Siemreap" pitchFamily="2" charset="0"/>
                <a:cs typeface="Khmer OS Siemreap" pitchFamily="2" charset="0"/>
              </a:rPr>
              <a:t>ផ្ទេរ</a:t>
            </a:r>
            <a:r>
              <a:rPr lang="km-KH" sz="6000" spc="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50" dirty="0">
                <a:latin typeface="Khmer OS Siemreap" pitchFamily="2" charset="0"/>
                <a:cs typeface="Khmer OS Siemreap" pitchFamily="2" charset="0"/>
              </a:rPr>
              <a:t>ឬ</a:t>
            </a:r>
            <a:r>
              <a:rPr lang="km-KH" sz="6000" spc="50" dirty="0"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en-US" sz="6000" spc="50" dirty="0" err="1">
                <a:latin typeface="Khmer OS Siemreap" pitchFamily="2" charset="0"/>
                <a:cs typeface="Khmer OS Siemreap" pitchFamily="2" charset="0"/>
              </a:rPr>
              <a:t>ផ្តល់កន្លែងលាក់ខ្លួន</a:t>
            </a:r>
            <a:r>
              <a:rPr lang="km-KH" sz="6000" spc="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50" dirty="0">
                <a:latin typeface="Khmer OS Siemreap" pitchFamily="2" charset="0"/>
                <a:cs typeface="Khmer OS Siemreap" pitchFamily="2" charset="0"/>
              </a:rPr>
              <a:t>ឬ</a:t>
            </a:r>
            <a:r>
              <a:rPr lang="km-KH" sz="6000" spc="50" dirty="0"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en-US" sz="6000" spc="50" dirty="0" err="1">
                <a:latin typeface="Khmer OS Siemreap" pitchFamily="2" charset="0"/>
                <a:cs typeface="Khmer OS Siemreap" pitchFamily="2" charset="0"/>
              </a:rPr>
              <a:t>ទទួលយកមនុស្ស</a:t>
            </a:r>
            <a:r>
              <a:rPr lang="en-US" sz="6000" spc="50" dirty="0">
                <a:latin typeface="Khmer OS Siemreap" pitchFamily="2" charset="0"/>
                <a:cs typeface="Khmer OS Siemreap" pitchFamily="2" charset="0"/>
              </a:rPr>
              <a:t>​</a:t>
            </a:r>
            <a:endParaRPr lang="km-KH" sz="6000" spc="50" dirty="0">
              <a:latin typeface="Khmer OS Siemreap" pitchFamily="2" charset="0"/>
              <a:cs typeface="Khmer OS Siemreap" pitchFamily="2" charset="0"/>
            </a:endParaRPr>
          </a:p>
          <a:p>
            <a:pPr marL="1973263" lvl="1" indent="-1685925">
              <a:lnSpc>
                <a:spcPts val="4000"/>
              </a:lnSpc>
            </a:pPr>
            <a:r>
              <a:rPr lang="en-US" sz="6000" b="1" spc="-30" dirty="0">
                <a:latin typeface="Khmer OS Siemreap" pitchFamily="2" charset="0"/>
                <a:cs typeface="Khmer OS Siemreap" pitchFamily="2" charset="0"/>
              </a:rPr>
              <a:t>២. </a:t>
            </a:r>
            <a:r>
              <a:rPr lang="en-US" sz="6000" b="1" spc="-30" dirty="0" err="1">
                <a:latin typeface="Khmer OS Siemreap" pitchFamily="2" charset="0"/>
                <a:cs typeface="Khmer OS Siemreap" pitchFamily="2" charset="0"/>
              </a:rPr>
              <a:t>មធ្យោបាយ</a:t>
            </a:r>
            <a:r>
              <a:rPr lang="en-US" sz="6000" b="1" spc="-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-30" dirty="0">
                <a:latin typeface="Khmer OS Siemreap" pitchFamily="2" charset="0"/>
                <a:cs typeface="Khmer OS Siemreap" pitchFamily="2" charset="0"/>
              </a:rPr>
              <a:t>(</a:t>
            </a:r>
            <a:r>
              <a:rPr lang="en-US" sz="6000" spc="-30" dirty="0" err="1">
                <a:latin typeface="Khmer OS Siemreap" pitchFamily="2" charset="0"/>
                <a:cs typeface="Khmer OS Siemreap" pitchFamily="2" charset="0"/>
              </a:rPr>
              <a:t>វិធីសាស្ត្រ</a:t>
            </a:r>
            <a:r>
              <a:rPr lang="en-US" sz="6000" spc="-30" dirty="0">
                <a:latin typeface="Khmer OS Siemreap" pitchFamily="2" charset="0"/>
                <a:cs typeface="Khmer OS Siemreap" pitchFamily="2" charset="0"/>
              </a:rPr>
              <a:t>)៖ </a:t>
            </a:r>
            <a:r>
              <a:rPr lang="en-US" sz="6000" spc="-30" dirty="0" err="1">
                <a:latin typeface="Khmer OS Siemreap" pitchFamily="2" charset="0"/>
                <a:cs typeface="Khmer OS Siemreap" pitchFamily="2" charset="0"/>
              </a:rPr>
              <a:t>គំរាមកំហែង</a:t>
            </a:r>
            <a:r>
              <a:rPr lang="en-US" sz="6000" spc="-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-30" dirty="0" err="1">
                <a:latin typeface="Khmer OS Siemreap" pitchFamily="2" charset="0"/>
                <a:cs typeface="Khmer OS Siemreap" pitchFamily="2" charset="0"/>
              </a:rPr>
              <a:t>ប្រើកម្លាំង</a:t>
            </a:r>
            <a:r>
              <a:rPr lang="en-US" sz="6000" spc="-30" dirty="0">
                <a:latin typeface="Khmer OS Siemreap" pitchFamily="2" charset="0"/>
                <a:cs typeface="Khmer OS Siemreap" pitchFamily="2" charset="0"/>
              </a:rPr>
              <a:t>  </a:t>
            </a:r>
            <a:r>
              <a:rPr lang="en-US" sz="6000" spc="-30" dirty="0" err="1">
                <a:latin typeface="Khmer OS Siemreap" pitchFamily="2" charset="0"/>
                <a:cs typeface="Khmer OS Siemreap" pitchFamily="2" charset="0"/>
              </a:rPr>
              <a:t>ឬទម្រង់ផ្សេង</a:t>
            </a:r>
            <a:r>
              <a:rPr lang="en-US" sz="6000" spc="-30" dirty="0">
                <a:latin typeface="Khmer OS Siemreap" pitchFamily="2" charset="0"/>
                <a:cs typeface="Khmer OS Siemreap" pitchFamily="2" charset="0"/>
              </a:rPr>
              <a:t>ៗ</a:t>
            </a:r>
            <a:endParaRPr lang="km-KH" sz="6000" spc="-30" dirty="0">
              <a:latin typeface="Khmer OS Siemreap" pitchFamily="2" charset="0"/>
              <a:cs typeface="Khmer OS Siemreap" pitchFamily="2" charset="0"/>
            </a:endParaRPr>
          </a:p>
          <a:p>
            <a:pPr marL="1973263" lvl="1" indent="-1685925">
              <a:lnSpc>
                <a:spcPts val="4000"/>
              </a:lnSpc>
            </a:pPr>
            <a:r>
              <a:rPr lang="en-US" sz="6000" spc="-110" dirty="0" err="1">
                <a:latin typeface="Khmer OS Siemreap" pitchFamily="2" charset="0"/>
                <a:cs typeface="Khmer OS Siemreap" pitchFamily="2" charset="0"/>
              </a:rPr>
              <a:t>នៃការ</a:t>
            </a:r>
            <a:r>
              <a:rPr lang="en-US" sz="6000" spc="-110" dirty="0">
                <a:latin typeface="Khmer OS Siemreap" pitchFamily="2" charset="0"/>
                <a:cs typeface="Khmer OS Siemreap" pitchFamily="2" charset="0"/>
              </a:rPr>
              <a:t>​</a:t>
            </a:r>
            <a:r>
              <a:rPr lang="en-US" sz="6000" spc="-110" dirty="0" err="1">
                <a:latin typeface="Khmer OS Siemreap" pitchFamily="2" charset="0"/>
                <a:cs typeface="Khmer OS Siemreap" pitchFamily="2" charset="0"/>
              </a:rPr>
              <a:t>បង្ខិតបង្ខំ</a:t>
            </a:r>
            <a:r>
              <a:rPr lang="en-US" sz="6000" spc="-11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-110" dirty="0" err="1">
                <a:latin typeface="Khmer OS Siemreap" pitchFamily="2" charset="0"/>
                <a:cs typeface="Khmer OS Siemreap" pitchFamily="2" charset="0"/>
              </a:rPr>
              <a:t>ចាប់ពង្រត</a:t>
            </a:r>
            <a:r>
              <a:rPr lang="en-US" sz="6000" spc="-110" dirty="0">
                <a:latin typeface="Khmer OS Siemreap" pitchFamily="2" charset="0"/>
                <a:cs typeface="Khmer OS Siemreap" pitchFamily="2" charset="0"/>
              </a:rPr>
              <a:t>់ </a:t>
            </a:r>
            <a:r>
              <a:rPr lang="en-US" sz="6000" spc="-110" dirty="0" err="1">
                <a:latin typeface="Khmer OS Siemreap" pitchFamily="2" charset="0"/>
                <a:cs typeface="Khmer OS Siemreap" pitchFamily="2" charset="0"/>
              </a:rPr>
              <a:t>ឆបោក</a:t>
            </a:r>
            <a:r>
              <a:rPr lang="en-US" sz="6000" spc="-11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-110" dirty="0" err="1">
                <a:latin typeface="Khmer OS Siemreap" pitchFamily="2" charset="0"/>
                <a:cs typeface="Khmer OS Siemreap" pitchFamily="2" charset="0"/>
              </a:rPr>
              <a:t>បញ្ឆោត</a:t>
            </a:r>
            <a:r>
              <a:rPr lang="en-US" sz="6000" spc="-11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-110" dirty="0" err="1">
                <a:latin typeface="Khmer OS Siemreap" pitchFamily="2" charset="0"/>
                <a:cs typeface="Khmer OS Siemreap" pitchFamily="2" charset="0"/>
              </a:rPr>
              <a:t>បំពានដោយអំណាច</a:t>
            </a:r>
            <a:r>
              <a:rPr lang="km-KH" sz="6000" spc="-110" dirty="0">
                <a:latin typeface="Khmer OS Siemreap" pitchFamily="2" charset="0"/>
                <a:cs typeface="Khmer OS Siemreap" pitchFamily="2" charset="0"/>
              </a:rPr>
              <a:t>  រំលោភ</a:t>
            </a:r>
            <a:r>
              <a:rPr lang="en-US" sz="6000" spc="-110" dirty="0">
                <a:latin typeface="Khmer OS Siemreap" pitchFamily="2" charset="0"/>
                <a:cs typeface="Khmer OS Siemreap" pitchFamily="2" charset="0"/>
              </a:rPr>
              <a:t> </a:t>
            </a:r>
            <a:endParaRPr lang="km-KH" sz="6000" spc="-110" dirty="0">
              <a:latin typeface="Khmer OS Siemreap" pitchFamily="2" charset="0"/>
              <a:cs typeface="Khmer OS Siemreap" pitchFamily="2" charset="0"/>
            </a:endParaRPr>
          </a:p>
          <a:p>
            <a:pPr marL="1973263" lvl="1" indent="-1685925">
              <a:lnSpc>
                <a:spcPts val="4000"/>
              </a:lnSpc>
            </a:pPr>
            <a:r>
              <a:rPr lang="en-US" sz="6000" spc="-50" dirty="0" err="1">
                <a:latin typeface="Khmer OS Siemreap" pitchFamily="2" charset="0"/>
                <a:cs typeface="Khmer OS Siemreap" pitchFamily="2" charset="0"/>
              </a:rPr>
              <a:t>លើ</a:t>
            </a:r>
            <a:r>
              <a:rPr lang="km-KH" sz="6000" spc="-50" dirty="0">
                <a:latin typeface="Khmer OS Siemreap" pitchFamily="2" charset="0"/>
                <a:cs typeface="Khmer OS Siemreap" pitchFamily="2" charset="0"/>
              </a:rPr>
              <a:t>ភាព</a:t>
            </a:r>
            <a:r>
              <a:rPr lang="en-US" sz="6000" spc="-50" dirty="0" err="1">
                <a:latin typeface="Khmer OS Siemreap" pitchFamily="2" charset="0"/>
                <a:cs typeface="Khmer OS Siemreap" pitchFamily="2" charset="0"/>
              </a:rPr>
              <a:t>ទន់ខ្សោយ</a:t>
            </a:r>
            <a:r>
              <a:rPr lang="en-US" sz="6000" spc="-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6000" spc="-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-50" dirty="0" err="1">
                <a:latin typeface="Khmer OS Siemreap" pitchFamily="2" charset="0"/>
                <a:cs typeface="Khmer OS Siemreap" pitchFamily="2" charset="0"/>
              </a:rPr>
              <a:t>ឬផ្តល</a:t>
            </a:r>
            <a:r>
              <a:rPr lang="en-US" sz="6000" spc="-50" dirty="0">
                <a:latin typeface="Khmer OS Siemreap" pitchFamily="2" charset="0"/>
                <a:cs typeface="Khmer OS Siemreap" pitchFamily="2" charset="0"/>
              </a:rPr>
              <a:t>់​ </a:t>
            </a:r>
            <a:r>
              <a:rPr lang="km-KH" sz="6000" spc="-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spc="-50" dirty="0" err="1">
                <a:latin typeface="Khmer OS Siemreap" pitchFamily="2" charset="0"/>
                <a:cs typeface="Khmer OS Siemreap" pitchFamily="2" charset="0"/>
              </a:rPr>
              <a:t>ឬទទួលយកកម្រៃ</a:t>
            </a:r>
            <a:r>
              <a:rPr lang="en-US" sz="6000" spc="-50" dirty="0">
                <a:latin typeface="Khmer OS Siemreap" pitchFamily="2" charset="0"/>
                <a:cs typeface="Khmer OS Siemreap" pitchFamily="2" charset="0"/>
              </a:rPr>
              <a:t>​ </a:t>
            </a:r>
            <a:r>
              <a:rPr lang="en-US" sz="6000" spc="-50" dirty="0" err="1">
                <a:latin typeface="Khmer OS Siemreap" pitchFamily="2" charset="0"/>
                <a:cs typeface="Khmer OS Siemreap" pitchFamily="2" charset="0"/>
              </a:rPr>
              <a:t>ឬអត្ថប្រយោជន</a:t>
            </a:r>
            <a:r>
              <a:rPr lang="en-US" sz="6000" spc="-50" dirty="0">
                <a:latin typeface="Khmer OS Siemreap" pitchFamily="2" charset="0"/>
                <a:cs typeface="Khmer OS Siemreap" pitchFamily="2" charset="0"/>
              </a:rPr>
              <a:t>៍</a:t>
            </a:r>
            <a:r>
              <a:rPr lang="km-KH" sz="6000" spc="-50" dirty="0">
                <a:latin typeface="Khmer OS Siemreap" pitchFamily="2" charset="0"/>
                <a:cs typeface="Khmer OS Siemreap" pitchFamily="2" charset="0"/>
              </a:rPr>
              <a:t>ណាមួយ</a:t>
            </a:r>
          </a:p>
          <a:p>
            <a:pPr marL="1973263" lvl="1" indent="-1685925">
              <a:lnSpc>
                <a:spcPts val="4000"/>
              </a:lnSpc>
            </a:pPr>
            <a:r>
              <a:rPr lang="km-KH" sz="6000" dirty="0">
                <a:latin typeface="Khmer OS Siemreap" pitchFamily="2" charset="0"/>
                <a:cs typeface="Khmer OS Siemreap" pitchFamily="2" charset="0"/>
              </a:rPr>
              <a:t>ដើម្បីទទួល</a:t>
            </a:r>
            <a:r>
              <a:rPr lang="en-US" sz="6000" dirty="0" err="1">
                <a:latin typeface="Khmer OS Siemreap" pitchFamily="2" charset="0"/>
                <a:cs typeface="Khmer OS Siemreap" pitchFamily="2" charset="0"/>
              </a:rPr>
              <a:t>បានការយល់ព្រម</a:t>
            </a:r>
            <a:r>
              <a:rPr lang="en-US" sz="60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6000" dirty="0" err="1">
                <a:latin typeface="Khmer OS Siemreap" pitchFamily="2" charset="0"/>
                <a:cs typeface="Khmer OS Siemreap" pitchFamily="2" charset="0"/>
              </a:rPr>
              <a:t>ពីសំណាក់បុគ្គលណាម្នាក</a:t>
            </a:r>
            <a:r>
              <a:rPr lang="en-US" sz="6000" dirty="0">
                <a:latin typeface="Khmer OS Siemreap" pitchFamily="2" charset="0"/>
                <a:cs typeface="Khmer OS Siemreap" pitchFamily="2" charset="0"/>
              </a:rPr>
              <a:t>់</a:t>
            </a:r>
            <a:r>
              <a:rPr lang="km-KH" sz="6000" dirty="0">
                <a:latin typeface="Khmer OS Siemreap" pitchFamily="2" charset="0"/>
                <a:cs typeface="Khmer OS Siemreap" pitchFamily="2" charset="0"/>
              </a:rPr>
              <a:t> ដែលមាន</a:t>
            </a:r>
            <a:r>
              <a:rPr lang="en-US" sz="6000" dirty="0">
                <a:latin typeface="Khmer OS Siemreap" pitchFamily="2" charset="0"/>
                <a:cs typeface="Khmer OS Siemreap" pitchFamily="2" charset="0"/>
              </a:rPr>
              <a:t> </a:t>
            </a:r>
            <a:endParaRPr lang="km-KH" sz="6000" dirty="0">
              <a:latin typeface="Khmer OS Siemreap" pitchFamily="2" charset="0"/>
              <a:cs typeface="Khmer OS Siemreap" pitchFamily="2" charset="0"/>
            </a:endParaRPr>
          </a:p>
          <a:p>
            <a:pPr marL="1973263" lvl="1" indent="-1685925">
              <a:lnSpc>
                <a:spcPts val="4000"/>
              </a:lnSpc>
            </a:pPr>
            <a:r>
              <a:rPr lang="en-US" sz="6000" dirty="0" err="1">
                <a:latin typeface="Khmer OS Siemreap" pitchFamily="2" charset="0"/>
                <a:cs typeface="Khmer OS Siemreap" pitchFamily="2" charset="0"/>
              </a:rPr>
              <a:t>អំណាចគ្រប់គ្រងលើបុគ្គលម្នាក់ទ</a:t>
            </a:r>
            <a:r>
              <a:rPr lang="km-KH" sz="6000" dirty="0">
                <a:latin typeface="Khmer OS Siemreap" pitchFamily="2" charset="0"/>
                <a:cs typeface="Khmer OS Siemreap" pitchFamily="2" charset="0"/>
              </a:rPr>
              <a:t>ៀត</a:t>
            </a:r>
            <a:endParaRPr lang="en-US" sz="6000" dirty="0">
              <a:latin typeface="Khmer OS Siemreap" pitchFamily="2" charset="0"/>
              <a:cs typeface="Khmer OS Siemreap" pitchFamily="2" charset="0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x-none" sz="3600" b="1" i="1" u="sng" spc="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0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23342AA-2D36-8B44-B0C0-B482A39B5C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8174" y="1981200"/>
            <a:ext cx="8534400" cy="3857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3263" lvl="1" indent="-1685925">
              <a:lnSpc>
                <a:spcPct val="150000"/>
              </a:lnSpc>
            </a:pPr>
            <a:endParaRPr lang="km-KH" sz="2400" b="1" dirty="0">
              <a:latin typeface="Khmer OS Siemreap" pitchFamily="2" charset="0"/>
              <a:cs typeface="Khmer OS Siemreap" pitchFamily="2" charset="0"/>
            </a:endParaRPr>
          </a:p>
          <a:p>
            <a:pPr marL="1973263" lvl="1" indent="-1685925">
              <a:lnSpc>
                <a:spcPct val="150000"/>
              </a:lnSpc>
            </a:pPr>
            <a:r>
              <a:rPr lang="en-US" sz="2400" b="1" spc="-50" dirty="0">
                <a:latin typeface="Khmer OS Siemreap" pitchFamily="2" charset="0"/>
                <a:cs typeface="Khmer OS Siemreap" pitchFamily="2" charset="0"/>
              </a:rPr>
              <a:t>៣. </a:t>
            </a:r>
            <a:r>
              <a:rPr lang="en-US" sz="2400" b="1" spc="-50" dirty="0" err="1">
                <a:latin typeface="Khmer OS Siemreap" pitchFamily="2" charset="0"/>
                <a:cs typeface="Khmer OS Siemreap" pitchFamily="2" charset="0"/>
              </a:rPr>
              <a:t>គោលបំណង</a:t>
            </a:r>
            <a:r>
              <a:rPr lang="en-US" sz="2400" b="1" spc="-50" dirty="0">
                <a:latin typeface="Khmer OS Siemreap" pitchFamily="2" charset="0"/>
                <a:cs typeface="Khmer OS Siemreap" pitchFamily="2" charset="0"/>
              </a:rPr>
              <a:t>៖</a:t>
            </a:r>
            <a:r>
              <a:rPr lang="en-US" sz="2400" spc="-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400" spc="-50" dirty="0" err="1">
                <a:latin typeface="Khmer OS Siemreap" pitchFamily="2" charset="0"/>
                <a:cs typeface="Khmer OS Siemreap" pitchFamily="2" charset="0"/>
              </a:rPr>
              <a:t>កេងប្រវ័ញ្ចលើពេស្យាកម្មជនដទៃ</a:t>
            </a:r>
            <a:r>
              <a:rPr lang="en-US" sz="2400" spc="-5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400" spc="-50" dirty="0" err="1">
                <a:latin typeface="Khmer OS Siemreap" pitchFamily="2" charset="0"/>
                <a:cs typeface="Khmer OS Siemreap" pitchFamily="2" charset="0"/>
              </a:rPr>
              <a:t>ឬទម្រង</a:t>
            </a:r>
            <a:r>
              <a:rPr lang="en-US" sz="2400" spc="-50" dirty="0">
                <a:latin typeface="Khmer OS Siemreap" pitchFamily="2" charset="0"/>
                <a:cs typeface="Khmer OS Siemreap" pitchFamily="2" charset="0"/>
              </a:rPr>
              <a:t>់</a:t>
            </a:r>
            <a:r>
              <a:rPr lang="km-KH" sz="2400" spc="-50" dirty="0">
                <a:latin typeface="Khmer OS Siemreap" pitchFamily="2" charset="0"/>
                <a:cs typeface="Khmer OS Siemreap" pitchFamily="2" charset="0"/>
              </a:rPr>
              <a:t>ផ្សេងៗ នៃ</a:t>
            </a:r>
          </a:p>
          <a:p>
            <a:pPr marL="1973263" lvl="1" indent="-1685925">
              <a:lnSpc>
                <a:spcPct val="150000"/>
              </a:lnSpc>
            </a:pPr>
            <a:r>
              <a:rPr lang="en-US" sz="2400" spc="-30" dirty="0" err="1">
                <a:latin typeface="Khmer OS Siemreap" pitchFamily="2" charset="0"/>
                <a:cs typeface="Khmer OS Siemreap" pitchFamily="2" charset="0"/>
              </a:rPr>
              <a:t>ការកេងប្រវ័ញ្ច</a:t>
            </a:r>
            <a:r>
              <a:rPr lang="en-US" sz="2400" spc="-30" dirty="0">
                <a:latin typeface="Khmer OS Siemreap" pitchFamily="2" charset="0"/>
                <a:cs typeface="Khmer OS Siemreap" pitchFamily="2" charset="0"/>
              </a:rPr>
              <a:t>​</a:t>
            </a:r>
            <a:r>
              <a:rPr lang="en-US" sz="2400" spc="-30" dirty="0" err="1">
                <a:latin typeface="Khmer OS Siemreap" pitchFamily="2" charset="0"/>
                <a:cs typeface="Khmer OS Siemreap" pitchFamily="2" charset="0"/>
              </a:rPr>
              <a:t>ផ្លូវភេទ</a:t>
            </a:r>
            <a:r>
              <a:rPr lang="en-US" sz="2400" spc="-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400" spc="-30" dirty="0" err="1">
                <a:latin typeface="Khmer OS Siemreap" pitchFamily="2" charset="0"/>
                <a:cs typeface="Khmer OS Siemreap" pitchFamily="2" charset="0"/>
              </a:rPr>
              <a:t>ពលកម្ម</a:t>
            </a:r>
            <a:r>
              <a:rPr lang="en-US" sz="2400" spc="-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400" spc="-30" dirty="0" err="1">
                <a:latin typeface="Khmer OS Siemreap" pitchFamily="2" charset="0"/>
                <a:cs typeface="Khmer OS Siemreap" pitchFamily="2" charset="0"/>
              </a:rPr>
              <a:t>ឬសេវាដោយបង្ខំ</a:t>
            </a:r>
            <a:r>
              <a:rPr lang="en-US" sz="2400" spc="-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400" spc="-30" dirty="0" err="1">
                <a:latin typeface="Khmer OS Siemreap" pitchFamily="2" charset="0"/>
                <a:cs typeface="Khmer OS Siemreap" pitchFamily="2" charset="0"/>
              </a:rPr>
              <a:t>ទាសភាព</a:t>
            </a:r>
            <a:r>
              <a:rPr lang="en-US" sz="2400" spc="-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400" spc="-30" dirty="0" err="1">
                <a:latin typeface="Khmer OS Siemreap" pitchFamily="2" charset="0"/>
                <a:cs typeface="Khmer OS Siemreap" pitchFamily="2" charset="0"/>
              </a:rPr>
              <a:t>ឬការអនុវត្ត</a:t>
            </a:r>
            <a:endParaRPr lang="km-KH" sz="2400" spc="-30" dirty="0">
              <a:latin typeface="Khmer OS Siemreap" pitchFamily="2" charset="0"/>
              <a:cs typeface="Khmer OS Siemreap" pitchFamily="2" charset="0"/>
            </a:endParaRPr>
          </a:p>
          <a:p>
            <a:pPr marL="1973263" lvl="1" indent="-1685925">
              <a:lnSpc>
                <a:spcPct val="150000"/>
              </a:lnSpc>
            </a:pPr>
            <a:r>
              <a:rPr lang="en-US" sz="2400" dirty="0" err="1">
                <a:latin typeface="Khmer OS Siemreap" pitchFamily="2" charset="0"/>
                <a:cs typeface="Khmer OS Siemreap" pitchFamily="2" charset="0"/>
              </a:rPr>
              <a:t>ស្រដៀងគ្នានឹងសេវាកម្ម</a:t>
            </a:r>
            <a:r>
              <a:rPr lang="en-US" sz="2400" dirty="0">
                <a:latin typeface="Khmer OS Siemreap" pitchFamily="2" charset="0"/>
                <a:cs typeface="Khmer OS Siemreap" pitchFamily="2" charset="0"/>
              </a:rPr>
              <a:t>​</a:t>
            </a:r>
            <a:r>
              <a:rPr lang="en-US" sz="2400" dirty="0" err="1">
                <a:latin typeface="Khmer OS Siemreap" pitchFamily="2" charset="0"/>
                <a:cs typeface="Khmer OS Siemreap" pitchFamily="2" charset="0"/>
              </a:rPr>
              <a:t>ទាសភាព</a:t>
            </a:r>
            <a:r>
              <a:rPr lang="en-US" sz="24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400" dirty="0" err="1">
                <a:latin typeface="Khmer OS Siemreap" pitchFamily="2" charset="0"/>
                <a:cs typeface="Khmer OS Siemreap" pitchFamily="2" charset="0"/>
              </a:rPr>
              <a:t>ឬការដកហូតយក</a:t>
            </a:r>
            <a:r>
              <a:rPr lang="en-US" sz="2400" dirty="0">
                <a:latin typeface="Khmer OS Siemreap" pitchFamily="2" charset="0"/>
                <a:cs typeface="Khmer OS Siemreap" pitchFamily="2" charset="0"/>
              </a:rPr>
              <a:t>​</a:t>
            </a:r>
            <a:r>
              <a:rPr lang="en-US" sz="2400" dirty="0" err="1">
                <a:latin typeface="Khmer OS Siemreap" pitchFamily="2" charset="0"/>
                <a:cs typeface="Khmer OS Siemreap" pitchFamily="2" charset="0"/>
              </a:rPr>
              <a:t>សរីរាង្គ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។ល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។</a:t>
            </a:r>
            <a:endParaRPr lang="en-US" sz="2400" dirty="0">
              <a:latin typeface="Khmer OS Siemreap" pitchFamily="2" charset="0"/>
              <a:cs typeface="Khmer OS Siemreap" pitchFamily="2" charset="0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x-none" sz="3600" b="1" i="1" u="sng" spc="0" dirty="0"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53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23342AA-2D36-8B44-B0C0-B482A39B5C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0" y="1400174"/>
            <a:ext cx="8534400" cy="522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3263" lvl="1" indent="-1685925">
              <a:lnSpc>
                <a:spcPct val="150000"/>
              </a:lnSpc>
            </a:pPr>
            <a:endParaRPr lang="en-US" sz="2400" dirty="0">
              <a:latin typeface="Khmer OS Siemreap" pitchFamily="2" charset="0"/>
              <a:cs typeface="Khmer OS Siemreap" pitchFamily="2" charset="0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x-none" sz="3600" b="1" i="1" u="sng" spc="0" dirty="0"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14A97B-992C-40CB-B801-B5285723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524000"/>
            <a:ext cx="8267700" cy="510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F8F8FB-988B-4FEE-89DF-7C5D75FD5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76700"/>
            <a:ext cx="2590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742831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 </a:t>
            </a:r>
            <a:r>
              <a:rPr lang="km-KH" sz="24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ករណីអនីតិជន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Khmer OS Muol" pitchFamily="2" charset="0"/>
              <a:cs typeface="Khmer OS Muo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CF76FC-B7CF-4C42-B8A0-EDA85247E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0" y="1447799"/>
            <a:ext cx="8814162" cy="512488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7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828800" cy="132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742831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 </a:t>
            </a:r>
            <a:r>
              <a:rPr lang="km-KH" sz="24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ករណីអនីតិជន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Khmer OS Muol" pitchFamily="2" charset="0"/>
              <a:cs typeface="Khmer OS Muol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4569AD-6A1A-42E9-AB19-64FED617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8610600" cy="52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23342AA-2D36-8B44-B0C0-B482A39B5C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066801" y="1390650"/>
            <a:ext cx="9903759" cy="522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3263" lvl="1" indent="-1685925">
              <a:lnSpc>
                <a:spcPct val="150000"/>
              </a:lnSpc>
            </a:pPr>
            <a:endParaRPr lang="en-US" sz="2400" dirty="0">
              <a:latin typeface="Khmer OS Siemreap" pitchFamily="2" charset="0"/>
              <a:cs typeface="Khmer OS Siemreap" pitchFamily="2" charset="0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x-none" sz="3600" b="1" i="1" u="sng" spc="0" dirty="0"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9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20318E9-465E-4A57-AFDA-22269A0833F7}"/>
              </a:ext>
            </a:extLst>
          </p:cNvPr>
          <p:cNvSpPr txBox="1">
            <a:spLocks/>
          </p:cNvSpPr>
          <p:nvPr/>
        </p:nvSpPr>
        <p:spPr>
          <a:xfrm>
            <a:off x="260994" y="1524000"/>
            <a:ext cx="8610600" cy="509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tabLst>
                <a:tab pos="341313" algn="l"/>
              </a:tabLst>
            </a:pPr>
            <a:r>
              <a:rPr lang="x-none" sz="2400" b="1" spc="-50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និយមន័យនៃអនីតិជន</a:t>
            </a:r>
            <a:r>
              <a:rPr lang="en-US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៖                                                                                                                         នៅក្នុង</a:t>
            </a:r>
            <a:r>
              <a:rPr lang="x-none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មាត្រា៧នៃច្បាប់</a:t>
            </a:r>
            <a:r>
              <a:rPr lang="km-KH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</a:t>
            </a:r>
            <a:r>
              <a:rPr lang="x-none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ស្តីពី</a:t>
            </a:r>
            <a:r>
              <a:rPr lang="km-KH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x-none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ការបង្ក្រាបអំពើជួញដូរ</a:t>
            </a:r>
            <a:r>
              <a:rPr lang="x-none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មនុស្ស និងអំពើធ្វើអាជីវកម្មផ្លូវ</a:t>
            </a:r>
            <a:r>
              <a:rPr lang="x-none" sz="2400">
                <a:latin typeface="Khmer OS Siemreap" panose="02000500000000020004" pitchFamily="2" charset="0"/>
                <a:cs typeface="Khmer OS Siemreap" panose="02000500000000020004" pitchFamily="2" charset="0"/>
              </a:rPr>
              <a:t>ភេទ </a:t>
            </a:r>
            <a:r>
              <a:rPr lang="ca-E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មានន័យថា</a:t>
            </a:r>
            <a:r>
              <a:rPr lang="x-none" sz="2400">
                <a:latin typeface="Khmer OS Siemreap" panose="02000500000000020004" pitchFamily="2" charset="0"/>
                <a:cs typeface="Khmer OS Siemreap" panose="02000500000000020004" pitchFamily="2" charset="0"/>
              </a:rPr>
              <a:t>ជា</a:t>
            </a:r>
            <a:r>
              <a:rPr lang="x-none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ជនដែលមានអាយុក្រោម</a:t>
            </a:r>
            <a:r>
              <a:rPr lang="x-none" sz="2400">
                <a:latin typeface="Khmer OS Siemreap" panose="02000500000000020004" pitchFamily="2" charset="0"/>
                <a:cs typeface="Khmer OS Siemreap" panose="02000500000000020004" pitchFamily="2" charset="0"/>
              </a:rPr>
              <a:t>១៨ឆ្នាំ</a:t>
            </a:r>
            <a:r>
              <a:rPr lang="ca-E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។</a:t>
            </a:r>
            <a:r>
              <a:rPr lang="x-none" sz="240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endParaRPr lang="x-none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>
                <a:tab pos="341313" algn="l"/>
              </a:tabLst>
            </a:pPr>
            <a:r>
              <a:rPr lang="x-none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	</a:t>
            </a:r>
            <a:r>
              <a:rPr lang="x-none" sz="2400" spc="-7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ក្នុងករណីបទល្មើសប្រព្រឹត្តលើអ</a:t>
            </a:r>
            <a:r>
              <a:rPr lang="x-none" sz="2400" spc="-70">
                <a:latin typeface="Khmer OS Siemreap" panose="02000500000000020004" pitchFamily="2" charset="0"/>
                <a:cs typeface="Khmer OS Siemreap" panose="02000500000000020004" pitchFamily="2" charset="0"/>
              </a:rPr>
              <a:t>នីតិជន</a:t>
            </a:r>
            <a:r>
              <a:rPr lang="km-KH" sz="2400" spc="-7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</a:t>
            </a:r>
            <a:r>
              <a:rPr lang="x-none" sz="2400" spc="-70">
                <a:latin typeface="Khmer OS Siemreap" panose="02000500000000020004" pitchFamily="2" charset="0"/>
                <a:cs typeface="Khmer OS Siemreap" panose="02000500000000020004" pitchFamily="2" charset="0"/>
              </a:rPr>
              <a:t>បើ</a:t>
            </a:r>
            <a:r>
              <a:rPr lang="x-none" sz="2400" spc="-7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មានធាតុផ្សំ</a:t>
            </a:r>
            <a:r>
              <a:rPr lang="km-KH" sz="2400" spc="-7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ត្រឹមតែ</a:t>
            </a:r>
            <a:r>
              <a:rPr lang="x-none" sz="2400" spc="-70">
                <a:latin typeface="Khmer OS Siemreap" panose="02000500000000020004" pitchFamily="2" charset="0"/>
                <a:cs typeface="Khmer OS Siemreap" panose="02000500000000020004" pitchFamily="2" charset="0"/>
              </a:rPr>
              <a:t>២ដូច</a:t>
            </a:r>
            <a:r>
              <a:rPr lang="km-KH" sz="2400" spc="-7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ជា៖ </a:t>
            </a:r>
          </a:p>
          <a:p>
            <a:pPr>
              <a:lnSpc>
                <a:spcPct val="150000"/>
              </a:lnSpc>
              <a:tabLst>
                <a:tab pos="341313" algn="l"/>
              </a:tabLst>
            </a:pPr>
            <a:r>
              <a:rPr lang="km-KH" sz="2600" b="1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១.សកម្មភាព៖</a:t>
            </a:r>
            <a:r>
              <a:rPr lang="km-KH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ការជ្រើសរើស </a:t>
            </a:r>
            <a:r>
              <a:rPr lang="en-US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ការផ្ទេរ 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ការដឹកជញ្ជូន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ការទទួលមនុស្ស ការលាក់បំពួន ការផ្តល់ទីជម្រក..........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x-none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និង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                                             </a:t>
            </a:r>
            <a:r>
              <a:rPr lang="km-KH" sz="2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២.គោលបំណង</a:t>
            </a:r>
            <a:r>
              <a:rPr lang="km-KH" sz="2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៖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​ </a:t>
            </a:r>
            <a:r>
              <a:rPr lang="ca-E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កេងប្រវ័ញ្ចតាមទម្រង់ផ្សេងៗមានដូចជា </a:t>
            </a:r>
            <a:r>
              <a:rPr lang="ca-E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x-none" sz="2400">
                <a:latin typeface="Khmer OS Siemreap" panose="02000500000000020004" pitchFamily="2" charset="0"/>
                <a:cs typeface="Khmer OS Siemreap" panose="02000500000000020004" pitchFamily="2" charset="0"/>
              </a:rPr>
              <a:t>ធ្វើអាជីវកម្ម</a:t>
            </a:r>
            <a:r>
              <a:rPr lang="x-none" sz="2400" spc="80">
                <a:latin typeface="Khmer OS Siemreap" panose="02000500000000020004" pitchFamily="2" charset="0"/>
                <a:cs typeface="Khmer OS Siemreap" panose="02000500000000020004" pitchFamily="2" charset="0"/>
              </a:rPr>
              <a:t>ផ្លូវភេទ</a:t>
            </a:r>
            <a:r>
              <a:rPr lang="ca-ES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x-none" sz="2400" spc="8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ឬពេស្យាកម្មលើអ្នកដទៃ</a:t>
            </a:r>
            <a:r>
              <a:rPr lang="ca-ES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en-US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ការងារដោយបង្ខំ </a:t>
            </a:r>
            <a:r>
              <a:rPr lang="ca-ES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ទាសភាពបំណុល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7785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23342AA-2D36-8B44-B0C0-B482A39B5C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0" y="1400174"/>
            <a:ext cx="8534400" cy="522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3263" lvl="1" indent="-1685925">
              <a:lnSpc>
                <a:spcPct val="150000"/>
              </a:lnSpc>
            </a:pPr>
            <a:endParaRPr lang="en-US" sz="2400" dirty="0">
              <a:latin typeface="Khmer OS Siemreap" pitchFamily="2" charset="0"/>
              <a:cs typeface="Khmer OS Siemreap" pitchFamily="2" charset="0"/>
            </a:endParaRPr>
          </a:p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x-none" sz="3600" b="1" i="1" u="sng" spc="0" dirty="0"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9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20318E9-465E-4A57-AFDA-22269A0833F7}"/>
              </a:ext>
            </a:extLst>
          </p:cNvPr>
          <p:cNvSpPr txBox="1">
            <a:spLocks/>
          </p:cNvSpPr>
          <p:nvPr/>
        </p:nvSpPr>
        <p:spPr>
          <a:xfrm>
            <a:off x="304800" y="1532639"/>
            <a:ext cx="8458200" cy="4975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>
                <a:tab pos="341313" algn="l"/>
              </a:tabLst>
            </a:pPr>
            <a:r>
              <a:rPr lang="km-KH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បង្ខំឱ្យសុំទាន</a:t>
            </a:r>
            <a:r>
              <a:rPr lang="ca-ES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កាត់យកសរីរា</a:t>
            </a:r>
            <a:r>
              <a:rPr lang="ca-ES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ង្គ</a:t>
            </a:r>
            <a:r>
              <a:rPr lang="km-KH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ca-ES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spc="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អាពាហ៌ពិពាហ៌ដោយបង្ខំផ្ទុយពីឆន្ទះ ស្មុំ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កូនខុសច្បាប់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អំពើពពោះជំនួសដើម្បីជួញដូរទារក ពលកម្មកុមារ ការផលិតរូបភាព និងសម្ភារអាសអាភាស ។ល។                                         </a:t>
            </a:r>
            <a:r>
              <a:rPr lang="km-KH" sz="2400" spc="-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គឺអាចសន្និដ្ឋានថាជាបទល្មើសជួញដូរមនុស្ស  និងអំពើធ្វើអាជីវកម្មផ្លូវភេទ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x-none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បានហើយ។</a:t>
            </a:r>
            <a:endParaRPr lang="km-KH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41313" algn="l"/>
              </a:tabLst>
            </a:pPr>
            <a:r>
              <a:rPr lang="km-KH" sz="2400" spc="-8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ការព្រមព្រៀងរបស់អនីតិជនជាមួយនឹងជនល្មើស ត្រូវចាត់ទុកជាមោឃៈ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និងខុសច្បាប់។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>
                <a:tab pos="341313" algn="l"/>
              </a:tabLst>
            </a:pPr>
            <a:endParaRPr lang="x-none" sz="2400" dirty="0">
              <a:solidFill>
                <a:srgbClr val="FF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5562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453077"/>
            <a:ext cx="8762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 </a:t>
            </a:r>
            <a:r>
              <a:rPr lang="ca-ES" sz="2400" spc="-12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៣.</a:t>
            </a:r>
            <a:r>
              <a:rPr lang="km-KH" sz="2400" spc="-12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ក</a:t>
            </a:r>
            <a:r>
              <a:rPr lang="ca-ES" sz="2400" spc="-12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ា</a:t>
            </a:r>
            <a:r>
              <a:rPr lang="km-KH" sz="2400" spc="-12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រ</a:t>
            </a:r>
            <a:r>
              <a:rPr lang="ca-ES" sz="2400" spc="-12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អង្កេតរកដំណាក់កាលទាំង៣ នៃការប្រព្រឹត្តបទល្មើ</a:t>
            </a:r>
            <a:r>
              <a:rPr lang="ca-ES" sz="2400" spc="-8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ស</a:t>
            </a:r>
            <a:r>
              <a:rPr lang="ca-ES" sz="24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លើជនរងគ្រោះ</a:t>
            </a:r>
            <a:endParaRPr lang="km-KH" sz="2400" dirty="0">
              <a:solidFill>
                <a:prstClr val="black"/>
              </a:solidFill>
              <a:latin typeface="Khmer OS Muol" pitchFamily="2" charset="0"/>
              <a:cs typeface="Khmer OS Muol" pitchFamily="2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Khmer OS Muol" pitchFamily="2" charset="0"/>
              <a:cs typeface="Khmer OS Muol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9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1366" y="2895600"/>
            <a:ext cx="85321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ដើម្បីកំណត់រកបទល្មើសនៃអំពើជួញដូរមនុស្ស អ្នកសម្ភាសត្រូវស្វែងរកព័ត៌មានដែលពាក់ព័ន្ធនឹង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dirty="0">
                <a:solidFill>
                  <a:srgbClr val="C00000"/>
                </a:solidFill>
                <a:latin typeface="Khmer OS Siemreap" pitchFamily="2" charset="0"/>
                <a:cs typeface="Khmer OS Siemreap" pitchFamily="2" charset="0"/>
              </a:rPr>
              <a:t>ដំណាក់កាលទាំង</a:t>
            </a:r>
            <a:r>
              <a:rPr lang="x-none" sz="2400">
                <a:solidFill>
                  <a:srgbClr val="C00000"/>
                </a:solidFill>
                <a:latin typeface="Khmer OS Siemreap" pitchFamily="2" charset="0"/>
                <a:cs typeface="Khmer OS Siemreap" pitchFamily="2" charset="0"/>
              </a:rPr>
              <a:t>បី</a:t>
            </a:r>
            <a:r>
              <a:rPr lang="ca-ES" sz="2400" dirty="0">
                <a:solidFill>
                  <a:srgbClr val="C00000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ដូចខាងក្រោម</a:t>
            </a:r>
            <a:r>
              <a:rPr lang="x-none" sz="2400">
                <a:latin typeface="Khmer OS Siemreap" pitchFamily="2" charset="0"/>
                <a:cs typeface="Khmer OS Siemreap" pitchFamily="2" charset="0"/>
              </a:rPr>
              <a:t>៖</a:t>
            </a:r>
          </a:p>
          <a:p>
            <a:pPr>
              <a:lnSpc>
                <a:spcPct val="150000"/>
              </a:lnSpc>
            </a:pPr>
            <a:r>
              <a:rPr lang="x-none" sz="2400">
                <a:latin typeface="Khmer OS Siemreap" pitchFamily="2" charset="0"/>
                <a:cs typeface="Khmer OS Siemreap" pitchFamily="2" charset="0"/>
              </a:rPr>
              <a:t>(១). ដំណាក់កាលជ្រើសរើស</a:t>
            </a:r>
          </a:p>
          <a:p>
            <a:pPr>
              <a:lnSpc>
                <a:spcPct val="150000"/>
              </a:lnSpc>
            </a:pPr>
            <a:r>
              <a:rPr lang="x-none" sz="2400">
                <a:latin typeface="Khmer OS Siemreap" pitchFamily="2" charset="0"/>
                <a:cs typeface="Khmer OS Siemreap" pitchFamily="2" charset="0"/>
              </a:rPr>
              <a:t>(២). ដំណាក់កាលបន្លាស់ទី ឬដឹកជញ្ជូន</a:t>
            </a:r>
          </a:p>
          <a:p>
            <a:pPr>
              <a:lnSpc>
                <a:spcPct val="150000"/>
              </a:lnSpc>
            </a:pPr>
            <a:r>
              <a:rPr lang="x-none" sz="2400">
                <a:latin typeface="Khmer OS Siemreap" pitchFamily="2" charset="0"/>
                <a:cs typeface="Khmer OS Siemreap" pitchFamily="2" charset="0"/>
              </a:rPr>
              <a:t>(៣). ដំណាក់កាលកេងប្រវ័ញ្ច</a:t>
            </a:r>
            <a:endParaRPr lang="x-none" sz="240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5562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453077"/>
            <a:ext cx="876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 </a:t>
            </a:r>
            <a:r>
              <a:rPr lang="ca-ES" sz="2400" spc="1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៤.ទម្រង់នៃការកេងប្រវ័ញ្ចតាមប្រព័ន្ធ អនឡាញ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9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" y="2095500"/>
            <a:ext cx="8532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បច្ចុប្បន្ននេះ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​មានទម្រង់នៃការកេងប្រវ័ញ្ចតាមប្រព័ន្ធអនឡាញ 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ដែលមិនមានដំណាក់កាលដូចគ្នាទាំងស្រុង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ទៅនឹងដំណាក់កាលទាំងបីខាងលើទេ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                                                                    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ព្រោះអាចមិនមានសកម្មភាពនៃការធ្វើបំលាស់ទី 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   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ប៉ុន្តែ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គឺ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មានគោលដៅ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                                                                               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កេងប្រវ័ញ្ច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ដូចគ្នា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។</a:t>
            </a:r>
          </a:p>
          <a:p>
            <a:pPr>
              <a:lnSpc>
                <a:spcPct val="150000"/>
              </a:lnSpc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ក្នុងករណីនេះ​ 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 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អ្នកសម្ភាសន៍ត្រូវបញ្ជូនជនសង្ស័យរងគ្រោះ​ទៅសមត្ថកិច្ចជំនាញពាក់ព័ន្ធ​ដើម្បីស្រាវជ្រាវបន្ត។</a:t>
            </a:r>
            <a:endParaRPr lang="en-US" sz="240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28939"/>
            <a:ext cx="2819400" cy="762000"/>
          </a:xfrm>
        </p:spPr>
        <p:txBody>
          <a:bodyPr>
            <a:normAutofit fontScale="90000"/>
          </a:bodyPr>
          <a:lstStyle/>
          <a:p>
            <a:r>
              <a:rPr lang="ca-ES" sz="2800" dirty="0">
                <a:latin typeface="Khmer OS Muol" pitchFamily="2" charset="0"/>
                <a:cs typeface="Khmer OS Muol" pitchFamily="2" charset="0"/>
              </a:rPr>
              <a:t>      </a:t>
            </a:r>
            <a:r>
              <a:rPr lang="km-KH" sz="2800" dirty="0">
                <a:latin typeface="Khmer OS Muol" pitchFamily="2" charset="0"/>
                <a:cs typeface="Khmer OS Muol" pitchFamily="2" charset="0"/>
              </a:rPr>
              <a:t>ស</a:t>
            </a:r>
            <a:r>
              <a:rPr lang="ca-ES" sz="2800" dirty="0">
                <a:latin typeface="Khmer OS Muol" pitchFamily="2" charset="0"/>
                <a:cs typeface="Khmer OS Muol" pitchFamily="2" charset="0"/>
              </a:rPr>
              <a:t>េចក្តីផ្តើម</a:t>
            </a:r>
            <a:endParaRPr lang="en-US" sz="2800" dirty="0">
              <a:latin typeface="Khmer OS Muol" pitchFamily="2" charset="0"/>
              <a:cs typeface="Khmer OS Muol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5029198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ca-ES" sz="2400" dirty="0">
                <a:latin typeface="Khmer OS Muol" pitchFamily="2" charset="0"/>
                <a:cs typeface="Khmer OS Muol" pitchFamily="2" charset="0"/>
              </a:rPr>
              <a:t> </a:t>
            </a:r>
            <a:r>
              <a:rPr lang="km-KH" sz="2000" dirty="0">
                <a:latin typeface="Khmer OS Muol" pitchFamily="2" charset="0"/>
                <a:cs typeface="Khmer OS Muol" pitchFamily="2" charset="0"/>
              </a:rPr>
              <a:t>ស្ថានភាពទូទៅ</a:t>
            </a:r>
            <a:endParaRPr lang="ca-ES" sz="2000" b="0" spc="-130" dirty="0">
              <a:latin typeface="Khmer OS Siemreap" pitchFamily="2" charset="0"/>
              <a:cs typeface="Khmer OS Siemreap" pitchFamily="2" charset="0"/>
            </a:endParaRPr>
          </a:p>
          <a:p>
            <a:pPr>
              <a:lnSpc>
                <a:spcPct val="170000"/>
              </a:lnSpc>
            </a:pP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ca-ES" sz="2400" dirty="0">
                <a:latin typeface="Khmer OS Siemreap" pitchFamily="2" charset="0"/>
                <a:cs typeface="Khmer OS Siemreap" pitchFamily="2" charset="0"/>
              </a:rPr>
              <a:t>   	</a:t>
            </a:r>
            <a:r>
              <a:rPr lang="ca-ES" sz="2400" b="0" dirty="0">
                <a:latin typeface="Khmer OS Siemreap" pitchFamily="2" charset="0"/>
                <a:cs typeface="Khmer OS Siemreap" pitchFamily="2" charset="0"/>
              </a:rPr>
              <a:t>ដោយមើលឃើញពីភាពរងគ្រោះរបស់ប្រជាពលរដ្ឋនៅតែបន្ត ទើប</a:t>
            </a:r>
            <a:r>
              <a:rPr lang="km-KH" sz="2400" b="0" dirty="0">
                <a:latin typeface="Khmer OS Siemreap" pitchFamily="2" charset="0"/>
                <a:cs typeface="Khmer OS Siemreap" pitchFamily="2" charset="0"/>
              </a:rPr>
              <a:t>រាជរដ្ឋាភិបាលកម្ពុជា មានការប្តេជ្ញាចិត្តខ្ពស់ក្នុងការជួយជនរងគ្រោះដោយអំពើជួញដូរមនុស្ស និងអំពើធ្វើអាជីវកម្មផ្លូវភេទ </a:t>
            </a:r>
            <a:r>
              <a:rPr lang="ca-ES" sz="2400" b="0" dirty="0">
                <a:latin typeface="Khmer OS Siemreap" pitchFamily="2" charset="0"/>
                <a:cs typeface="Khmer OS Siemreap" pitchFamily="2" charset="0"/>
              </a:rPr>
              <a:t>  ​</a:t>
            </a:r>
            <a:r>
              <a:rPr lang="km-KH" sz="2400" b="0" dirty="0">
                <a:latin typeface="Khmer OS Siemreap" pitchFamily="2" charset="0"/>
                <a:cs typeface="Khmer OS Siemreap" pitchFamily="2" charset="0"/>
              </a:rPr>
              <a:t>ដើម្បីពង្រឹងបន្ថែមទៀតនូវការការពារសិទ្ធ</a:t>
            </a:r>
            <a:r>
              <a:rPr lang="ca-ES" sz="2400" b="0" dirty="0">
                <a:latin typeface="Khmer OS Siemreap" pitchFamily="2" charset="0"/>
                <a:cs typeface="Khmer OS Siemreap" pitchFamily="2" charset="0"/>
              </a:rPr>
              <a:t>ិ</a:t>
            </a:r>
            <a:r>
              <a:rPr lang="km-KH" sz="2400" b="0" dirty="0">
                <a:latin typeface="Khmer OS Siemreap" pitchFamily="2" charset="0"/>
                <a:cs typeface="Khmer OS Siemreap" pitchFamily="2" charset="0"/>
              </a:rPr>
              <a:t> សេរីភាព សេចក្តីថ្លៃថ្នូរ </a:t>
            </a:r>
            <a:r>
              <a:rPr lang="ca-ES" sz="2400" b="0" dirty="0"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2400" b="0" dirty="0">
                <a:latin typeface="Khmer OS Siemreap" pitchFamily="2" charset="0"/>
                <a:cs typeface="Khmer OS Siemreap" pitchFamily="2" charset="0"/>
              </a:rPr>
              <a:t>និងស្វែងរកយុត្តិធម៌ជូនប្រជា</a:t>
            </a:r>
            <a:r>
              <a:rPr lang="km-KH" sz="2400" b="0" spc="-30" dirty="0">
                <a:latin typeface="Khmer OS Siemreap" pitchFamily="2" charset="0"/>
                <a:cs typeface="Khmer OS Siemreap" pitchFamily="2" charset="0"/>
              </a:rPr>
              <a:t>ពលរដ្ឋតាមរយៈការខិតខំសិក្សាស្រាវជ្រាវលើបទបញ្ញាតជាតិ</a:t>
            </a:r>
            <a:r>
              <a:rPr lang="ca-ES" sz="2400" b="0" spc="-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b="0" spc="-30" dirty="0">
                <a:latin typeface="Khmer OS Siemreap" pitchFamily="2" charset="0"/>
                <a:cs typeface="Khmer OS Siemreap" pitchFamily="2" charset="0"/>
              </a:rPr>
              <a:t>និងអន្តរជាតិ</a:t>
            </a:r>
            <a:r>
              <a:rPr lang="km-KH" sz="2400" b="0" dirty="0">
                <a:latin typeface="Khmer OS Siemreap" pitchFamily="2" charset="0"/>
                <a:cs typeface="Khmer OS Siemreap" pitchFamily="2" charset="0"/>
              </a:rPr>
              <a:t>ដែលពាក់</a:t>
            </a:r>
            <a:r>
              <a:rPr lang="ca-ES" sz="2400" b="0" dirty="0">
                <a:latin typeface="Khmer OS Siemreap" pitchFamily="2" charset="0"/>
                <a:cs typeface="Khmer OS Siemreap" pitchFamily="2" charset="0"/>
              </a:rPr>
              <a:t>ព័ន្ធ</a:t>
            </a:r>
            <a:r>
              <a:rPr lang="km-KH" sz="2400" b="0" dirty="0">
                <a:latin typeface="Khmer OS Siemreap" pitchFamily="2" charset="0"/>
                <a:cs typeface="Khmer OS Siemreap" pitchFamily="2" charset="0"/>
              </a:rPr>
              <a:t>នឹងការ</a:t>
            </a:r>
            <a:r>
              <a:rPr lang="km-KH" sz="2400" b="0" spc="-130" dirty="0">
                <a:latin typeface="Khmer OS Siemreap" pitchFamily="2" charset="0"/>
                <a:cs typeface="Khmer OS Siemreap" pitchFamily="2" charset="0"/>
              </a:rPr>
              <a:t>បង្រ្កាបអំពើជួញដូរមនុស្សនេះ</a:t>
            </a:r>
            <a:r>
              <a:rPr lang="ca-ES" sz="2400" b="0" spc="-130" dirty="0">
                <a:latin typeface="Khmer OS Siemreap" pitchFamily="2" charset="0"/>
                <a:cs typeface="Khmer OS Siemreap" pitchFamily="2" charset="0"/>
              </a:rPr>
              <a:t>     </a:t>
            </a:r>
            <a:r>
              <a:rPr lang="km-KH" sz="2400" b="0" spc="-130" dirty="0">
                <a:latin typeface="Khmer OS Siemreap" pitchFamily="2" charset="0"/>
                <a:cs typeface="Khmer OS Siemreap" pitchFamily="2" charset="0"/>
              </a:rPr>
              <a:t>ស្រប</a:t>
            </a:r>
            <a:r>
              <a:rPr lang="ca-ES" sz="2400" b="0" spc="-130" dirty="0">
                <a:latin typeface="Khmer OS Siemreap" pitchFamily="2" charset="0"/>
                <a:cs typeface="Khmer OS Siemreap" pitchFamily="2" charset="0"/>
              </a:rPr>
              <a:t>ទៅ</a:t>
            </a:r>
            <a:r>
              <a:rPr lang="km-KH" sz="2400" b="0" spc="-130" dirty="0">
                <a:latin typeface="Khmer OS Siemreap" pitchFamily="2" charset="0"/>
                <a:cs typeface="Khmer OS Siemreap" pitchFamily="2" charset="0"/>
              </a:rPr>
              <a:t>តា</a:t>
            </a:r>
            <a:r>
              <a:rPr lang="ca-ES" sz="2400" b="0" spc="-130" dirty="0">
                <a:latin typeface="Khmer OS Siemreap" pitchFamily="2" charset="0"/>
                <a:cs typeface="Khmer OS Siemreap" pitchFamily="2" charset="0"/>
              </a:rPr>
              <a:t>ម</a:t>
            </a:r>
            <a:r>
              <a:rPr lang="km-KH" sz="2400" b="0" spc="-130" dirty="0">
                <a:latin typeface="Khmer OS Siemreap" pitchFamily="2" charset="0"/>
                <a:cs typeface="Khmer OS Siemreap" pitchFamily="2" charset="0"/>
              </a:rPr>
              <a:t>គោល</a:t>
            </a:r>
            <a:r>
              <a:rPr lang="km-KH" sz="2400" b="0" spc="-60" dirty="0">
                <a:latin typeface="Khmer OS Siemreap" pitchFamily="2" charset="0"/>
                <a:cs typeface="Khmer OS Siemreap" pitchFamily="2" charset="0"/>
              </a:rPr>
              <a:t>នយោបាយរបស់រាជរដ្ឋាភិបាលស្តីពីកំណែទម្រង់ច្បាប់ និងប្រព័ន្ធយុត្តិធម៌។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98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0163"/>
            <a:ext cx="1676400" cy="114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5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5562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453077"/>
            <a:ext cx="876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 </a:t>
            </a:r>
            <a:r>
              <a:rPr lang="ca-ES" sz="2400" spc="100" dirty="0">
                <a:solidFill>
                  <a:prstClr val="black"/>
                </a:solidFill>
                <a:latin typeface="Khmer OS Muol" pitchFamily="2" charset="0"/>
                <a:cs typeface="Khmer OS Muol" pitchFamily="2" charset="0"/>
              </a:rPr>
              <a:t>៤.ទម្រង់នៃការកេងប្រវ័ញ្ចតាមប្រព័ន្ធ អនឡាញ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9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" y="2095500"/>
            <a:ext cx="85321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km-KH" sz="2400" dirty="0"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B773E5-C9BF-48CB-934F-D4072C3AE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76297"/>
            <a:ext cx="4533898" cy="3811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1F2875-BC24-4D3C-9B03-CFADDFDF6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899" y="1976297"/>
            <a:ext cx="4610101" cy="38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67000"/>
            <a:ext cx="7543800" cy="1194614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ca-ES" sz="2400" spc="110" dirty="0">
                <a:solidFill>
                  <a:schemeClr val="tx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៥.លក្ខណៈវិនិច្ឆ័យសម្រាប់សម្គាល់</a:t>
            </a:r>
            <a:r>
              <a:rPr lang="km-KH" sz="2400" spc="110" dirty="0">
                <a:solidFill>
                  <a:schemeClr val="tx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ជនរងគ្រោះ</a:t>
            </a:r>
            <a:r>
              <a:rPr lang="ca-ES" sz="2400" spc="110" dirty="0">
                <a:solidFill>
                  <a:schemeClr val="tx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                         ដោយអំពើជួញដូរមនុស្ស</a:t>
            </a:r>
            <a:endParaRPr lang="en-US" sz="2400" spc="110" dirty="0">
              <a:solidFill>
                <a:schemeClr val="tx1"/>
              </a:solidFill>
            </a:endParaRP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1885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10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32880-9B80-4247-BFB9-A97E5795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1301750"/>
            <a:ext cx="4038600" cy="603250"/>
          </a:xfrm>
        </p:spPr>
        <p:txBody>
          <a:bodyPr>
            <a:normAutofit fontScale="90000"/>
          </a:bodyPr>
          <a:lstStyle/>
          <a:p>
            <a:r>
              <a:rPr lang="ca-ES" sz="3200" dirty="0"/>
              <a:t/>
            </a:r>
            <a:br>
              <a:rPr lang="ca-ES" sz="3200" dirty="0"/>
            </a:br>
            <a:r>
              <a:rPr lang="en-US" sz="2900" dirty="0">
                <a:latin typeface="Kh Freehand" pitchFamily="2" charset="0"/>
              </a:rPr>
              <a:t/>
            </a:r>
            <a:br>
              <a:rPr lang="en-US" sz="2900" dirty="0">
                <a:latin typeface="Kh Freehand" pitchFamily="2" charset="0"/>
              </a:rPr>
            </a:br>
            <a:r>
              <a:rPr lang="x-none" sz="2900" b="1">
                <a:latin typeface="Khmer OS Siemreap" panose="02000500000000020004" pitchFamily="2" charset="77"/>
                <a:cs typeface="Khmer OS Siemreap" panose="02000500000000020004" pitchFamily="2" charset="77"/>
              </a:rPr>
              <a:t>ក. និយមន័យជនរងគ្រោះ</a:t>
            </a:r>
            <a:r>
              <a:rPr lang="x-none" sz="2900">
                <a:latin typeface="Khmer OS Siemreap" panose="02000500000000020004" pitchFamily="2" charset="77"/>
                <a:cs typeface="Khmer OS Siemreap" panose="02000500000000020004" pitchFamily="2" charset="77"/>
              </a:rPr>
              <a:t>៖</a:t>
            </a:r>
            <a:endParaRPr lang="en-US" sz="2900" dirty="0">
              <a:latin typeface="Kh Freehand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610600" cy="4835611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ca-ES" sz="2600" kern="1000" spc="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  </a:t>
            </a:r>
            <a:r>
              <a:rPr lang="x-none" sz="2400" kern="10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ជនរងគ្រោះនៃអំពើជួញដូរមនុស្ស </a:t>
            </a:r>
            <a:r>
              <a:rPr lang="ca-ES" sz="2400" kern="1000" spc="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​​ </a:t>
            </a:r>
            <a:r>
              <a:rPr lang="x-none" sz="2400" kern="10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គឺជាជនដែលរងគ្រោះដោយ</a:t>
            </a:r>
            <a:r>
              <a:rPr lang="x-none" sz="24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អំពើដែល​​មានចែងក្នុងច្បាប់ </a:t>
            </a:r>
            <a:r>
              <a:rPr lang="ca-ES" sz="2400" spc="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ស្តីពីការបង្ក្រាបអំពើជួញដូរមនុស្ស និងអំពើធ្វើអាជីវកម្មផ្លូវភេទ </a:t>
            </a:r>
            <a:r>
              <a:rPr lang="ca-ES" sz="2400" spc="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</a:t>
            </a:r>
            <a:r>
              <a:rPr lang="x-none" sz="24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ព្រមទាំងបញ្ញតិពាក់ព័ន្ធក្នុងក្រមព្រហ្មទណ្ឌ នៃព្រះរាជាណាចក្រកម្ពុជា</a:t>
            </a:r>
            <a:r>
              <a:rPr lang="ca-ES" sz="2400" spc="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 </a:t>
            </a:r>
            <a:r>
              <a:rPr lang="x-none" sz="24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ដែលបានអនុលោម​តាមនិយមន័យ</a:t>
            </a:r>
            <a:r>
              <a:rPr lang="ca-ES" sz="2400" spc="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នៃ</a:t>
            </a:r>
            <a:r>
              <a:rPr lang="x-none" sz="24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«ការជួញដូរមនុស្ស» ក្នុងមាត្រា៣</a:t>
            </a:r>
            <a:r>
              <a:rPr lang="ca-ES" sz="2400" spc="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 spc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នៃពិធីសារប៉ាឡឺម៉ូ។</a:t>
            </a:r>
          </a:p>
        </p:txBody>
      </p:sp>
      <p:pic>
        <p:nvPicPr>
          <p:cNvPr id="4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43"/>
            <a:ext cx="1905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660236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2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23342AA-2D36-8B44-B0C0-B482A39B5C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1000" y="1400174"/>
            <a:ext cx="8458200" cy="5229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x-none" sz="9600" b="1" i="1" u="sng" spc="0">
                <a:latin typeface="Khmer OS Siemreap" pitchFamily="2" charset="0"/>
                <a:cs typeface="Khmer OS Siemreap" pitchFamily="2" charset="0"/>
              </a:rPr>
              <a:t>លក្ខ</a:t>
            </a:r>
            <a:r>
              <a:rPr lang="x-none" sz="9600" b="1" i="1" u="sng" spc="0" dirty="0">
                <a:latin typeface="Khmer OS Siemreap" pitchFamily="2" charset="0"/>
                <a:cs typeface="Khmer OS Siemreap" pitchFamily="2" charset="0"/>
              </a:rPr>
              <a:t>ណៈសំគាល់បុគ្គលដែលជាជនរង</a:t>
            </a:r>
            <a:r>
              <a:rPr lang="x-none" sz="9600" b="1" i="1" u="sng" spc="0">
                <a:latin typeface="Khmer OS Siemreap" pitchFamily="2" charset="0"/>
                <a:cs typeface="Khmer OS Siemreap" pitchFamily="2" charset="0"/>
              </a:rPr>
              <a:t>គ្រោះ</a:t>
            </a:r>
            <a:r>
              <a:rPr lang="x-none" sz="9600" b="1" i="1" spc="0">
                <a:latin typeface="Khmer OS Siemreap" pitchFamily="2" charset="0"/>
                <a:cs typeface="Khmer OS Siemreap" pitchFamily="2" charset="0"/>
              </a:rPr>
              <a:t>៖</a:t>
            </a:r>
            <a:r>
              <a:rPr lang="ca-ES" sz="9600" b="1" i="1" spc="0" dirty="0">
                <a:latin typeface="Khmer OS Siemreap" pitchFamily="2" charset="0"/>
                <a:cs typeface="Khmer OS Siemreap" pitchFamily="2" charset="0"/>
              </a:rPr>
              <a:t>                                                    </a:t>
            </a:r>
          </a:p>
          <a:p>
            <a:pPr marL="0" indent="0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ca-ES" sz="9600" spc="0" dirty="0">
                <a:latin typeface="Khmer OS Siemreap" pitchFamily="2" charset="0"/>
                <a:cs typeface="Khmer OS Siemreap" pitchFamily="2" charset="0"/>
              </a:rPr>
              <a:t>    នៅពេលមកដល់រកសេវា  គេអាចសម្គាល់</a:t>
            </a:r>
            <a:r>
              <a:rPr lang="x-none" sz="9600" spc="0">
                <a:latin typeface="Khmer OS Siemreap" pitchFamily="2" charset="0"/>
                <a:cs typeface="Khmer OS Siemreap" pitchFamily="2" charset="0"/>
              </a:rPr>
              <a:t>លក្ខណៈបុគ្គលដែលជាជនរងគ្រោះ</a:t>
            </a:r>
            <a:r>
              <a:rPr lang="ca-ES" sz="9600" spc="0" dirty="0">
                <a:latin typeface="Khmer OS Siemreap" pitchFamily="2" charset="0"/>
                <a:cs typeface="Khmer OS Siemreap" pitchFamily="2" charset="0"/>
              </a:rPr>
              <a:t>ជាបឋមបាន ដោយផ្អែកលើផលប៉ះពាល់សំខាន់ៗ ៤យ៉ាងគឺ៖</a:t>
            </a:r>
            <a:endParaRPr lang="ca-ES" sz="9600" b="1" dirty="0">
              <a:latin typeface="Khmer OS Siemreap" pitchFamily="2" charset="0"/>
              <a:cs typeface="Khmer OS Siemreap" pitchFamily="2" charset="0"/>
            </a:endParaRPr>
          </a:p>
          <a:p>
            <a:pPr marL="685800" lvl="1" indent="-228600">
              <a:lnSpc>
                <a:spcPts val="3500"/>
              </a:lnSpc>
              <a:spcBef>
                <a:spcPts val="500"/>
              </a:spcBef>
              <a:buClrTx/>
              <a:buFont typeface="Wingdings" pitchFamily="2" charset="2"/>
              <a:buChar char="Ø"/>
            </a:pPr>
            <a:r>
              <a:rPr lang="x-none" sz="10400" b="1">
                <a:latin typeface="Khmer OS Siemreap" pitchFamily="2" charset="0"/>
                <a:cs typeface="Khmer OS Siemreap" pitchFamily="2" charset="0"/>
              </a:rPr>
              <a:t>ផល</a:t>
            </a:r>
            <a:r>
              <a:rPr lang="x-none" sz="10400" b="1" dirty="0">
                <a:latin typeface="Khmer OS Siemreap" pitchFamily="2" charset="0"/>
                <a:cs typeface="Khmer OS Siemreap" pitchFamily="2" charset="0"/>
              </a:rPr>
              <a:t>ប៉ះពាល់ដល់សុខភាព</a:t>
            </a:r>
            <a:r>
              <a:rPr lang="x-none" sz="10400" b="1">
                <a:latin typeface="Khmer OS Siemreap" pitchFamily="2" charset="0"/>
                <a:cs typeface="Khmer OS Siemreap" pitchFamily="2" charset="0"/>
              </a:rPr>
              <a:t>រាងកាយ</a:t>
            </a:r>
            <a:r>
              <a:rPr lang="x-none" sz="2400">
                <a:solidFill>
                  <a:prstClr val="black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x-none" sz="9600">
                <a:solidFill>
                  <a:prstClr val="black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ដែលអាចប៉ាន់ប្រមាណ​អំពីការរំលោភបំពាន​ដែលបង្ករដោយទារុណកម្ម ការបង្អត់ឬផ្តាច់អាហារ ដំណេក ខ្វះការថែទាំសុខភាព ឬមានការបង្ខាំង ឬការដកហូតសរីរាង្គ ឬរងការតាមធ្វើឃាត …។</a:t>
            </a:r>
            <a:endParaRPr lang="en-US" sz="9600" dirty="0">
              <a:solidFill>
                <a:prstClr val="black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685800" lvl="1" indent="-228600">
              <a:lnSpc>
                <a:spcPts val="3500"/>
              </a:lnSpc>
              <a:spcBef>
                <a:spcPts val="500"/>
              </a:spcBef>
              <a:buClrTx/>
              <a:buFont typeface="Wingdings" pitchFamily="2" charset="2"/>
              <a:buChar char="Ø"/>
            </a:pPr>
            <a:r>
              <a:rPr lang="x-none" sz="10400" b="1">
                <a:latin typeface="Khmer OS Siemreap" pitchFamily="2" charset="0"/>
                <a:cs typeface="Khmer OS Siemreap" pitchFamily="2" charset="0"/>
              </a:rPr>
              <a:t>ផល</a:t>
            </a:r>
            <a:r>
              <a:rPr lang="x-none" sz="10400" b="1" dirty="0">
                <a:latin typeface="Khmer OS Siemreap" pitchFamily="2" charset="0"/>
                <a:cs typeface="Khmer OS Siemreap" pitchFamily="2" charset="0"/>
              </a:rPr>
              <a:t>ប៉ះពាល់ដល់សុខភាព</a:t>
            </a:r>
            <a:r>
              <a:rPr lang="x-none" sz="10400" b="1">
                <a:latin typeface="Khmer OS Siemreap" pitchFamily="2" charset="0"/>
                <a:cs typeface="Khmer OS Siemreap" pitchFamily="2" charset="0"/>
              </a:rPr>
              <a:t>ផ្លូវភេទ</a:t>
            </a:r>
            <a:r>
              <a:rPr lang="en-US" sz="10400" b="1" dirty="0">
                <a:latin typeface="Khmer OS Siemreap" pitchFamily="2" charset="0"/>
                <a:cs typeface="Khmer OS Siemreap" pitchFamily="2" charset="0"/>
              </a:rPr>
              <a:t>                                             </a:t>
            </a:r>
            <a:r>
              <a:rPr lang="x-none" sz="10400">
                <a:solidFill>
                  <a:prstClr val="black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ដែលអាចប៉ាន់ប្រមាណ​អំពី</a:t>
            </a:r>
            <a:r>
              <a:rPr lang="ca-ES" sz="10400" dirty="0">
                <a:solidFill>
                  <a:prstClr val="black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មូលហេតុ ដែលនាំឱ្យជនរងគ្រោះទទួលផលប៉ះពាល់ដោយ</a:t>
            </a:r>
            <a:r>
              <a:rPr lang="x-none" sz="10400">
                <a:solidFill>
                  <a:prstClr val="black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ការរំលោភបំពាន​</a:t>
            </a:r>
            <a:r>
              <a:rPr lang="ca-ES" sz="10400" dirty="0">
                <a:solidFill>
                  <a:prstClr val="black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ផ្លូវភេទ ការបង្ខំឱ្យធ្វើពេស្យាចារ.....។ល។ </a:t>
            </a:r>
            <a:endParaRPr lang="x-none" sz="10400">
              <a:solidFill>
                <a:prstClr val="black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073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90650"/>
            <a:ext cx="8763000" cy="5314950"/>
          </a:xfrm>
        </p:spPr>
        <p:txBody>
          <a:bodyPr>
            <a:normAutofit fontScale="85000" lnSpcReduction="10000"/>
          </a:bodyPr>
          <a:lstStyle/>
          <a:p>
            <a:pPr marL="0" lvl="1">
              <a:lnSpc>
                <a:spcPts val="3500"/>
              </a:lnSpc>
              <a:spcBef>
                <a:spcPts val="500"/>
              </a:spcBef>
              <a:buClrTx/>
            </a:pPr>
            <a:r>
              <a:rPr lang="km-KH" sz="2600" dirty="0">
                <a:solidFill>
                  <a:prstClr val="black"/>
                </a:solidFill>
                <a:latin typeface="Khmer Mool1" pitchFamily="2" charset="0"/>
                <a:cs typeface="Khmer Mool1" pitchFamily="2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x-none" sz="2800" spc="-10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ដែលអាចប៉ាន់ប្រមាណពីមូលហេតុជាការប៉ះទង្គិចផ្លូវចិត្ត ការដាក់ឲ្យនៅឯកោ</a:t>
            </a:r>
            <a:r>
              <a:rPr lang="x-none" sz="280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(មិនចេះភាសា ខ្វះជំនួយ ឬការគាំទ្រ) ការភ័យខ្លាច​ដោយការប្រើហិង្សា ឬ</a:t>
            </a:r>
            <a:r>
              <a:rPr lang="x-none" sz="2800" spc="-4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ទម្រង់ផ្សេងៗនៃការបង្ខិតបង្ខំ គម្រាមកំហែង </a:t>
            </a:r>
            <a:r>
              <a:rPr lang="ca-ES" sz="2800" spc="-4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x-none" sz="2800" spc="-4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ឬការប្រើប្រាស</a:t>
            </a:r>
            <a:r>
              <a:rPr lang="ca-ES" sz="2800" spc="-4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់</a:t>
            </a:r>
            <a:r>
              <a:rPr lang="x-none" sz="2800" spc="-4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សារធាតុញៀន</a:t>
            </a:r>
            <a:r>
              <a:rPr lang="x-none" sz="280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ដោយបង្ខំ ដើម្បីត្រួតត្រាលើជនរងគ្រោះ</a:t>
            </a:r>
            <a:r>
              <a:rPr lang="ca-ES" sz="28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...</a:t>
            </a:r>
            <a:r>
              <a:rPr lang="x-none" sz="280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។ល។</a:t>
            </a:r>
          </a:p>
          <a:p>
            <a:pPr marL="0" lvl="1">
              <a:lnSpc>
                <a:spcPts val="3500"/>
              </a:lnSpc>
              <a:spcBef>
                <a:spcPts val="500"/>
              </a:spcBef>
              <a:buClrTx/>
              <a:buFont typeface="Wingdings" pitchFamily="2" charset="2"/>
              <a:buChar char="Ø"/>
            </a:pPr>
            <a:r>
              <a:rPr lang="km-KH" sz="34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​ </a:t>
            </a:r>
            <a:r>
              <a:rPr lang="km-KH" sz="3100" dirty="0">
                <a:solidFill>
                  <a:schemeClr val="tx1"/>
                </a:solidFill>
                <a:latin typeface="Khmer Mool1" pitchFamily="2" charset="0"/>
                <a:cs typeface="Khmer Mool1" pitchFamily="2" charset="0"/>
              </a:rPr>
              <a:t>ផលប៉ះពាល់ដល់</a:t>
            </a:r>
            <a:r>
              <a:rPr lang="ca-ES" sz="3100" dirty="0">
                <a:solidFill>
                  <a:schemeClr val="tx1"/>
                </a:solidFill>
                <a:latin typeface="Khmer Mool1" pitchFamily="2" charset="0"/>
                <a:cs typeface="Khmer Mool1" pitchFamily="2" charset="0"/>
              </a:rPr>
              <a:t>ផ្នែកហិរញ្ញវត្ថុ </a:t>
            </a:r>
            <a:r>
              <a:rPr lang="km-KH" sz="3100" dirty="0">
                <a:solidFill>
                  <a:schemeClr val="tx1"/>
                </a:solidFill>
                <a:latin typeface="Khmer Mool1" pitchFamily="2" charset="0"/>
                <a:cs typeface="Khmer Mool1" pitchFamily="2" charset="0"/>
              </a:rPr>
              <a:t> </a:t>
            </a:r>
            <a:r>
              <a:rPr lang="x-none" sz="3100">
                <a:solidFill>
                  <a:schemeClr val="tx1"/>
                </a:solidFill>
                <a:latin typeface="Khmer Mool1" pitchFamily="2" charset="0"/>
                <a:cs typeface="Khmer Mool1" pitchFamily="2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Khmer Mool1" pitchFamily="2" charset="0"/>
                <a:cs typeface="Khmer Mool1" pitchFamily="2" charset="0"/>
              </a:rPr>
              <a:t>                                                                   </a:t>
            </a: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ដែលអាចប៉ាន់ប្រមាណពីមូលហេតុ ដោយសារមានការកេងប្រវ័ញ្ចផ្សេងៗ</a:t>
            </a:r>
            <a:r>
              <a:rPr lang="x-none" sz="2800" spc="-8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ដូចជា ការឲ្យខ្ចីប្រាក់ ឬមធ្យោបាយណាមួយ</a:t>
            </a:r>
            <a:r>
              <a:rPr lang="ca-ES" sz="2800" spc="-8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</a:t>
            </a:r>
            <a:r>
              <a:rPr lang="x-none" sz="2800" spc="-8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ជាថ្នូរនឹងការយល់ព្រម​អ្វី</a:t>
            </a:r>
            <a:r>
              <a:rPr lang="ca-ES" sz="2800" spc="-8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មួយ</a:t>
            </a:r>
            <a:r>
              <a:rPr lang="en-US" sz="2800" spc="-8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      </a:t>
            </a: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ពីជនរងគ្រោះ ការឆបោក </a:t>
            </a:r>
            <a:r>
              <a:rPr lang="ca-ES" sz="28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ឬការបោកបញ្ឆោត </a:t>
            </a:r>
            <a:r>
              <a:rPr lang="ca-ES" sz="28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</a:t>
            </a: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ការដាក់ឲ្យធ្វើការងារដោះបំណុល(ផ្ទាល់ខ្លួន ឬដោយការជួញដូរ) ការបង្ខំ</a:t>
            </a:r>
            <a:r>
              <a:rPr lang="ca-ES" sz="28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ឬ</a:t>
            </a:r>
            <a:r>
              <a:rPr lang="ca-ES" sz="28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គម្រាមកំហែងឱ្យធ្វើការ</a:t>
            </a: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/>
            </a:r>
            <a:b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ការរំលោភលើភាពល្ងង់ខ្លៅ ឬភាពទន់ខ្សោយ</a:t>
            </a:r>
            <a:r>
              <a:rPr lang="ca-ES" sz="28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...</a:t>
            </a:r>
            <a:r>
              <a:rPr lang="x-none" sz="28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។ល។</a:t>
            </a:r>
          </a:p>
          <a:p>
            <a:pPr marL="0" lvl="1">
              <a:lnSpc>
                <a:spcPts val="3500"/>
              </a:lnSpc>
              <a:spcBef>
                <a:spcPts val="500"/>
              </a:spcBef>
              <a:buClrTx/>
              <a:buFont typeface="Wingdings" pitchFamily="2" charset="2"/>
              <a:buChar char="Ø"/>
            </a:pPr>
            <a:endParaRPr lang="ca-ES" sz="2600" dirty="0">
              <a:solidFill>
                <a:prstClr val="black"/>
              </a:solidFill>
              <a:latin typeface="Khmer Mool1" pitchFamily="2" charset="0"/>
              <a:cs typeface="Khmer Mool1" pitchFamily="2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ClrTx/>
              <a:buFont typeface="Wingdings" pitchFamily="2" charset="2"/>
              <a:buChar char="Ø"/>
            </a:pPr>
            <a:endParaRPr lang="ca-ES" sz="3400" dirty="0">
              <a:solidFill>
                <a:prstClr val="black"/>
              </a:solidFill>
              <a:latin typeface="Khmer OS Siemreap" pitchFamily="2" charset="0"/>
              <a:cs typeface="Khmer OS Siemreap" pitchFamily="2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a-ES" sz="9600" b="1" dirty="0">
              <a:latin typeface="Khmer OS Siemreap" pitchFamily="2" charset="0"/>
              <a:cs typeface="Khmer OS Siemreap" pitchFamily="2" charset="0"/>
            </a:endParaRPr>
          </a:p>
          <a:p>
            <a:pPr algn="ctr">
              <a:lnSpc>
                <a:spcPts val="4000"/>
              </a:lnSpc>
            </a:pPr>
            <a:endParaRPr lang="ca-ES" sz="2000" spc="110" dirty="0">
              <a:solidFill>
                <a:schemeClr val="tx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208"/>
            <a:ext cx="1905000" cy="12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362200" y="777285"/>
            <a:ext cx="441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a-ES" sz="2600" dirty="0">
                <a:latin typeface="Khmer Mool1" pitchFamily="2" charset="0"/>
                <a:cs typeface="Khmer Mool1" pitchFamily="2" charset="0"/>
              </a:rPr>
              <a:t>ផលប៉ះពាល់សុខភាពផ្លូវចិត្ត</a:t>
            </a:r>
            <a:endParaRPr lang="en-US" sz="2600" dirty="0">
              <a:latin typeface="Khmer Mool1" pitchFamily="2" charset="0"/>
              <a:cs typeface="Khmer Mool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4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90650"/>
            <a:ext cx="8534400" cy="5238750"/>
          </a:xfrm>
        </p:spPr>
        <p:txBody>
          <a:bodyPr>
            <a:noAutofit/>
          </a:bodyPr>
          <a:lstStyle/>
          <a:p>
            <a:pPr marL="0" lvl="1">
              <a:lnSpc>
                <a:spcPts val="3500"/>
              </a:lnSpc>
            </a:pP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បុគ្គលដែលសង្ស័យថា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​រងគ្រោះដោយសារបទល្មើសពាក់ព័ន្ធនឹងអំពើជួញដូរមនុស្ស​ និងអំពើធ្វើអាជីវកម្មផ្លូវភេទ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អាចត្រូវបានគេកត់សម្គាល់ផងដែរ លើស្ថានភាពដូចខាងក្រោម៖</a:t>
            </a:r>
          </a:p>
          <a:p>
            <a:pPr marL="0" lvl="2">
              <a:lnSpc>
                <a:spcPts val="3500"/>
              </a:lnSpc>
            </a:pP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មិនមានឯកសារធ្វើដំណើរ​តាមខ្លួន នៅព្រលានយន្តហោះ 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ស្ថានីយ៍រថយន្ត</a:t>
            </a:r>
            <a:r>
              <a:rPr lang="x-none" sz="2400" spc="-6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ក្រុង</a:t>
            </a:r>
            <a:r>
              <a:rPr lang="ca-ES" sz="2400" spc="-6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 spc="-6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ឬរថយន្តឈ្នួល </a:t>
            </a:r>
            <a:r>
              <a:rPr lang="ca-ES" sz="2400" spc="-6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 spc="-6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ឬកន្លែងត្រួតពិនិត្យពេលឆ្លងកាត់ព្រំដែនជាដើម</a:t>
            </a:r>
            <a:r>
              <a:rPr lang="ca-ES" sz="2400" spc="-6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មាន</a:t>
            </a:r>
            <a:endParaRPr lang="x-none" sz="2400" spc="-6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0" lvl="2">
              <a:lnSpc>
                <a:spcPts val="3500"/>
              </a:lnSpc>
            </a:pPr>
            <a:r>
              <a:rPr lang="x-none" sz="2400" spc="-15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មានអារម្មណ៍ភ័យស្លន់ស្លោឬធ្វើដំណើរទៅមកដោយគ្មានគោលដៅជាក់លាក់</a:t>
            </a:r>
          </a:p>
          <a:p>
            <a:pPr marL="0" lvl="2">
              <a:lnSpc>
                <a:spcPts val="3500"/>
              </a:lnSpc>
            </a:pP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មិនចេះភាសា ឬត្រូវការឲ្យគេជួយ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ជាអនីតិជនដែលគ្មានអាណាព្យាបាល ឬកំពុងប្រកបរបរដែលមានទំនាក់ទំនងនឹងសញ្ចារកម្ម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អំពើ​ពេស្យាចារ ឬ</a:t>
            </a:r>
            <a:r>
              <a:rPr lang="x-none" sz="2400" spc="-8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ពាក់ព័ន្ធនឹងការផលិតរូបភាព </a:t>
            </a:r>
            <a:r>
              <a:rPr lang="ca-ES" sz="2400" spc="-8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</a:t>
            </a:r>
            <a:r>
              <a:rPr lang="x-none" sz="2400" spc="-8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និងសម្ភារអាសអាភាស </a:t>
            </a:r>
            <a:r>
              <a:rPr lang="ca-ES" sz="2400" spc="-8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</a:t>
            </a:r>
            <a:r>
              <a:rPr lang="x-none" sz="2400" spc="-8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ឬអំពើអាស</a:t>
            </a:r>
            <a:r>
              <a:rPr lang="ca-ES" sz="2400" spc="-8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កំពុងស្ថិត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នៅក្នុងស្ថានភាពគួរឲ្យសង្ស័យណាមួយ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 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ទាក់ទងនឹងការគំរាមកំហែង យាយី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បង្ខិតបង្ខំ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ប្រើឲ្យធ្វើការលើសកម្លាំង 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បង្ខាំងខ្លួន </a:t>
            </a:r>
            <a:r>
              <a:rPr lang="ca-ES" sz="24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x-none" sz="240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ឬលាក់បំពួន…។</a:t>
            </a:r>
          </a:p>
          <a:p>
            <a:pPr algn="ctr">
              <a:lnSpc>
                <a:spcPts val="3500"/>
              </a:lnSpc>
            </a:pPr>
            <a:endParaRPr lang="ca-ES" sz="2400" spc="11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30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731" y="1596165"/>
            <a:ext cx="3925429" cy="5238750"/>
          </a:xfrm>
        </p:spPr>
        <p:txBody>
          <a:bodyPr>
            <a:noAutofit/>
          </a:bodyPr>
          <a:lstStyle/>
          <a:p>
            <a:pPr marL="6350" lvl="1" algn="just">
              <a:lnSpc>
                <a:spcPct val="140000"/>
              </a:lnSpc>
            </a:pPr>
            <a:r>
              <a:rPr lang="x-none" sz="2200" spc="5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ការកំណត់អាយុជនរងគ្រោះ</a:t>
            </a:r>
            <a:r>
              <a:rPr lang="ca-ES" sz="2200" spc="50" dirty="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 </a:t>
            </a:r>
            <a:r>
              <a:rPr lang="x-none" sz="2200" spc="5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​ត្រូវ</a:t>
            </a:r>
            <a:r>
              <a:rPr lang="x-none" sz="2200" spc="-9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ផ្អែកលើ៖​​​​​</a:t>
            </a:r>
            <a:endParaRPr lang="en-US" sz="2200" spc="-90" dirty="0">
              <a:solidFill>
                <a:schemeClr val="tx1"/>
              </a:solidFill>
              <a:latin typeface="Khmer OS Siemreap"/>
              <a:cs typeface="Khmer OS Siemreap" panose="02000500000000020004" pitchFamily="2" charset="77"/>
            </a:endParaRPr>
          </a:p>
          <a:p>
            <a:pPr marL="6350" lvl="1" algn="just">
              <a:lnSpc>
                <a:spcPct val="140000"/>
              </a:lnSpc>
            </a:pPr>
            <a:r>
              <a:rPr lang="x-none" sz="2200">
                <a:solidFill>
                  <a:schemeClr val="tx1"/>
                </a:solidFill>
                <a:latin typeface="Sitka Subheading"/>
                <a:cs typeface="Khmer OS Siemreap" panose="02000500000000020004" pitchFamily="2" charset="77"/>
              </a:rPr>
              <a:t>−</a:t>
            </a:r>
            <a:r>
              <a:rPr lang="x-none" sz="220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​​សំបុត្រកំណើត</a:t>
            </a:r>
            <a:r>
              <a:rPr lang="ca-ES" sz="2200" dirty="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 </a:t>
            </a:r>
            <a:r>
              <a:rPr lang="x-none" sz="220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​​​​/ លិខិត​បញ្ជាក់កំណើត </a:t>
            </a:r>
            <a:endParaRPr lang="en-US" sz="2200" dirty="0">
              <a:solidFill>
                <a:schemeClr val="tx1"/>
              </a:solidFill>
              <a:latin typeface="Khmer OS Siemreap"/>
              <a:cs typeface="Khmer OS Siemreap" panose="02000500000000020004" pitchFamily="2" charset="77"/>
            </a:endParaRPr>
          </a:p>
          <a:p>
            <a:pPr marL="6350" lvl="1" algn="just">
              <a:lnSpc>
                <a:spcPct val="140000"/>
              </a:lnSpc>
            </a:pPr>
            <a:r>
              <a:rPr lang="x-none" sz="2200" spc="-60">
                <a:solidFill>
                  <a:schemeClr val="tx1"/>
                </a:solidFill>
                <a:latin typeface="Sitka Subheading"/>
                <a:cs typeface="Khmer OS Siemreap" panose="02000500000000020004" pitchFamily="2" charset="77"/>
              </a:rPr>
              <a:t>−</a:t>
            </a:r>
            <a:r>
              <a:rPr lang="x-none" sz="2200" spc="-6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ប័ណ្ណគ្រួសារ</a:t>
            </a:r>
            <a:r>
              <a:rPr lang="en-US" sz="2200" spc="-60" dirty="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 </a:t>
            </a:r>
            <a:r>
              <a:rPr lang="ca-ES" sz="2200" spc="-60" dirty="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ឬ</a:t>
            </a:r>
            <a:r>
              <a:rPr lang="x-none" sz="2200" spc="-6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សៀវភៅស្នាក់</a:t>
            </a:r>
            <a:r>
              <a:rPr lang="ca-ES" sz="2200" spc="-60" dirty="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នៅ</a:t>
            </a:r>
            <a:r>
              <a:rPr lang="x-none" sz="2200" spc="-6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 </a:t>
            </a:r>
            <a:r>
              <a:rPr lang="x-none" sz="2200" spc="-4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 </a:t>
            </a:r>
            <a:r>
              <a:rPr lang="x-none" sz="2200" spc="-11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 </a:t>
            </a:r>
            <a:endParaRPr lang="en-US" sz="2200" spc="-110" dirty="0">
              <a:solidFill>
                <a:schemeClr val="tx1"/>
              </a:solidFill>
              <a:latin typeface="Khmer OS Siemreap"/>
              <a:cs typeface="Khmer OS Siemreap" panose="02000500000000020004" pitchFamily="2" charset="77"/>
            </a:endParaRPr>
          </a:p>
          <a:p>
            <a:pPr marL="6350" lvl="1" algn="just">
              <a:lnSpc>
                <a:spcPct val="140000"/>
              </a:lnSpc>
            </a:pPr>
            <a:r>
              <a:rPr lang="x-none" sz="2200">
                <a:solidFill>
                  <a:schemeClr val="tx1"/>
                </a:solidFill>
                <a:latin typeface="Sitka Subheading"/>
                <a:cs typeface="Khmer OS Siemreap" panose="02000500000000020004" pitchFamily="2" charset="77"/>
              </a:rPr>
              <a:t>−</a:t>
            </a:r>
            <a:r>
              <a:rPr lang="x-none" sz="220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អត្តសញ្ញាណប័</a:t>
            </a:r>
            <a:r>
              <a:rPr lang="ca-ES" sz="2200" dirty="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ណ្ណពលរដ្ឋខ្មែរ</a:t>
            </a:r>
            <a:r>
              <a:rPr lang="x-none" sz="2200">
                <a:solidFill>
                  <a:schemeClr val="tx1"/>
                </a:solidFill>
                <a:latin typeface="Sitka Subheading"/>
                <a:cs typeface="Khmer OS Siemreap" panose="02000500000000020004" pitchFamily="2" charset="77"/>
              </a:rPr>
              <a:t> </a:t>
            </a:r>
            <a:r>
              <a:rPr lang="ca-ES" sz="2200" dirty="0">
                <a:solidFill>
                  <a:schemeClr val="tx1"/>
                </a:solidFill>
                <a:latin typeface="Sitka Subheading"/>
                <a:cs typeface="Khmer OS Siemreap" panose="02000500000000020004" pitchFamily="2" charset="77"/>
              </a:rPr>
              <a:t>    </a:t>
            </a:r>
            <a:r>
              <a:rPr lang="x-none" sz="2200">
                <a:solidFill>
                  <a:schemeClr val="tx1"/>
                </a:solidFill>
                <a:latin typeface="Sitka Subheading"/>
                <a:cs typeface="Khmer OS Siemreap" panose="02000500000000020004" pitchFamily="2" charset="77"/>
              </a:rPr>
              <a:t>−</a:t>
            </a:r>
            <a:r>
              <a:rPr lang="x-none" sz="220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លិខិតឆ្លងដែន ឬ​ លិខិតផ្សេងៗ</a:t>
            </a:r>
            <a:r>
              <a:rPr lang="ca-ES" sz="2200" dirty="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 </a:t>
            </a:r>
            <a:r>
              <a:rPr lang="x-none" sz="2200">
                <a:solidFill>
                  <a:schemeClr val="tx1"/>
                </a:solidFill>
                <a:latin typeface="Khmer OS Siemreap"/>
                <a:cs typeface="Khmer OS Siemreap" panose="02000500000000020004" pitchFamily="2" charset="77"/>
              </a:rPr>
              <a:t>ដែលបញ្ជាក់ដោយអាជ្ញាធរមានសមត្ថកិច្ច។</a:t>
            </a:r>
            <a:endParaRPr lang="en-US" sz="2200" dirty="0">
              <a:solidFill>
                <a:schemeClr val="tx1"/>
              </a:solidFill>
              <a:latin typeface="Khmer OS Siemreap"/>
              <a:cs typeface="Khmer OS Siemreap" panose="02000500000000020004" pitchFamily="2" charset="77"/>
            </a:endParaRPr>
          </a:p>
          <a:p>
            <a:pPr marL="0" lvl="1">
              <a:lnSpc>
                <a:spcPts val="3500"/>
              </a:lnSpc>
            </a:pPr>
            <a:endParaRPr lang="x-none" sz="220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2200" y="777285"/>
            <a:ext cx="441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600" dirty="0">
                <a:latin typeface="Khmer Mool1" pitchFamily="2" charset="0"/>
                <a:cs typeface="Khmer Mool1" pitchFamily="2" charset="0"/>
              </a:rPr>
              <a:t>ការកំណត់អាយុរបស់ជនរងគ្រោះ</a:t>
            </a:r>
            <a:endParaRPr lang="en-US" sz="2600" dirty="0">
              <a:latin typeface="Khmer Mool1" pitchFamily="2" charset="0"/>
              <a:cs typeface="Khmer Mool1" pitchFamily="2" charset="0"/>
            </a:endParaRPr>
          </a:p>
        </p:txBody>
      </p:sp>
      <p:pic>
        <p:nvPicPr>
          <p:cNvPr id="8" name="Picture 13" descr="Graphical user interface, table&#10;&#10;Description automatically generated">
            <a:extLst>
              <a:ext uri="{FF2B5EF4-FFF2-40B4-BE49-F238E27FC236}">
                <a16:creationId xmlns:a16="http://schemas.microsoft.com/office/drawing/2014/main" xmlns="" id="{188DF5E4-2BB9-434F-8803-3944FB28F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542" y="1604121"/>
            <a:ext cx="1591179" cy="261518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xmlns="" id="{5F35154B-9B73-4DB6-9FBC-83485C778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721" y="1604121"/>
            <a:ext cx="1498598" cy="2615184"/>
          </a:xfrm>
          <a:prstGeom prst="rect">
            <a:avLst/>
          </a:prstGeom>
        </p:spPr>
      </p:pic>
      <p:pic>
        <p:nvPicPr>
          <p:cNvPr id="10" name="Picture 16" descr="Text, letter&#10;&#10;Description automatically generated">
            <a:extLst>
              <a:ext uri="{FF2B5EF4-FFF2-40B4-BE49-F238E27FC236}">
                <a16:creationId xmlns:a16="http://schemas.microsoft.com/office/drawing/2014/main" xmlns="" id="{A928F1F5-FB10-42ED-B0D8-24BEC1D1E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487" y="1600356"/>
            <a:ext cx="1613709" cy="2615184"/>
          </a:xfrm>
          <a:prstGeom prst="rect">
            <a:avLst/>
          </a:prstGeom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1F945A74-08D5-434A-8D93-111CDC0F2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421" y="4242816"/>
            <a:ext cx="1591179" cy="2615184"/>
          </a:xfrm>
          <a:prstGeom prst="rect">
            <a:avLst/>
          </a:prstGeom>
        </p:spPr>
      </p:pic>
      <p:pic>
        <p:nvPicPr>
          <p:cNvPr id="12" name="Picture 15" descr="Text, letter&#10;&#10;Description automatically generated">
            <a:extLst>
              <a:ext uri="{FF2B5EF4-FFF2-40B4-BE49-F238E27FC236}">
                <a16:creationId xmlns:a16="http://schemas.microsoft.com/office/drawing/2014/main" xmlns="" id="{D603078F-EB60-46AF-927B-4A1FDA74C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921" y="5553964"/>
            <a:ext cx="3061275" cy="1201350"/>
          </a:xfrm>
          <a:prstGeom prst="rect">
            <a:avLst/>
          </a:prstGeom>
        </p:spPr>
      </p:pic>
      <p:pic>
        <p:nvPicPr>
          <p:cNvPr id="13" name="Picture 14" descr="Text, letter&#10;&#10;Description automatically generated">
            <a:extLst>
              <a:ext uri="{FF2B5EF4-FFF2-40B4-BE49-F238E27FC236}">
                <a16:creationId xmlns:a16="http://schemas.microsoft.com/office/drawing/2014/main" xmlns="" id="{C2F6A0E6-A66D-4D3B-809C-8BDCB3B67E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966" b="12891"/>
          <a:stretch/>
        </p:blipFill>
        <p:spPr>
          <a:xfrm>
            <a:off x="5824721" y="4219305"/>
            <a:ext cx="3137475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42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81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123342AA-2D36-8B44-B0C0-B482A39B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0467"/>
            <a:ext cx="8610600" cy="5285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lvl="1" indent="-292100">
              <a:lnSpc>
                <a:spcPts val="4000"/>
              </a:lnSpc>
              <a:buClrTx/>
            </a:pP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ក្នុងករណីមិនមានឯកសារខាងលើ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ការកំណត់អាយុជនរងគ្រោះ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   </a:t>
            </a: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ត្រូវធ្វើឡើង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                 </a:t>
            </a: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ដោយអ្នកជំនាញ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បច្ចេកទេសវេជ្ជសាស្ត្រ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ដែលមាននីតិសម្បទា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។</a:t>
            </a:r>
          </a:p>
          <a:p>
            <a:pPr marL="0" lvl="1" indent="338138">
              <a:lnSpc>
                <a:spcPts val="4000"/>
              </a:lnSpc>
              <a:buClrTx/>
            </a:pPr>
            <a:r>
              <a:rPr lang="en-US" sz="2600" spc="-3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ក្នុងករណីជនរងគ្រោះ</a:t>
            </a:r>
            <a:r>
              <a:rPr lang="en-US" sz="2600" spc="-3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​</a:t>
            </a:r>
            <a:r>
              <a:rPr lang="en-US" sz="2600" spc="-3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មិនទាន់ត្រូវបានដឹងអាយុពិតប្រាកដ</a:t>
            </a:r>
            <a:r>
              <a:rPr lang="en-US" sz="2600" spc="-3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en-US" sz="2600" spc="-3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ប៉ុន្តែសង្ស័យថា</a:t>
            </a:r>
            <a:r>
              <a:rPr lang="ca-ES" sz="2600" spc="-3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ជា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​</a:t>
            </a: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កុមារ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ត្រូវចាត់ទុកជនរងគ្រោះនោះថាជាកុមារ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។</a:t>
            </a:r>
          </a:p>
          <a:p>
            <a:pPr marL="228600" lvl="1">
              <a:lnSpc>
                <a:spcPts val="4000"/>
              </a:lnSpc>
              <a:buClrTx/>
            </a:pP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ក្នុងករណី 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មិនទាន់មានភស្តុតាងពេញលេញមកបញ្ជាក់ថាជនណាម្នាក់ជាជនរងគ្រោះនៅឡើយ 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​តែត្រូវការការសង្គ្រោះហើយ</a:t>
            </a:r>
            <a:r>
              <a:rPr lang="en-U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​​​គប្បីធ្វើការសន្មត់បឋមថាជននោះជា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«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ជនរងគ្រោះ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»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​​​​បណោ្ត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ះ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អាសន្នសិន 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  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ដើម្បីជួយសម្រួលឲ្យជននោះ ទទួលបានសិទ្ធិ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ការគាំទ្រ និងសេវាផ្សេងៗដូចគ្នា</a:t>
            </a:r>
            <a:r>
              <a:rPr lang="ca-ES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2600" dirty="0">
                <a:solidFill>
                  <a:prstClr val="black"/>
                </a:solidFill>
                <a:latin typeface="Khmer OS Siemreap" pitchFamily="2" charset="0"/>
                <a:cs typeface="Khmer OS Siemreap" pitchFamily="2" charset="0"/>
              </a:rPr>
              <a:t>នឹងជនដែលគេកំណត់បាន ថាជាជនរងគ្រោះ ដោយអំពើជួញដូរមនុស្ស និងអំពើធ្វើអាជីវកម្មផ្លូវភេទ។ </a:t>
            </a:r>
          </a:p>
          <a:p>
            <a:pPr lvl="1">
              <a:lnSpc>
                <a:spcPts val="4000"/>
              </a:lnSpc>
              <a:buClrTx/>
            </a:pPr>
            <a:endParaRPr lang="en-US" dirty="0">
              <a:solidFill>
                <a:prstClr val="black"/>
              </a:solidFill>
              <a:latin typeface="Khmer OS Siemreap" pitchFamily="2" charset="0"/>
              <a:cs typeface="Khmer OS Siemreap" pitchFamily="2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470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32880-9B80-4247-BFB9-A97E5795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904257"/>
            <a:ext cx="4876800" cy="45085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200" dirty="0"/>
              <a:t/>
            </a:r>
            <a:br>
              <a:rPr lang="ca-ES" sz="3200" dirty="0"/>
            </a:br>
            <a:r>
              <a:rPr lang="en-US" sz="2900" dirty="0">
                <a:latin typeface="Kh Freehand" pitchFamily="2" charset="0"/>
              </a:rPr>
              <a:t/>
            </a:r>
            <a:br>
              <a:rPr lang="en-US" sz="2900" dirty="0">
                <a:latin typeface="Kh Freehand" pitchFamily="2" charset="0"/>
              </a:rPr>
            </a:br>
            <a:r>
              <a:rPr lang="km-KH" sz="2200" dirty="0"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សំណួរ</a:t>
            </a:r>
            <a:r>
              <a:rPr lang="ca-ES" sz="2200" dirty="0"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ផ្ទៀងផ្ទាត់យល់ដឹងក្រោយ</a:t>
            </a:r>
            <a:r>
              <a:rPr lang="km-KH" sz="2200" dirty="0"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វគ្គ</a:t>
            </a:r>
            <a:endParaRPr lang="x-none" sz="2200"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4" y="1447799"/>
            <a:ext cx="8610600" cy="5257801"/>
          </a:xfrm>
        </p:spPr>
        <p:txBody>
          <a:bodyPr>
            <a:normAutofit fontScale="25000" lnSpcReduction="20000"/>
          </a:bodyPr>
          <a:lstStyle/>
          <a:p>
            <a:r>
              <a:rPr lang="ca-ES" sz="2400" spc="0" dirty="0">
                <a:latin typeface="Khmer OS Siemreap" pitchFamily="2" charset="0"/>
                <a:ea typeface="+mn-ea"/>
                <a:cs typeface="Khmer OS Siemreap" pitchFamily="2" charset="0"/>
              </a:rPr>
              <a:t>   </a:t>
            </a:r>
          </a:p>
          <a:p>
            <a:pPr marL="287338" lvl="1" indent="-287338" algn="l">
              <a:lnSpc>
                <a:spcPts val="3500"/>
              </a:lnSpc>
              <a:spcBef>
                <a:spcPts val="800"/>
              </a:spcBef>
              <a:buClrTx/>
            </a:pP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តើអ្វី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ទៅ</a:t>
            </a: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ជាបទល្មើសជួញដូរមនុស្ស 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 </a:t>
            </a: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និង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អំពើធ្វើ</a:t>
            </a: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អាជីវកម្មផ្លូវភេទ?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                           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១. ជាបទល្មើសដែលរួមផ្សំនូវការជ្រើសរើស 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ដឹកជញ្ជូន 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គំរាម</a:t>
            </a:r>
            <a:r>
              <a:rPr lang="km-KH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កំហែង</a:t>
            </a:r>
            <a:r>
              <a:rPr lang="ca-ES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....</a:t>
            </a:r>
            <a:r>
              <a:rPr lang="km-KH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ក្នុងគោលបំណងកេងប្រវ</a:t>
            </a:r>
            <a:r>
              <a:rPr lang="ca-ES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័</a:t>
            </a:r>
            <a:r>
              <a:rPr lang="km-KH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ញ្ចគ្រប់ទម្រង់</a:t>
            </a:r>
            <a:r>
              <a:rPr lang="ca-ES" sz="9600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មែន  ឬមិនមែន?    </a:t>
            </a:r>
            <a:endParaRPr lang="ca-ES" sz="9600" spc="-50" dirty="0">
              <a:latin typeface="Khmer OS Siemreap" pitchFamily="2" charset="0"/>
              <a:cs typeface="Khmer OS Siemreap" pitchFamily="2" charset="0"/>
            </a:endParaRPr>
          </a:p>
          <a:p>
            <a:pPr marL="287338" indent="-287338">
              <a:lnSpc>
                <a:spcPts val="3500"/>
              </a:lnSpc>
            </a:pPr>
            <a:r>
              <a:rPr lang="ca-ES" sz="9600" cap="all" spc="4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9600" cap="all" spc="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២.</a:t>
            </a:r>
            <a:r>
              <a:rPr lang="ca-ES" sz="9600" cap="all" spc="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9600" cap="all" spc="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ជាបទល្មើសដែលរួមផ្សំនូវការគំរាមកំហែង ឆបោក បញ្ឆោត ដោយ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បង្ខំ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​​​​  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ការងារទាសភាព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..... មែន ឬមិនមែន?   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r>
              <a:rPr lang="ca-ES" sz="9600" spc="100" dirty="0">
                <a:latin typeface="Khmer OS Siemreap" pitchFamily="2" charset="0"/>
                <a:cs typeface="Khmer OS Siemreap" pitchFamily="2" charset="0"/>
              </a:rPr>
              <a:t>                       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៣.ចម្លើយ</a:t>
            </a:r>
            <a:r>
              <a:rPr lang="ca-E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ទាំងពីរខាងលើ សុទ្ធតែខុសទាំងអស់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/>
            </a:r>
            <a:b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</a:br>
            <a:r>
              <a:rPr lang="ca-E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9600" spc="0" dirty="0">
                <a:solidFill>
                  <a:schemeClr val="tx1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តើមានការបែងចែកបទល្មើសសម្រាប់នីតិជន និងអនីតិជនដែរទេ?</a:t>
            </a:r>
            <a:r>
              <a:rPr lang="ca-ES" sz="96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ca-E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​  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មាន</a:t>
            </a:r>
            <a:r>
              <a:rPr lang="en-US" sz="9600" dirty="0">
                <a:latin typeface="Khmer OS Siemreap" pitchFamily="2" charset="0"/>
                <a:cs typeface="Khmer OS Siemreap" pitchFamily="2" charset="0"/>
              </a:rPr>
              <a:t> ឬ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គ្មាន</a:t>
            </a:r>
            <a:r>
              <a:rPr lang="en-US" sz="9600" dirty="0">
                <a:latin typeface="Khmer OS Siemreap" pitchFamily="2" charset="0"/>
                <a:cs typeface="Khmer OS Siemreap" pitchFamily="2" charset="0"/>
              </a:rPr>
              <a:t>?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endParaRPr lang="km-KH" sz="9600" cap="all" dirty="0">
              <a:solidFill>
                <a:schemeClr val="tx1"/>
              </a:solidFill>
              <a:latin typeface="Khmer OS Siemreap" pitchFamily="2" charset="0"/>
              <a:cs typeface="Khmer OS Siemreap" pitchFamily="2" charset="0"/>
            </a:endParaRPr>
          </a:p>
          <a:p>
            <a:pPr>
              <a:lnSpc>
                <a:spcPts val="3500"/>
              </a:lnSpc>
            </a:pPr>
            <a:r>
              <a:rPr lang="km-KH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តើធាតុផ្សំរបស់បទល្មើសជួញដូរមនុស្ស និង</a:t>
            </a:r>
            <a:r>
              <a:rPr lang="ca-ES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អំពើធ្វើ</a:t>
            </a:r>
            <a:r>
              <a:rPr lang="km-KH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អាជីវកម្មផ្លូវភេទ</a:t>
            </a:r>
            <a:r>
              <a:rPr lang="ca-ES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គ្រប់ទម្រង់</a:t>
            </a:r>
            <a:r>
              <a:rPr lang="km-KH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មានចំនួនប៉ុន្មាន?</a:t>
            </a:r>
            <a:r>
              <a:rPr lang="ca-ES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 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៥</a:t>
            </a:r>
            <a:r>
              <a:rPr lang="en-US" sz="96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៤</a:t>
            </a:r>
            <a:r>
              <a:rPr lang="en-U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ឬ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r>
              <a:rPr lang="ca-ES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៣ ?</a:t>
            </a:r>
            <a:endParaRPr lang="km-KH" sz="9600" cap="all" dirty="0">
              <a:solidFill>
                <a:schemeClr val="tx1"/>
              </a:solidFill>
              <a:latin typeface="Khmer OS Siemreap" pitchFamily="2" charset="0"/>
              <a:cs typeface="Khmer OS Siemreap" pitchFamily="2" charset="0"/>
            </a:endParaRPr>
          </a:p>
          <a:p>
            <a:pPr lvl="1"/>
            <a:r>
              <a:rPr lang="km-KH" sz="5100" dirty="0">
                <a:latin typeface="Khmer OS Siemreap" pitchFamily="2" charset="0"/>
                <a:cs typeface="Khmer OS Siemreap" pitchFamily="2" charset="0"/>
              </a:rPr>
              <a:t>៣</a:t>
            </a:r>
          </a:p>
          <a:p>
            <a:pPr>
              <a:lnSpc>
                <a:spcPts val="4500"/>
              </a:lnSpc>
            </a:pPr>
            <a:r>
              <a:rPr lang="ca-ES" sz="5100" kern="10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 </a:t>
            </a:r>
            <a:endParaRPr lang="x-none" sz="5100" kern="1000" spc="0" dirty="0">
              <a:solidFill>
                <a:schemeClr val="tx1"/>
              </a:solidFill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4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43"/>
            <a:ext cx="1905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660236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4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32880-9B80-4247-BFB9-A97E5795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904257"/>
            <a:ext cx="4876800" cy="45085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200" dirty="0"/>
              <a:t/>
            </a:r>
            <a:br>
              <a:rPr lang="ca-ES" sz="3200" dirty="0"/>
            </a:br>
            <a:r>
              <a:rPr lang="en-US" sz="2900" dirty="0">
                <a:latin typeface="Kh Freehand" pitchFamily="2" charset="0"/>
              </a:rPr>
              <a:t/>
            </a:r>
            <a:br>
              <a:rPr lang="en-US" sz="2900" dirty="0">
                <a:latin typeface="Kh Freehand" pitchFamily="2" charset="0"/>
              </a:rPr>
            </a:br>
            <a:r>
              <a:rPr lang="km-KH" sz="2200" dirty="0"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សំណួរ</a:t>
            </a:r>
            <a:r>
              <a:rPr lang="ca-ES" sz="2200" dirty="0"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ផ្ទៀងផ្ទាត់យល់ដឹងក្រោយ</a:t>
            </a:r>
            <a:r>
              <a:rPr lang="km-KH" sz="2200" dirty="0"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វគ្គ</a:t>
            </a:r>
            <a:endParaRPr lang="x-none" sz="2200"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4" y="1447799"/>
            <a:ext cx="8610600" cy="5257801"/>
          </a:xfrm>
        </p:spPr>
        <p:txBody>
          <a:bodyPr>
            <a:normAutofit/>
          </a:bodyPr>
          <a:lstStyle/>
          <a:p>
            <a:r>
              <a:rPr lang="ca-ES" sz="2400" spc="0" dirty="0">
                <a:latin typeface="Khmer OS Siemreap" pitchFamily="2" charset="0"/>
                <a:ea typeface="+mn-ea"/>
                <a:cs typeface="Khmer OS Siemreap" pitchFamily="2" charset="0"/>
              </a:rPr>
              <a:t>   </a:t>
            </a:r>
          </a:p>
          <a:p>
            <a:pPr marL="287338" lvl="1" indent="-287338" algn="l">
              <a:lnSpc>
                <a:spcPts val="3500"/>
              </a:lnSpc>
              <a:spcBef>
                <a:spcPts val="800"/>
              </a:spcBef>
              <a:buClrTx/>
            </a:pPr>
            <a:r>
              <a:rPr lang="ca-ES" sz="24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តើបទល្មើសជួញដូរមនុស្ស </a:t>
            </a:r>
            <a:r>
              <a:rPr lang="ca-ES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និង</a:t>
            </a:r>
            <a:r>
              <a:rPr lang="ca-ES" sz="24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បទល្មើស</a:t>
            </a:r>
            <a:r>
              <a:rPr lang="km-KH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អាជីវកម្មផ្លូវភេទ</a:t>
            </a:r>
            <a:r>
              <a:rPr lang="ca-ES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អាចកើតមានឡើងតាមវិធីសាស្រ្តណាខ្លះ</a:t>
            </a:r>
            <a:r>
              <a:rPr lang="km-KH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?</a:t>
            </a:r>
            <a:endParaRPr lang="ca-ES" sz="2400" spc="0" dirty="0">
              <a:solidFill>
                <a:schemeClr val="tx1"/>
              </a:solidFill>
              <a:latin typeface="Khmer OS Siemreap" pitchFamily="2" charset="0"/>
              <a:cs typeface="Khmer OS Siemreap" pitchFamily="2" charset="0"/>
            </a:endParaRPr>
          </a:p>
          <a:p>
            <a:pPr marL="287338" lvl="1" indent="-287338" algn="l">
              <a:lnSpc>
                <a:spcPts val="3500"/>
              </a:lnSpc>
              <a:spcBef>
                <a:spcPts val="800"/>
              </a:spcBef>
              <a:buClrTx/>
            </a:pPr>
            <a:r>
              <a:rPr lang="ca-ES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១. ដោយផ្ទាល់ </a:t>
            </a:r>
          </a:p>
          <a:p>
            <a:pPr marL="287338" lvl="1" indent="-287338" algn="l">
              <a:lnSpc>
                <a:spcPts val="3500"/>
              </a:lnSpc>
              <a:spcBef>
                <a:spcPts val="800"/>
              </a:spcBef>
              <a:buClrTx/>
            </a:pPr>
            <a:r>
              <a:rPr lang="ca-ES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២. ពីចម្ងាយ  </a:t>
            </a:r>
          </a:p>
          <a:p>
            <a:pPr marL="0" lvl="1" algn="l">
              <a:lnSpc>
                <a:spcPts val="3500"/>
              </a:lnSpc>
              <a:spcBef>
                <a:spcPts val="800"/>
              </a:spcBef>
              <a:buClrTx/>
            </a:pPr>
            <a:r>
              <a:rPr lang="ca-ES" sz="24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៣. ទាំងពីរវិធីសាស្រ្ត                                                                               </a:t>
            </a:r>
            <a:r>
              <a:rPr lang="ca-ES" sz="24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​   </a:t>
            </a:r>
          </a:p>
        </p:txBody>
      </p:sp>
      <p:pic>
        <p:nvPicPr>
          <p:cNvPr id="4" name="Picture 8" descr="kh-fla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43"/>
            <a:ext cx="1905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660236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57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5029198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km-KH" sz="2500" dirty="0">
                <a:latin typeface="Khmer OS Siemreap" pitchFamily="2" charset="0"/>
                <a:cs typeface="Khmer OS Siemreap" pitchFamily="2" charset="0"/>
              </a:rPr>
              <a:t>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122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3982"/>
            <a:ext cx="158403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386032"/>
            <a:ext cx="8458199" cy="558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ca-ES" sz="2400" spc="-160" dirty="0">
                <a:latin typeface="Khmer OS Siemreap" pitchFamily="2" charset="0"/>
                <a:cs typeface="Khmer OS Siemreap" pitchFamily="2" charset="0"/>
              </a:rPr>
              <a:t>​ហើយដាក់ចេញនូវ</a:t>
            </a:r>
            <a:r>
              <a:rPr lang="km-KH" sz="2400" spc="-160" dirty="0">
                <a:latin typeface="Khmer OS Siemreap" pitchFamily="2" charset="0"/>
                <a:cs typeface="Khmer OS Siemreap" pitchFamily="2" charset="0"/>
              </a:rPr>
              <a:t>គោលការណ៍ណែនាំស្តីពីបែបបទ និងនីតិវិធីនៃការកំណត់</a:t>
            </a:r>
            <a:r>
              <a:rPr lang="km-KH" sz="2400" spc="-150" dirty="0">
                <a:latin typeface="Khmer OS Siemreap" pitchFamily="2" charset="0"/>
                <a:cs typeface="Khmer OS Siemreap" pitchFamily="2" charset="0"/>
              </a:rPr>
              <a:t>អត្តសញ្ញាណជនរងគ្រោះដោយអំពើជួញដូរមនុស្ស ដើម្បីផ្តល់សេវាសមស្រប </a:t>
            </a:r>
            <a:r>
              <a:rPr lang="ca-ES" sz="2400" spc="-130" dirty="0">
                <a:latin typeface="Khmer OS Siemreap" pitchFamily="2" charset="0"/>
                <a:cs typeface="Khmer OS Siemreap" pitchFamily="2" charset="0"/>
              </a:rPr>
              <a:t>ដែល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ជាឯកសារគោល</a:t>
            </a:r>
            <a:r>
              <a:rPr lang="ca-ES" sz="2400" spc="-130" dirty="0">
                <a:latin typeface="Khmer OS Siemreap" pitchFamily="2" charset="0"/>
                <a:cs typeface="Khmer OS Siemreap" pitchFamily="2" charset="0"/>
              </a:rPr>
              <a:t>     ហើយ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ត្រូវបានដាក់ចេញឲ្យប្រើប្រាស់ដោយប្រកាស</a:t>
            </a:r>
            <a:r>
              <a:rPr lang="km-KH" sz="2400" spc="-170" dirty="0">
                <a:latin typeface="Khmer OS Siemreap" pitchFamily="2" charset="0"/>
                <a:cs typeface="Khmer OS Siemreap" pitchFamily="2" charset="0"/>
              </a:rPr>
              <a:t>របស់គណៈកម្មាធិការជាតិប្រយុទ្ធប្រឆាំងអំពើជួញដូរមនុស្ស លេខ​១៣៣/១២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 ប្រក. ចុះថ្ងៃទី ២៥ ខែធ្នូ ឆ្នាំ២០</a:t>
            </a:r>
            <a:r>
              <a:rPr lang="en-US" sz="2400" spc="-130" dirty="0">
                <a:latin typeface="Khmer OS Siemreap" pitchFamily="2" charset="0"/>
                <a:cs typeface="Khmer OS Siemreap" pitchFamily="2" charset="0"/>
              </a:rPr>
              <a:t>១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៥ សម្រាប់ប្រើប្រាស់ក្នុងដំណើ</a:t>
            </a:r>
            <a:r>
              <a:rPr lang="ca-ES" sz="2400" spc="-130" dirty="0">
                <a:latin typeface="Khmer OS Siemreap" pitchFamily="2" charset="0"/>
                <a:cs typeface="Khmer OS Siemreap" pitchFamily="2" charset="0"/>
              </a:rPr>
              <a:t>រ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ca-ES" sz="2400" spc="-130" dirty="0">
                <a:latin typeface="Khmer OS Siemreap" pitchFamily="2" charset="0"/>
                <a:cs typeface="Khmer OS Siemreap" pitchFamily="2" charset="0"/>
              </a:rPr>
              <a:t>  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នៃកិច្ច</a:t>
            </a:r>
            <a:r>
              <a:rPr lang="km-KH" sz="2400" spc="-100" dirty="0">
                <a:latin typeface="Khmer OS Siemreap" pitchFamily="2" charset="0"/>
                <a:cs typeface="Khmer OS Siemreap" pitchFamily="2" charset="0"/>
              </a:rPr>
              <a:t>ការពារជនរងគ្រោះពិតប្រាកដ </a:t>
            </a:r>
            <a:r>
              <a:rPr lang="ca-ES" sz="2400" spc="-100" dirty="0">
                <a:latin typeface="Khmer OS Siemreap" pitchFamily="2" charset="0"/>
                <a:cs typeface="Khmer OS Siemreap" pitchFamily="2" charset="0"/>
              </a:rPr>
              <a:t>  </a:t>
            </a:r>
            <a:r>
              <a:rPr lang="km-KH" sz="2400" spc="-100" dirty="0">
                <a:latin typeface="Khmer OS Siemreap" pitchFamily="2" charset="0"/>
                <a:cs typeface="Khmer OS Siemreap" pitchFamily="2" charset="0"/>
              </a:rPr>
              <a:t>ដែលកំពុងតែត្រូវការការគាំទ្រ</a:t>
            </a:r>
            <a:r>
              <a:rPr lang="ca-ES" sz="2400" spc="-100" dirty="0">
                <a:latin typeface="Khmer OS Siemreap" pitchFamily="2" charset="0"/>
                <a:cs typeface="Khmer OS Siemreap" pitchFamily="2" charset="0"/>
              </a:rPr>
              <a:t>  ទាំង</a:t>
            </a:r>
            <a:r>
              <a:rPr lang="km-KH" sz="2400" spc="-100" dirty="0">
                <a:latin typeface="Khmer OS Siemreap" pitchFamily="2" charset="0"/>
                <a:cs typeface="Khmer OS Siemreap" pitchFamily="2" charset="0"/>
              </a:rPr>
              <a:t>ផ្លូវកាយ</a:t>
            </a:r>
            <a:r>
              <a:rPr lang="km-KH" sz="2400" spc="60" dirty="0">
                <a:latin typeface="Khmer OS Siemreap" pitchFamily="2" charset="0"/>
                <a:cs typeface="Khmer OS Siemreap" pitchFamily="2" charset="0"/>
              </a:rPr>
              <a:t> ផ្លូវចិត្ត 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ផ្លូវច្បាប់ និងផ្នែកសង្គម រហូតដល់សេដ្ឋកិច្ច </a:t>
            </a:r>
            <a:r>
              <a:rPr lang="ca-ES" sz="2400" spc="-13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400" spc="-130" dirty="0">
                <a:latin typeface="Khmer OS Siemreap" pitchFamily="2" charset="0"/>
                <a:cs typeface="Khmer OS Siemreap" pitchFamily="2" charset="0"/>
              </a:rPr>
              <a:t>បន្ទាប់ពីត្រូវបានខូចខាត បាត់បង់ ដោយសារកលល្បិចជនល្មើសជួញដូរមនុស្ស ។ </a:t>
            </a:r>
          </a:p>
          <a:p>
            <a:pPr>
              <a:lnSpc>
                <a:spcPts val="3700"/>
              </a:lnSpc>
            </a:pPr>
            <a:endParaRPr lang="km-KH" spc="-13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55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90650"/>
            <a:ext cx="8534400" cy="5238750"/>
          </a:xfrm>
        </p:spPr>
        <p:txBody>
          <a:bodyPr>
            <a:noAutofit/>
          </a:bodyPr>
          <a:lstStyle/>
          <a:p>
            <a:pPr marL="0" lvl="1">
              <a:lnSpc>
                <a:spcPts val="3500"/>
              </a:lnSpc>
            </a:pPr>
            <a:endParaRPr lang="ca-ES" sz="2400" dirty="0">
              <a:solidFill>
                <a:schemeClr val="tx1"/>
              </a:solidFill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algn="ctr">
              <a:lnSpc>
                <a:spcPts val="3500"/>
              </a:lnSpc>
            </a:pPr>
            <a:r>
              <a:rPr lang="ca-ES" sz="2800" spc="110" dirty="0">
                <a:latin typeface="Khmer Mool1" pitchFamily="2" charset="0"/>
                <a:cs typeface="Khmer Mool1" pitchFamily="2" charset="0"/>
              </a:rPr>
              <a:t>សូមអរគុណ                                                                  ចំពោះការយកចិត្តទុកដាក់ស្តាប់របស់លោកអ្នក</a:t>
            </a:r>
          </a:p>
          <a:p>
            <a:pPr algn="ctr">
              <a:lnSpc>
                <a:spcPts val="3500"/>
              </a:lnSpc>
            </a:pPr>
            <a:endParaRPr lang="ca-ES" sz="2800" spc="110" dirty="0">
              <a:latin typeface="Khmer Mool1" pitchFamily="2" charset="0"/>
              <a:cs typeface="Khmer Mool1" pitchFamily="2" charset="0"/>
            </a:endParaRP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81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1" r="35691"/>
          <a:stretch/>
        </p:blipFill>
        <p:spPr bwMode="auto">
          <a:xfrm>
            <a:off x="2286000" y="3124200"/>
            <a:ext cx="4419600" cy="34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endParaRPr kumimoji="0" lang="km-KH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b Web Spiderweb Spider'S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4" y="1447801"/>
            <a:ext cx="844991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41" y="257897"/>
            <a:ext cx="1562100" cy="10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0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4478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SzPct val="40000"/>
              <a:buNone/>
              <a:tabLst/>
              <a:defRPr/>
            </a:pPr>
            <a:endParaRPr kumimoji="0" lang="km-KH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hmer OS Bokor" pitchFamily="2" charset="0"/>
              <a:cs typeface="Khmer OS Bokor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22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haking Hands Circle Stock Illustrations – 212 Shaking Hands Circle Stock  Illustrations,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1"/>
            <a:ext cx="526004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41" y="257897"/>
            <a:ext cx="1562100" cy="10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9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32880-9B80-4247-BFB9-A97E5795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904257"/>
            <a:ext cx="4038600" cy="45085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200" dirty="0"/>
              <a:t/>
            </a:r>
            <a:br>
              <a:rPr lang="ca-ES" sz="3200" dirty="0"/>
            </a:br>
            <a:r>
              <a:rPr lang="en-US" sz="2900" dirty="0">
                <a:latin typeface="Kh Freehand" pitchFamily="2" charset="0"/>
              </a:rPr>
              <a:t/>
            </a:r>
            <a:br>
              <a:rPr lang="en-US" sz="2900" dirty="0">
                <a:latin typeface="Kh Freehand" pitchFamily="2" charset="0"/>
              </a:rPr>
            </a:br>
            <a:r>
              <a:rPr lang="km-KH" sz="2200" dirty="0"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សំណួរមុនវគ្គ</a:t>
            </a:r>
            <a:endParaRPr lang="x-none" sz="2200"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4" y="1447799"/>
            <a:ext cx="8610600" cy="5257801"/>
          </a:xfrm>
        </p:spPr>
        <p:txBody>
          <a:bodyPr>
            <a:normAutofit fontScale="25000" lnSpcReduction="20000"/>
          </a:bodyPr>
          <a:lstStyle/>
          <a:p>
            <a:r>
              <a:rPr lang="ca-ES" sz="2400" spc="0" dirty="0">
                <a:latin typeface="Khmer OS Siemreap" pitchFamily="2" charset="0"/>
                <a:ea typeface="+mn-ea"/>
                <a:cs typeface="Khmer OS Siemreap" pitchFamily="2" charset="0"/>
              </a:rPr>
              <a:t>   </a:t>
            </a:r>
          </a:p>
          <a:p>
            <a:pPr marL="287338" lvl="1" indent="-287338" algn="l">
              <a:lnSpc>
                <a:spcPts val="3500"/>
              </a:lnSpc>
              <a:spcBef>
                <a:spcPts val="800"/>
              </a:spcBef>
              <a:buClrTx/>
            </a:pP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តើអ្វី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ទៅ</a:t>
            </a: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ជាបទល្មើសជួញដូរមនុស្ស 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 </a:t>
            </a: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និង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អំពើធ្វើ</a:t>
            </a:r>
            <a:r>
              <a:rPr lang="km-KH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អាជីវកម្មផ្លូវភេទ?</a:t>
            </a:r>
            <a:r>
              <a:rPr lang="ca-ES" sz="9600" b="1" spc="0" dirty="0">
                <a:solidFill>
                  <a:srgbClr val="C00000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                           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១. ជាបទល្មើសដែលរួមផ្សំនូវការជ្រើសរើស 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ដឹកជញ្ជូន 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ការ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គំរាម</a:t>
            </a:r>
            <a:r>
              <a:rPr lang="km-KH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កំហែង</a:t>
            </a:r>
            <a:r>
              <a:rPr lang="ca-ES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....</a:t>
            </a:r>
            <a:r>
              <a:rPr lang="km-KH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ក្នុងគោលបំណងកេងប្រវ</a:t>
            </a:r>
            <a:r>
              <a:rPr lang="ca-ES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័</a:t>
            </a:r>
            <a:r>
              <a:rPr lang="km-KH" sz="9600" cap="all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ញ្ចគ្រប់ទម្រង់</a:t>
            </a:r>
            <a:r>
              <a:rPr lang="ca-ES" sz="9600" spc="-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មែន   ឬមិនមែន?    </a:t>
            </a:r>
            <a:endParaRPr lang="ca-ES" sz="9600" spc="-50" dirty="0">
              <a:latin typeface="Khmer OS Siemreap" pitchFamily="2" charset="0"/>
              <a:cs typeface="Khmer OS Siemreap" pitchFamily="2" charset="0"/>
            </a:endParaRPr>
          </a:p>
          <a:p>
            <a:pPr marL="287338" indent="-287338">
              <a:lnSpc>
                <a:spcPts val="3500"/>
              </a:lnSpc>
            </a:pPr>
            <a:r>
              <a:rPr lang="ca-ES" sz="9600" cap="all" spc="4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9600" cap="all" spc="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២.</a:t>
            </a:r>
            <a:r>
              <a:rPr lang="ca-ES" sz="9600" cap="all" spc="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9600" cap="all" spc="5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ជាបទល្មើសដែលរួមផ្សំនូវការគំរាមកំហែង ឆបោក បញ្ឆោត ដោយ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បង្ខំ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​​​​  </a:t>
            </a:r>
            <a:r>
              <a:rPr lang="km-KH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ការងារទាសភាព</a:t>
            </a:r>
            <a:r>
              <a:rPr lang="ca-ES" sz="9600" cap="all" spc="10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..... មែន ឬមិនមែន?   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r>
              <a:rPr lang="ca-ES" sz="9600" spc="100" dirty="0">
                <a:latin typeface="Khmer OS Siemreap" pitchFamily="2" charset="0"/>
                <a:cs typeface="Khmer OS Siemreap" pitchFamily="2" charset="0"/>
              </a:rPr>
              <a:t>                       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៣.ចម្លើយ</a:t>
            </a:r>
            <a:r>
              <a:rPr lang="ca-E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ទាំងពីរខាងលើ សុទ្ធតែខុសទាំងអស់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/>
            </a:r>
            <a:b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</a:br>
            <a:r>
              <a:rPr lang="ca-E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  </a:t>
            </a:r>
            <a:r>
              <a:rPr lang="km-KH" sz="9600" spc="0" dirty="0">
                <a:solidFill>
                  <a:schemeClr val="tx1"/>
                </a:solidFill>
                <a:latin typeface="Khmer OS Siemreap" pitchFamily="2" charset="0"/>
                <a:ea typeface="+mn-ea"/>
                <a:cs typeface="Khmer OS Siemreap" pitchFamily="2" charset="0"/>
              </a:rPr>
              <a:t>តើមានការបែងចែកបទល្មើសសម្រាប់នីតិជន និងអនីតិជនដែរទេ?</a:t>
            </a:r>
            <a:r>
              <a:rPr lang="ca-ES" sz="96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ca-E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​  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មាន</a:t>
            </a:r>
            <a:r>
              <a:rPr lang="en-US" sz="9600" dirty="0">
                <a:latin typeface="Khmer OS Siemreap" pitchFamily="2" charset="0"/>
                <a:cs typeface="Khmer OS Siemreap" pitchFamily="2" charset="0"/>
              </a:rPr>
              <a:t> ឬ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គ្មាន</a:t>
            </a:r>
            <a:r>
              <a:rPr lang="en-US" sz="9600" dirty="0">
                <a:latin typeface="Khmer OS Siemreap" pitchFamily="2" charset="0"/>
                <a:cs typeface="Khmer OS Siemreap" pitchFamily="2" charset="0"/>
              </a:rPr>
              <a:t>?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endParaRPr lang="km-KH" sz="9600" cap="all" dirty="0">
              <a:solidFill>
                <a:schemeClr val="tx1"/>
              </a:solidFill>
              <a:latin typeface="Khmer OS Siemreap" pitchFamily="2" charset="0"/>
              <a:cs typeface="Khmer OS Siemreap" pitchFamily="2" charset="0"/>
            </a:endParaRPr>
          </a:p>
          <a:p>
            <a:pPr>
              <a:lnSpc>
                <a:spcPts val="3500"/>
              </a:lnSpc>
            </a:pPr>
            <a:r>
              <a:rPr lang="km-KH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តើធាតុផ្សំរបស់បទល្មើសជួញដូរមនុស្ស និង</a:t>
            </a:r>
            <a:r>
              <a:rPr lang="ca-ES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អំពើធ្វើ</a:t>
            </a:r>
            <a:r>
              <a:rPr lang="km-KH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អាជីវកម្មផ្លូវភេទ</a:t>
            </a:r>
            <a:r>
              <a:rPr lang="ca-ES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គ្រប់ទម្រង់</a:t>
            </a:r>
            <a:r>
              <a:rPr lang="km-KH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មានចំនួនប៉ុន្មាន?</a:t>
            </a:r>
            <a:r>
              <a:rPr lang="ca-ES" sz="9600" spc="0" dirty="0">
                <a:latin typeface="Khmer OS Siemreap" pitchFamily="2" charset="0"/>
                <a:ea typeface="+mn-ea"/>
                <a:cs typeface="Khmer OS Siemreap" pitchFamily="2" charset="0"/>
              </a:rPr>
              <a:t> 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៥</a:t>
            </a:r>
            <a:r>
              <a:rPr lang="en-US" sz="9600" dirty="0"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r>
              <a:rPr lang="km-KH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៤</a:t>
            </a:r>
            <a:r>
              <a:rPr lang="en-US" sz="9600" cap="all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ឬ</a:t>
            </a:r>
            <a:r>
              <a:rPr lang="km-KH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 </a:t>
            </a:r>
            <a:r>
              <a:rPr lang="ca-ES" sz="9600" kern="1400" spc="-50" normalizeH="1" dirty="0">
                <a:latin typeface="Arial Unicode MS"/>
                <a:ea typeface="Arial Unicode MS"/>
                <a:cs typeface="Khmer OS Siemreap" pitchFamily="2" charset="0"/>
              </a:rPr>
              <a:t>៣ ?</a:t>
            </a:r>
            <a:endParaRPr lang="km-KH" sz="9600" cap="all" dirty="0">
              <a:solidFill>
                <a:schemeClr val="tx1"/>
              </a:solidFill>
              <a:latin typeface="Khmer OS Siemreap" pitchFamily="2" charset="0"/>
              <a:cs typeface="Khmer OS Siemreap" pitchFamily="2" charset="0"/>
            </a:endParaRPr>
          </a:p>
          <a:p>
            <a:pPr lvl="1"/>
            <a:r>
              <a:rPr lang="km-KH" sz="5100" dirty="0">
                <a:latin typeface="Khmer OS Siemreap" pitchFamily="2" charset="0"/>
                <a:cs typeface="Khmer OS Siemreap" pitchFamily="2" charset="0"/>
              </a:rPr>
              <a:t>៣</a:t>
            </a:r>
          </a:p>
          <a:p>
            <a:pPr>
              <a:lnSpc>
                <a:spcPts val="4500"/>
              </a:lnSpc>
            </a:pPr>
            <a:r>
              <a:rPr lang="ca-ES" sz="5100" kern="1000" spc="0" dirty="0">
                <a:solidFill>
                  <a:schemeClr val="tx1"/>
                </a:solidFill>
                <a:latin typeface="Khmer OS Siemreap" pitchFamily="2" charset="0"/>
                <a:cs typeface="Khmer OS Siemreap" pitchFamily="2" charset="0"/>
              </a:rPr>
              <a:t>  </a:t>
            </a:r>
            <a:endParaRPr lang="x-none" sz="5100" kern="1000" spc="0" dirty="0">
              <a:solidFill>
                <a:schemeClr val="tx1"/>
              </a:solidFill>
              <a:latin typeface="Khmer OS Siemreap" pitchFamily="2" charset="0"/>
              <a:cs typeface="Khmer OS Siemreap" pitchFamily="2" charset="0"/>
            </a:endParaRPr>
          </a:p>
        </p:txBody>
      </p:sp>
      <p:pic>
        <p:nvPicPr>
          <p:cNvPr id="4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43"/>
            <a:ext cx="1905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660236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99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1885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5850000-C8FB-48CD-87E1-63ADB47AE384}"/>
              </a:ext>
            </a:extLst>
          </p:cNvPr>
          <p:cNvSpPr>
            <a:spLocks noGrp="1"/>
          </p:cNvSpPr>
          <p:nvPr/>
        </p:nvSpPr>
        <p:spPr>
          <a:xfrm>
            <a:off x="685800" y="2743200"/>
            <a:ext cx="78867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a-ES" sz="6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១.</a:t>
            </a:r>
            <a:r>
              <a:rPr lang="km-KH" sz="6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ច្បាប់អន្តរជាតិ និងច្បាប់ជាតិ                                                                                                ដែលជាឧបករណ៍ប្រយុទ្ធប្រឆាំង</a:t>
            </a:r>
            <a:r>
              <a:rPr lang="x-none" sz="6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អំពើជួញ</a:t>
            </a:r>
            <a:r>
              <a:rPr lang="x-none" sz="6000">
                <a:latin typeface="Khmer OS Muol Light" panose="02000500000000020004" pitchFamily="2" charset="0"/>
                <a:cs typeface="Khmer OS Muol Light" panose="02000500000000020004" pitchFamily="2" charset="0"/>
              </a:rPr>
              <a:t>ដូរមនុស្ស</a:t>
            </a:r>
            <a:r>
              <a:rPr lang="ca-ES" sz="6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                          និង</a:t>
            </a:r>
            <a:r>
              <a:rPr lang="x-none" sz="6000">
                <a:latin typeface="Khmer OS Muol Light" panose="02000500000000020004" pitchFamily="2" charset="0"/>
                <a:cs typeface="Khmer OS Muol Light" panose="02000500000000020004" pitchFamily="2" charset="0"/>
              </a:rPr>
              <a:t>អំពើ</a:t>
            </a:r>
            <a:r>
              <a:rPr lang="x-none" sz="6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ធ្វើអាជីវកម្មផ្លូវភេទ </a:t>
            </a:r>
            <a:r>
              <a:rPr lang="km-KH" sz="6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	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D1D76-E5D0-6649-8541-5D3708C71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715000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km-KH" sz="2400" spc="20" dirty="0">
                <a:latin typeface="Khmer OS Siemreap" pitchFamily="2" charset="0"/>
                <a:cs typeface="Khmer OS Siemreap" pitchFamily="2" charset="0"/>
              </a:rPr>
              <a:t>អនុសញ្ញាអង្គការសហប្រជាជាតិស្តីពី  ការប្រឆាំងឧក្រឹដ្ឋកម្មឆ្លងដែនដែល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មានអង្គការចាត់តាំង(ឆ្នាំ២០០០)និងបានផ្តល់សច្ចាប័ន តាមព្រះរាជក្រមលេខ នស/រកម/១១០៥/០៣៨ ចុះថ្ងៃទី១៤ ខែវិច្ឆិកា ឆ្នាំ២០០៥។</a:t>
            </a:r>
          </a:p>
          <a:p>
            <a:pPr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km-KH" sz="2400" spc="-70" dirty="0">
                <a:latin typeface="Khmer OS Siemreap" pitchFamily="2" charset="0"/>
                <a:cs typeface="Khmer OS Siemreap" pitchFamily="2" charset="0"/>
              </a:rPr>
              <a:t>ពិធីសារបន្ថែមលើអនុសញ្ញាអង្គការសហប្រជាជាតិស្តីពី ការប្រឆាំងឧក្រឹដ្ឋកម្ម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ឆ្លងដែនដែលមានអង្គការចាត់តាំងស្តីពី ការទប់ស្កាត់ ការបង្ក្រាប   និងដាក់</a:t>
            </a:r>
            <a:r>
              <a:rPr lang="km-KH" sz="2400" spc="-20" dirty="0">
                <a:latin typeface="Khmer OS Siemreap" pitchFamily="2" charset="0"/>
                <a:cs typeface="Khmer OS Siemreap" pitchFamily="2" charset="0"/>
              </a:rPr>
              <a:t>ទណ្ឌកម្មលើការជួញដូរមនុស្ស ​ជាពិសេសស្ត្រី និងកុមារ (ព្រះរាជក្រមលេខ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 នស/រកម/០១០៦/០០៤ ចុះថ្ងៃទី១៨ ខែមករា ឆ្នាំ២០០៦)។</a:t>
            </a:r>
          </a:p>
          <a:p>
            <a:pPr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km-KH" sz="2400" spc="30" dirty="0">
                <a:latin typeface="Khmer OS Siemreap" pitchFamily="2" charset="0"/>
                <a:cs typeface="Khmer OS Siemreap" pitchFamily="2" charset="0"/>
              </a:rPr>
              <a:t>ច្បាប់ជាតិស្តីពីការបង្ក្រាបអំពើជួញដូរមនុស្ស  និងអំពើធ្វើអាជីវកម្មផ្លូវភេទ</a:t>
            </a:r>
            <a:r>
              <a:rPr lang="km-KH" sz="2400" spc="-60" dirty="0">
                <a:latin typeface="Khmer OS Siemreap" pitchFamily="2" charset="0"/>
                <a:cs typeface="Khmer OS Siemreap" pitchFamily="2" charset="0"/>
              </a:rPr>
              <a:t>(ព្រះរាជក្រមលេខ នស/រកម/០២០៨/០០៥ ចុះថ្ងៃទី១៥ កុម្ភះ ឆ្នាំ២០០៨)</a:t>
            </a:r>
            <a:r>
              <a:rPr lang="km-KH" sz="2400" dirty="0">
                <a:latin typeface="Khmer OS Siemreap" pitchFamily="2" charset="0"/>
                <a:cs typeface="Khmer OS Siemreap" pitchFamily="2" charset="0"/>
              </a:rPr>
              <a:t>ដែលបានកំណត់ជាបទល្មើសព្រហ្មទណ្ឌ​រាល់អំពើទាំងឡាយដែលទាក់ទងនឹងការជួញដូរមនុស្ស និងអំពើធ្វើអាជីវកម្មផ្លូវភេទ    ព្រមទាំងកំណត់សិទ្ធិអាទិភាពលើសំណងខូចខាត និងសំណងបដិទានដល់ជនរងគ្រោះ ។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hmer OS Siemreap" pitchFamily="2" charset="0"/>
              <a:cs typeface="Khmer OS Siemre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0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1894" y="1987481"/>
            <a:ext cx="77724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C0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5" name="Picture 8" descr="kh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1885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621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850" y="1700640"/>
            <a:ext cx="22669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ca-ES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មេរៀនទី ២</a:t>
            </a:r>
            <a:r>
              <a:rPr lang="km-KH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endParaRPr lang="en-US" sz="2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5850000-C8FB-48CD-87E1-63ADB47AE384}"/>
              </a:ext>
            </a:extLst>
          </p:cNvPr>
          <p:cNvSpPr>
            <a:spLocks noGrp="1"/>
          </p:cNvSpPr>
          <p:nvPr/>
        </p:nvSpPr>
        <p:spPr>
          <a:xfrm>
            <a:off x="914400" y="3031942"/>
            <a:ext cx="7391400" cy="1463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m-KH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ca-ES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២.</a:t>
            </a:r>
            <a:r>
              <a:rPr lang="x-none" sz="2600">
                <a:latin typeface="Khmer OS Muol Light" panose="02000500000000020004" pitchFamily="2" charset="0"/>
                <a:cs typeface="Khmer OS Muol Light" panose="02000500000000020004" pitchFamily="2" charset="0"/>
              </a:rPr>
              <a:t>ធាតុ</a:t>
            </a:r>
            <a:r>
              <a:rPr lang="x-none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ផ្សំបទល្មើសនៃអំពើជួញដូរមនុស្ស</a:t>
            </a:r>
            <a:r>
              <a:rPr lang="ca-ES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និង                                                                                </a:t>
            </a:r>
            <a:r>
              <a:rPr lang="x-none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ca-ES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     </a:t>
            </a:r>
            <a:r>
              <a:rPr lang="x-none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អំពើធ្វើអាជីវកម្មផ្លូវភេទ </a:t>
            </a:r>
            <a:r>
              <a:rPr lang="km-KH" sz="2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	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12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1205</TotalTime>
  <Words>2208</Words>
  <Application>Microsoft Office PowerPoint</Application>
  <PresentationFormat>On-screen Show (4:3)</PresentationFormat>
  <Paragraphs>126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Angles</vt:lpstr>
      <vt:lpstr>     </vt:lpstr>
      <vt:lpstr>      សេចក្តីផ្តើម</vt:lpstr>
      <vt:lpstr>PowerPoint Presentation</vt:lpstr>
      <vt:lpstr>PowerPoint Presentation</vt:lpstr>
      <vt:lpstr>PowerPoint Presentation</vt:lpstr>
      <vt:lpstr>  សំណួរមុនវគ្គ</vt:lpstr>
      <vt:lpstr>     </vt:lpstr>
      <vt:lpstr>PowerPoint Presentation</vt:lpstr>
      <vt:lpstr>     </vt:lpstr>
      <vt:lpstr>PowerPoint Presentation</vt:lpstr>
      <vt:lpstr>     </vt:lpstr>
      <vt:lpstr>     </vt:lpstr>
      <vt:lpstr>     </vt:lpstr>
      <vt:lpstr>PowerPoint Presentation</vt:lpstr>
      <vt:lpstr>PowerPoint Presentation</vt:lpstr>
      <vt:lpstr>     </vt:lpstr>
      <vt:lpstr>     </vt:lpstr>
      <vt:lpstr>PowerPoint Presentation</vt:lpstr>
      <vt:lpstr>PowerPoint Presentation</vt:lpstr>
      <vt:lpstr>PowerPoint Presentation</vt:lpstr>
      <vt:lpstr>     </vt:lpstr>
      <vt:lpstr>  ក. និយមន័យជនរងគ្រោះ៖</vt:lpstr>
      <vt:lpstr>     </vt:lpstr>
      <vt:lpstr>PowerPoint Presentation</vt:lpstr>
      <vt:lpstr>PowerPoint Presentation</vt:lpstr>
      <vt:lpstr>PowerPoint Presentation</vt:lpstr>
      <vt:lpstr>PowerPoint Presentation</vt:lpstr>
      <vt:lpstr>  សំណួរផ្ទៀងផ្ទាត់យល់ដឹងក្រោយវគ្គ</vt:lpstr>
      <vt:lpstr>  សំណួរផ្ទៀងផ្ទាត់យល់ដឹងក្រោយវគ្គ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106</cp:revision>
  <cp:lastPrinted>2021-09-25T11:13:41Z</cp:lastPrinted>
  <dcterms:created xsi:type="dcterms:W3CDTF">2021-09-14T10:48:21Z</dcterms:created>
  <dcterms:modified xsi:type="dcterms:W3CDTF">2021-10-25T04:48:20Z</dcterms:modified>
</cp:coreProperties>
</file>